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58" r:id="rId3"/>
    <p:sldId id="259" r:id="rId4"/>
    <p:sldId id="261" r:id="rId5"/>
    <p:sldId id="260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既定のセクション" id="{0D8E3547-3174-45AC-901A-DBF760E5CD4B}">
          <p14:sldIdLst>
            <p14:sldId id="256"/>
            <p14:sldId id="258"/>
            <p14:sldId id="259"/>
            <p14:sldId id="261"/>
            <p14:sldId id="260"/>
          </p14:sldIdLst>
        </p14:section>
      </p14:sectionLst>
    </p:ex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93296810-A885-4BE3-A3E7-6D5BEEA58F35}" styleName="中間スタイル 2 - アクセント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9DCAF9ED-07DC-4A11-8D7F-57B35C25682E}" styleName="中間スタイル 1 - アクセント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638B1855-1B75-4FBE-930C-398BA8C253C6}" styleName="テーマ スタイル 2 - アクセント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8799B23B-EC83-4686-B30A-512413B5E67A}" styleName="淡色スタイル 3 - アクセント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BDBED569-4797-4DF1-A0F4-6AAB3CD982D8}" styleName="淡色スタイル 3 - アクセント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E8B1032C-EA38-4F05-BA0D-38AFFFC7BED3}" styleName="淡色スタイル 3 - アクセント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588" autoAdjust="0"/>
    <p:restoredTop sz="94660"/>
  </p:normalViewPr>
  <p:slideViewPr>
    <p:cSldViewPr>
      <p:cViewPr varScale="1">
        <p:scale>
          <a:sx n="79" d="100"/>
          <a:sy n="79" d="100"/>
        </p:scale>
        <p:origin x="-88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8E5593-2E1A-4612-9666-F926E10063B7}" type="datetimeFigureOut">
              <a:rPr lang="en-US" smtClean="0"/>
              <a:pPr/>
              <a:t>8/26/2016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537A60-99E6-47A1-8215-A413482417B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56064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BDFB43-CBC7-4F91-945E-CA8475DE64A9}" type="datetime1">
              <a:rPr lang="en-US" smtClean="0"/>
              <a:pPr/>
              <a:t>8/26/2016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1FC61-2DA9-4516-82C8-66D06791A3BF}" type="datetime1">
              <a:rPr lang="en-US" smtClean="0"/>
              <a:pPr/>
              <a:t>8/26/2016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5DA6B-618D-44AB-97C5-4ADD5EC3978D}" type="datetime1">
              <a:rPr lang="en-US" smtClean="0"/>
              <a:pPr/>
              <a:t>8/26/2016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8FDE79-95D3-4734-AF0D-E9016EDC2ECA}" type="datetime1">
              <a:rPr lang="en-US" smtClean="0"/>
              <a:pPr/>
              <a:t>8/26/2016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5F69CB-F59F-4FAF-B447-4AC28BA38591}" type="datetime1">
              <a:rPr lang="en-US" smtClean="0"/>
              <a:pPr/>
              <a:t>8/26/2016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34109D-FE3D-4AFD-B42E-878DD4C08FBC}" type="datetime1">
              <a:rPr lang="en-US" smtClean="0"/>
              <a:pPr/>
              <a:t>8/26/2016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D5FAD0-56C1-496A-A5A8-5CCE41A5CB87}" type="datetime1">
              <a:rPr lang="en-US" smtClean="0"/>
              <a:pPr/>
              <a:t>8/26/2016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131E30-7546-46C2-BCE2-A7D50820AE97}" type="datetime1">
              <a:rPr lang="en-US" smtClean="0"/>
              <a:pPr/>
              <a:t>8/26/2016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BFD62C-1B34-4EC0-BD8B-D7F3056F5287}" type="datetime1">
              <a:rPr lang="en-US" smtClean="0"/>
              <a:pPr/>
              <a:t>8/26/2016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ED4DA-ED56-4F50-948E-C175EEDBD544}" type="datetime1">
              <a:rPr lang="en-US" smtClean="0"/>
              <a:pPr/>
              <a:t>8/26/2016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B447D-984C-4C31-98D0-3DF5C5058A46}" type="datetime1">
              <a:rPr lang="en-US" smtClean="0"/>
              <a:pPr/>
              <a:t>8/26/2016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78A9A1-9E32-47C8-83E2-DAE063F15653}" type="datetime1">
              <a:rPr lang="en-US" smtClean="0"/>
              <a:pPr/>
              <a:t>8/26/2016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Way forward on time-domain structure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NTT DOCOMO, INC.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1</a:t>
            </a:fld>
            <a:endParaRPr lang="en-US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304800" y="304969"/>
            <a:ext cx="85344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en-GB" altLang="ko-KR" sz="2000" b="1" dirty="0">
                <a:latin typeface="Arial" panose="020B0604020202020204" pitchFamily="34" charset="0"/>
                <a:cs typeface="Arial" panose="020B0604020202020204" pitchFamily="34" charset="0"/>
              </a:rPr>
              <a:t>3GPP TSG RAN WG1 meeting #8</a:t>
            </a:r>
            <a:r>
              <a:rPr lang="en-US" altLang="ko-KR" sz="2000" b="1" dirty="0"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r>
              <a:rPr lang="en-GB" altLang="ko-KR" sz="2000" b="1" dirty="0">
                <a:latin typeface="Arial" panose="020B0604020202020204" pitchFamily="34" charset="0"/>
                <a:cs typeface="Arial" panose="020B0604020202020204" pitchFamily="34" charset="0"/>
              </a:rPr>
              <a:t>			        R1-1</a:t>
            </a:r>
            <a:r>
              <a:rPr lang="en-US" altLang="ko-KR" sz="2000" b="1" smtClean="0">
                <a:latin typeface="Arial" panose="020B0604020202020204" pitchFamily="34" charset="0"/>
                <a:cs typeface="Arial" panose="020B0604020202020204" pitchFamily="34" charset="0"/>
              </a:rPr>
              <a:t>68534</a:t>
            </a:r>
            <a:endParaRPr lang="en-US" altLang="zh-CN" sz="2000" b="1" dirty="0">
              <a:latin typeface="Arial" panose="020B0604020202020204" pitchFamily="34" charset="0"/>
              <a:ea typeface="Malgun Gothic" pitchFamily="50" charset="-127"/>
              <a:cs typeface="Arial" panose="020B0604020202020204" pitchFamily="34" charset="0"/>
            </a:endParaRPr>
          </a:p>
          <a:p>
            <a:pPr eaLnBrk="0" hangingPunct="0"/>
            <a:r>
              <a:rPr lang="en-US" altLang="ko-KR" sz="2000" b="1" dirty="0">
                <a:latin typeface="Arial" panose="020B0604020202020204" pitchFamily="34" charset="0"/>
                <a:cs typeface="Arial" panose="020B0604020202020204" pitchFamily="34" charset="0"/>
              </a:rPr>
              <a:t>Gothenburg, Sweden</a:t>
            </a:r>
          </a:p>
          <a:p>
            <a:pPr eaLnBrk="0" hangingPunct="0"/>
            <a:r>
              <a:rPr lang="en-US" altLang="ko-KR" sz="2000" b="1" dirty="0">
                <a:latin typeface="Arial" panose="020B0604020202020204" pitchFamily="34" charset="0"/>
                <a:cs typeface="Arial" panose="020B0604020202020204" pitchFamily="34" charset="0"/>
              </a:rPr>
              <a:t>22</a:t>
            </a:r>
            <a:r>
              <a:rPr lang="en-US" altLang="ko-KR" sz="2000" b="1" baseline="30000" dirty="0">
                <a:latin typeface="Arial" panose="020B0604020202020204" pitchFamily="34" charset="0"/>
                <a:cs typeface="Arial" panose="020B0604020202020204" pitchFamily="34" charset="0"/>
              </a:rPr>
              <a:t>nd</a:t>
            </a:r>
            <a:r>
              <a:rPr lang="en-US" altLang="ko-KR" sz="2000" b="1" dirty="0">
                <a:latin typeface="Arial" panose="020B0604020202020204" pitchFamily="34" charset="0"/>
                <a:cs typeface="Arial" panose="020B0604020202020204" pitchFamily="34" charset="0"/>
              </a:rPr>
              <a:t> – 26</a:t>
            </a:r>
            <a:r>
              <a:rPr lang="en-US" altLang="ko-KR" sz="2000" b="1" baseline="30000" dirty="0"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altLang="ko-KR" sz="2000" b="1" dirty="0">
                <a:latin typeface="Arial" panose="020B0604020202020204" pitchFamily="34" charset="0"/>
                <a:cs typeface="Arial" panose="020B0604020202020204" pitchFamily="34" charset="0"/>
              </a:rPr>
              <a:t> August 2016</a:t>
            </a: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304800" y="1524000"/>
            <a:ext cx="27432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ko-KR" dirty="0">
                <a:latin typeface="Arial" panose="020B0604020202020204" pitchFamily="34" charset="0"/>
                <a:cs typeface="Arial" panose="020B0604020202020204" pitchFamily="34" charset="0"/>
              </a:rPr>
              <a:t>Agenda item: 8.1.3</a:t>
            </a:r>
          </a:p>
          <a:p>
            <a:r>
              <a:rPr lang="en-US" altLang="ko-KR" dirty="0">
                <a:latin typeface="Arial" panose="020B0604020202020204" pitchFamily="34" charset="0"/>
                <a:cs typeface="Arial" panose="020B0604020202020204" pitchFamily="34" charset="0"/>
              </a:rPr>
              <a:t>Document for decision</a:t>
            </a:r>
            <a:endParaRPr lang="ko-KR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Background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53000"/>
          </a:xfrm>
        </p:spPr>
        <p:txBody>
          <a:bodyPr>
            <a:normAutofit fontScale="55000" lnSpcReduction="20000"/>
          </a:bodyPr>
          <a:lstStyle/>
          <a:p>
            <a:pPr lvl="0"/>
            <a:r>
              <a:rPr lang="en-US" altLang="ja-JP" dirty="0"/>
              <a:t>Followings are considered as starting points of NR frame structure at least within the CP overhead </a:t>
            </a:r>
            <a:endParaRPr lang="ja-JP" altLang="ja-JP" dirty="0"/>
          </a:p>
          <a:p>
            <a:pPr lvl="1"/>
            <a:r>
              <a:rPr lang="en-US" altLang="ja-JP" dirty="0" err="1"/>
              <a:t>Subframe</a:t>
            </a:r>
            <a:endParaRPr lang="ja-JP" altLang="ja-JP" dirty="0"/>
          </a:p>
          <a:p>
            <a:pPr lvl="2"/>
            <a:r>
              <a:rPr lang="en-US" altLang="ja-JP" dirty="0"/>
              <a:t>Already agreed upon</a:t>
            </a:r>
            <a:endParaRPr lang="ja-JP" altLang="ja-JP" dirty="0"/>
          </a:p>
          <a:p>
            <a:pPr lvl="2"/>
            <a:r>
              <a:rPr lang="en-US" altLang="ja-JP" dirty="0"/>
              <a:t>Assume x=14 in the reference numerology for </a:t>
            </a:r>
            <a:r>
              <a:rPr lang="en-US" altLang="ja-JP" dirty="0" err="1"/>
              <a:t>subframe</a:t>
            </a:r>
            <a:r>
              <a:rPr lang="en-US" altLang="ja-JP" dirty="0"/>
              <a:t> definition (for normal CP)</a:t>
            </a:r>
            <a:endParaRPr lang="ja-JP" altLang="ja-JP" dirty="0"/>
          </a:p>
          <a:p>
            <a:pPr lvl="2"/>
            <a:r>
              <a:rPr lang="en-US" altLang="ja-JP" dirty="0">
                <a:solidFill>
                  <a:srgbClr val="FF0000"/>
                </a:solidFill>
                <a:highlight>
                  <a:srgbClr val="FFFF00"/>
                </a:highlight>
              </a:rPr>
              <a:t>FFS: y=x and/or y=x/2 and/or y is </a:t>
            </a:r>
            <a:r>
              <a:rPr lang="en-US" altLang="ja-JP" dirty="0" err="1">
                <a:solidFill>
                  <a:srgbClr val="FF0000"/>
                </a:solidFill>
                <a:highlight>
                  <a:srgbClr val="FFFF00"/>
                </a:highlight>
              </a:rPr>
              <a:t>signalled</a:t>
            </a:r>
            <a:endParaRPr lang="ja-JP" altLang="ja-JP" dirty="0">
              <a:solidFill>
                <a:srgbClr val="FF0000"/>
              </a:solidFill>
              <a:highlight>
                <a:srgbClr val="FFFF00"/>
              </a:highlight>
            </a:endParaRPr>
          </a:p>
          <a:p>
            <a:pPr lvl="1"/>
            <a:r>
              <a:rPr lang="en-US" altLang="ja-JP" dirty="0"/>
              <a:t>Slot</a:t>
            </a:r>
            <a:endParaRPr lang="ja-JP" altLang="ja-JP" dirty="0"/>
          </a:p>
          <a:p>
            <a:pPr lvl="2"/>
            <a:r>
              <a:rPr lang="en-US" altLang="ja-JP" dirty="0"/>
              <a:t>Slot of duration y OFDM symbols in the numerology used for transmission</a:t>
            </a:r>
            <a:endParaRPr lang="ja-JP" altLang="ja-JP" dirty="0"/>
          </a:p>
          <a:p>
            <a:pPr lvl="2"/>
            <a:r>
              <a:rPr lang="en-US" altLang="ja-JP" dirty="0"/>
              <a:t>An integer number of slots fit within one </a:t>
            </a:r>
            <a:r>
              <a:rPr lang="en-US" altLang="ja-JP" dirty="0" err="1"/>
              <a:t>subframe</a:t>
            </a:r>
            <a:r>
              <a:rPr lang="en-US" altLang="ja-JP" dirty="0"/>
              <a:t> duration (at least for subcarrier spacing is larger than or equal the reference numerology)</a:t>
            </a:r>
            <a:endParaRPr lang="ja-JP" altLang="ja-JP" dirty="0"/>
          </a:p>
          <a:p>
            <a:pPr lvl="2"/>
            <a:r>
              <a:rPr lang="en-US" altLang="ja-JP" dirty="0"/>
              <a:t>The structure allows for ctrl at the beginning only</a:t>
            </a:r>
            <a:endParaRPr lang="ja-JP" altLang="ja-JP" dirty="0"/>
          </a:p>
          <a:p>
            <a:pPr lvl="2"/>
            <a:r>
              <a:rPr lang="en-US" altLang="ja-JP" dirty="0"/>
              <a:t>The structure allows for ctrl at the end only</a:t>
            </a:r>
            <a:endParaRPr lang="ja-JP" altLang="ja-JP" dirty="0"/>
          </a:p>
          <a:p>
            <a:pPr lvl="2"/>
            <a:r>
              <a:rPr lang="en-US" altLang="ja-JP" dirty="0"/>
              <a:t>The structure allows for ctrl at the end and at the beginning</a:t>
            </a:r>
            <a:endParaRPr lang="ja-JP" altLang="ja-JP" dirty="0"/>
          </a:p>
          <a:p>
            <a:pPr lvl="2"/>
            <a:r>
              <a:rPr lang="en-US" altLang="ja-JP" dirty="0"/>
              <a:t>Other structure is not precluded</a:t>
            </a:r>
            <a:endParaRPr lang="ja-JP" altLang="ja-JP" dirty="0"/>
          </a:p>
          <a:p>
            <a:pPr lvl="2"/>
            <a:r>
              <a:rPr lang="en-US" altLang="ja-JP" dirty="0">
                <a:solidFill>
                  <a:srgbClr val="FF0000"/>
                </a:solidFill>
                <a:highlight>
                  <a:srgbClr val="FFFF00"/>
                </a:highlight>
              </a:rPr>
              <a:t>One possible scheduling unit</a:t>
            </a:r>
            <a:endParaRPr lang="ja-JP" altLang="ja-JP" dirty="0">
              <a:solidFill>
                <a:srgbClr val="FF0000"/>
              </a:solidFill>
              <a:highlight>
                <a:srgbClr val="FFFF00"/>
              </a:highlight>
            </a:endParaRPr>
          </a:p>
          <a:p>
            <a:pPr lvl="1"/>
            <a:r>
              <a:rPr lang="en-US" altLang="ja-JP" dirty="0"/>
              <a:t>Mini-slot</a:t>
            </a:r>
            <a:endParaRPr lang="ja-JP" altLang="ja-JP" dirty="0"/>
          </a:p>
          <a:p>
            <a:pPr lvl="2"/>
            <a:r>
              <a:rPr lang="en-US" altLang="ja-JP" dirty="0"/>
              <a:t>Should at least support transmission shorter than y OFDM symbols in the numerology used for transmission</a:t>
            </a:r>
            <a:endParaRPr lang="ja-JP" altLang="ja-JP" dirty="0"/>
          </a:p>
          <a:p>
            <a:pPr lvl="2"/>
            <a:r>
              <a:rPr lang="en-US" altLang="ja-JP" dirty="0"/>
              <a:t>May contain ctrl at the beginning and/or ctrl at the end</a:t>
            </a:r>
            <a:endParaRPr lang="ja-JP" altLang="ja-JP" dirty="0"/>
          </a:p>
          <a:p>
            <a:pPr lvl="2"/>
            <a:r>
              <a:rPr lang="en-US" altLang="ja-JP" dirty="0">
                <a:solidFill>
                  <a:srgbClr val="FF0000"/>
                </a:solidFill>
                <a:highlight>
                  <a:srgbClr val="FFFF00"/>
                </a:highlight>
              </a:rPr>
              <a:t>The smallest mini-slot is the smallest possible scheduling unit (FFS: smallest number of symbols)</a:t>
            </a:r>
            <a:endParaRPr lang="ja-JP" altLang="ja-JP" dirty="0">
              <a:solidFill>
                <a:srgbClr val="FF0000"/>
              </a:solidFill>
              <a:highlight>
                <a:srgbClr val="FFFF00"/>
              </a:highlight>
            </a:endParaRPr>
          </a:p>
          <a:p>
            <a:pPr lvl="1"/>
            <a:r>
              <a:rPr lang="en-US" altLang="ja-JP" dirty="0"/>
              <a:t>Note: the names are for the purpose of discussion. Whether some terms can be merged or not is FFS</a:t>
            </a:r>
            <a:endParaRPr lang="ja-JP" altLang="ja-JP" dirty="0"/>
          </a:p>
          <a:p>
            <a:pPr lvl="1"/>
            <a:r>
              <a:rPr lang="en-US" altLang="ja-JP" dirty="0"/>
              <a:t>FFS whether NR frame structure needs to support both slot and mini-slot or these can be merged</a:t>
            </a:r>
            <a:endParaRPr lang="ja-JP" altLang="ja-JP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76987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Proposal (1)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ja-JP" dirty="0"/>
              <a:t>On top of the agreement, how scheduling is done is further crystallized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90510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/>
              <a:t>Proposal (2)</a:t>
            </a:r>
            <a:endParaRPr kumimoji="1" lang="ja-JP" altLang="en-US" dirty="0"/>
          </a:p>
        </p:txBody>
      </p:sp>
      <p:sp>
        <p:nvSpPr>
          <p:cNvPr id="17" name="コンテンツ プレースホルダー 16"/>
          <p:cNvSpPr>
            <a:spLocks noGrp="1"/>
          </p:cNvSpPr>
          <p:nvPr>
            <p:ph idx="1"/>
          </p:nvPr>
        </p:nvSpPr>
        <p:spPr>
          <a:xfrm>
            <a:off x="365604" y="1173162"/>
            <a:ext cx="8458200" cy="655638"/>
          </a:xfrm>
        </p:spPr>
        <p:txBody>
          <a:bodyPr>
            <a:noAutofit/>
          </a:bodyPr>
          <a:lstStyle/>
          <a:p>
            <a:r>
              <a:rPr kumimoji="1" lang="en-US" altLang="ja-JP" sz="2000" dirty="0" smtClean="0"/>
              <a:t>RAN1 considers followings as a starting point to study the frame structure</a:t>
            </a:r>
          </a:p>
          <a:p>
            <a:pPr lvl="1"/>
            <a:r>
              <a:rPr kumimoji="1" lang="en-US" altLang="ja-JP" sz="2000" dirty="0" smtClean="0"/>
              <a:t>Confirm </a:t>
            </a:r>
            <a:r>
              <a:rPr kumimoji="1" lang="en-US" altLang="ja-JP" sz="2000" dirty="0"/>
              <a:t>that NR enables at least </a:t>
            </a:r>
            <a:r>
              <a:rPr kumimoji="1" lang="en-US" altLang="ja-JP" sz="2000" dirty="0" smtClean="0"/>
              <a:t>following in the case of 15 kHz subcarrier spacing as a reference numerology </a:t>
            </a:r>
            <a:r>
              <a:rPr kumimoji="1" lang="en-US" altLang="ja-JP" sz="2000" dirty="0" smtClean="0"/>
              <a:t>for </a:t>
            </a:r>
            <a:r>
              <a:rPr kumimoji="1" lang="en-US" altLang="ja-JP" sz="2000" dirty="0" err="1" smtClean="0"/>
              <a:t>subframe</a:t>
            </a:r>
            <a:r>
              <a:rPr kumimoji="1" lang="en-US" altLang="ja-JP" sz="2000" dirty="0" smtClean="0"/>
              <a:t> duration and 30 kHz subcarrier spacing for scheduling unit:</a:t>
            </a:r>
          </a:p>
        </p:txBody>
      </p:sp>
      <p:cxnSp>
        <p:nvCxnSpPr>
          <p:cNvPr id="7" name="直線矢印コネクタ 6"/>
          <p:cNvCxnSpPr/>
          <p:nvPr/>
        </p:nvCxnSpPr>
        <p:spPr>
          <a:xfrm>
            <a:off x="304798" y="2971800"/>
            <a:ext cx="8610602" cy="0"/>
          </a:xfrm>
          <a:prstGeom prst="straightConnector1">
            <a:avLst/>
          </a:prstGeom>
          <a:ln>
            <a:solidFill>
              <a:schemeClr val="tx1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テキスト ボックス 8"/>
          <p:cNvSpPr txBox="1"/>
          <p:nvPr/>
        </p:nvSpPr>
        <p:spPr>
          <a:xfrm>
            <a:off x="3529476" y="2590800"/>
            <a:ext cx="21381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000" dirty="0" err="1"/>
              <a:t>Subframe</a:t>
            </a:r>
            <a:r>
              <a:rPr kumimoji="1" lang="en-US" altLang="ja-JP" sz="2000" dirty="0"/>
              <a:t> duration</a:t>
            </a:r>
            <a:endParaRPr kumimoji="1" lang="ja-JP" altLang="en-US" sz="2000" dirty="0"/>
          </a:p>
        </p:txBody>
      </p:sp>
      <p:cxnSp>
        <p:nvCxnSpPr>
          <p:cNvPr id="10" name="直線矢印コネクタ 9"/>
          <p:cNvCxnSpPr/>
          <p:nvPr/>
        </p:nvCxnSpPr>
        <p:spPr>
          <a:xfrm flipV="1">
            <a:off x="304798" y="3210560"/>
            <a:ext cx="0" cy="2885440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線矢印コネクタ 12"/>
          <p:cNvCxnSpPr/>
          <p:nvPr/>
        </p:nvCxnSpPr>
        <p:spPr>
          <a:xfrm flipV="1">
            <a:off x="8915400" y="3200400"/>
            <a:ext cx="0" cy="2971800"/>
          </a:xfrm>
          <a:prstGeom prst="straightConnector1">
            <a:avLst/>
          </a:prstGeom>
          <a:ln>
            <a:solidFill>
              <a:schemeClr val="tx1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線矢印コネクタ 13"/>
          <p:cNvCxnSpPr/>
          <p:nvPr/>
        </p:nvCxnSpPr>
        <p:spPr>
          <a:xfrm>
            <a:off x="304800" y="4419600"/>
            <a:ext cx="8610602" cy="0"/>
          </a:xfrm>
          <a:prstGeom prst="straightConnector1">
            <a:avLst/>
          </a:prstGeom>
          <a:ln>
            <a:solidFill>
              <a:srgbClr val="0000FF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テキスト ボックス 17"/>
          <p:cNvSpPr txBox="1"/>
          <p:nvPr/>
        </p:nvSpPr>
        <p:spPr>
          <a:xfrm>
            <a:off x="2081676" y="4019490"/>
            <a:ext cx="502605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2000" dirty="0">
                <a:solidFill>
                  <a:srgbClr val="0000FF"/>
                </a:solidFill>
              </a:rPr>
              <a:t>Scheduling unit (DL-only, UL-only, and DL + UL)</a:t>
            </a:r>
            <a:endParaRPr kumimoji="1" lang="ja-JP" altLang="en-US" sz="2000" dirty="0">
              <a:solidFill>
                <a:srgbClr val="0000FF"/>
              </a:solidFill>
            </a:endParaRPr>
          </a:p>
        </p:txBody>
      </p:sp>
      <p:cxnSp>
        <p:nvCxnSpPr>
          <p:cNvPr id="19" name="直線矢印コネクタ 18"/>
          <p:cNvCxnSpPr/>
          <p:nvPr/>
        </p:nvCxnSpPr>
        <p:spPr>
          <a:xfrm>
            <a:off x="304800" y="5410200"/>
            <a:ext cx="4267200" cy="0"/>
          </a:xfrm>
          <a:prstGeom prst="straightConnector1">
            <a:avLst/>
          </a:prstGeom>
          <a:ln>
            <a:solidFill>
              <a:srgbClr val="0000FF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線矢印コネクタ 21"/>
          <p:cNvCxnSpPr/>
          <p:nvPr/>
        </p:nvCxnSpPr>
        <p:spPr>
          <a:xfrm>
            <a:off x="4648200" y="5410200"/>
            <a:ext cx="4267200" cy="0"/>
          </a:xfrm>
          <a:prstGeom prst="straightConnector1">
            <a:avLst/>
          </a:prstGeom>
          <a:ln>
            <a:solidFill>
              <a:srgbClr val="FF0000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線矢印コネクタ 22"/>
          <p:cNvCxnSpPr/>
          <p:nvPr/>
        </p:nvCxnSpPr>
        <p:spPr>
          <a:xfrm flipV="1">
            <a:off x="4612460" y="3210560"/>
            <a:ext cx="0" cy="2885440"/>
          </a:xfrm>
          <a:prstGeom prst="straightConnector1">
            <a:avLst/>
          </a:prstGeom>
          <a:ln>
            <a:solidFill>
              <a:schemeClr val="tx1"/>
            </a:solidFill>
            <a:prstDash val="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テキスト ボックス 23"/>
          <p:cNvSpPr txBox="1"/>
          <p:nvPr/>
        </p:nvSpPr>
        <p:spPr>
          <a:xfrm>
            <a:off x="440266" y="5071646"/>
            <a:ext cx="405553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600" dirty="0">
                <a:solidFill>
                  <a:srgbClr val="0000FF"/>
                </a:solidFill>
              </a:rPr>
              <a:t>Scheduling unit (DL-only, UL-only, and DL + UL)</a:t>
            </a:r>
            <a:endParaRPr kumimoji="1" lang="ja-JP" altLang="en-US" sz="1600" dirty="0">
              <a:solidFill>
                <a:srgbClr val="0000FF"/>
              </a:solidFill>
            </a:endParaRPr>
          </a:p>
        </p:txBody>
      </p:sp>
      <p:sp>
        <p:nvSpPr>
          <p:cNvPr id="25" name="テキスト ボックス 24"/>
          <p:cNvSpPr txBox="1"/>
          <p:nvPr/>
        </p:nvSpPr>
        <p:spPr>
          <a:xfrm>
            <a:off x="4740584" y="5071646"/>
            <a:ext cx="405553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600" dirty="0">
                <a:solidFill>
                  <a:srgbClr val="FF0000"/>
                </a:solidFill>
              </a:rPr>
              <a:t>Scheduling unit (DL-only, UL-only, and DL + UL)</a:t>
            </a:r>
            <a:endParaRPr kumimoji="1" lang="ja-JP" altLang="en-US" sz="1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49594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Proposal </a:t>
            </a:r>
            <a:r>
              <a:rPr kumimoji="1" lang="en-US" altLang="ja-JP" dirty="0" smtClean="0"/>
              <a:t>(3)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600200"/>
            <a:ext cx="8534400" cy="5029200"/>
          </a:xfrm>
        </p:spPr>
        <p:txBody>
          <a:bodyPr>
            <a:normAutofit/>
          </a:bodyPr>
          <a:lstStyle/>
          <a:p>
            <a:r>
              <a:rPr kumimoji="1" lang="en-US" altLang="ja-JP" dirty="0"/>
              <a:t>At least following are discussed until RAN1#86b:</a:t>
            </a:r>
          </a:p>
          <a:p>
            <a:pPr lvl="1"/>
            <a:r>
              <a:rPr kumimoji="1" lang="en-US" altLang="ja-JP" dirty="0"/>
              <a:t>Relationship b/w scheduling unit and slot/mini-slot</a:t>
            </a:r>
          </a:p>
          <a:p>
            <a:pPr lvl="1"/>
            <a:r>
              <a:rPr kumimoji="1" lang="en-US" altLang="ja-JP" dirty="0"/>
              <a:t>Channel/RS structure of each scheduling unit</a:t>
            </a:r>
          </a:p>
          <a:p>
            <a:pPr lvl="1"/>
            <a:r>
              <a:rPr kumimoji="1" lang="en-US" altLang="ja-JP" dirty="0"/>
              <a:t>Whether/how to achieve scheduling unit shorter than x/2 symbols of the given reference numerology in a </a:t>
            </a:r>
            <a:r>
              <a:rPr kumimoji="1" lang="en-US" altLang="ja-JP" dirty="0" err="1"/>
              <a:t>subframe</a:t>
            </a:r>
            <a:r>
              <a:rPr kumimoji="1" lang="en-US" altLang="ja-JP" dirty="0"/>
              <a:t> duration is realized</a:t>
            </a:r>
          </a:p>
          <a:p>
            <a:r>
              <a:rPr kumimoji="1" lang="en-US" altLang="ja-JP" dirty="0"/>
              <a:t>For each proposed time-domain structure, companies are encouraged to clarify use-cases</a:t>
            </a:r>
          </a:p>
          <a:p>
            <a:pPr lvl="1"/>
            <a:r>
              <a:rPr kumimoji="1" lang="en-US" altLang="ja-JP" dirty="0"/>
              <a:t>E.g., carrier frequency, SCS, </a:t>
            </a:r>
            <a:r>
              <a:rPr kumimoji="1" lang="en-US" altLang="ja-JP" dirty="0" err="1"/>
              <a:t>eMBB</a:t>
            </a:r>
            <a:r>
              <a:rPr kumimoji="1" lang="en-US" altLang="ja-JP" dirty="0"/>
              <a:t>/URLLC, </a:t>
            </a:r>
            <a:r>
              <a:rPr kumimoji="1" lang="en-US" altLang="ja-JP" dirty="0" err="1"/>
              <a:t>etc</a:t>
            </a:r>
            <a:endParaRPr kumimoji="1" lang="en-US" altLang="ja-JP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74984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6302</TotalTime>
  <Words>401</Words>
  <Application>Microsoft Office PowerPoint</Application>
  <PresentationFormat>画面に合わせる (4:3)</PresentationFormat>
  <Paragraphs>47</Paragraphs>
  <Slides>5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5</vt:i4>
      </vt:variant>
    </vt:vector>
  </HeadingPairs>
  <TitlesOfParts>
    <vt:vector size="6" baseType="lpstr">
      <vt:lpstr>Office Theme</vt:lpstr>
      <vt:lpstr>Way forward on time-domain structure</vt:lpstr>
      <vt:lpstr>Background</vt:lpstr>
      <vt:lpstr>Proposal (1)</vt:lpstr>
      <vt:lpstr>Proposal (2)</vt:lpstr>
      <vt:lpstr>Proposal (3)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RAN1#85 Huawei 5G contributions</dc:title>
  <dc:creator>David mazzarese</dc:creator>
  <cp:lastModifiedBy>RAN1 Chairman</cp:lastModifiedBy>
  <cp:revision>138</cp:revision>
  <dcterms:created xsi:type="dcterms:W3CDTF">2006-08-16T00:00:00Z</dcterms:created>
  <dcterms:modified xsi:type="dcterms:W3CDTF">2016-08-26T07:57:43Z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1460371898</vt:lpwstr>
  </property>
</Properties>
</file>