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R1-168498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RS for </a:t>
            </a:r>
            <a:r>
              <a:rPr lang="en-US" sz="4000" dirty="0" smtClean="0"/>
              <a:t>CSI measurement</a:t>
            </a:r>
            <a:r>
              <a:rPr lang="en-US" sz="4000" dirty="0" smtClean="0"/>
              <a:t> </a:t>
            </a:r>
            <a:r>
              <a:rPr lang="en-US" sz="4000" dirty="0" smtClean="0"/>
              <a:t>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altLang="zh-CN" dirty="0" smtClean="0"/>
              <a:t>Following WF has been agreed in RAN1#85:</a:t>
            </a:r>
          </a:p>
          <a:p>
            <a:pPr lvl="1"/>
            <a:r>
              <a:rPr lang="en-US" altLang="zh-CN" i="1" dirty="0" smtClean="0"/>
              <a:t>In NR multi-antenna schemes, studies on RS design and CSI acquisition considering following use cases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Non-UE-specific RS use case for CSI measurement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UE-specific RS use case for CSI measurement </a:t>
            </a:r>
            <a:endParaRPr lang="zh-CN" altLang="zh-CN" dirty="0" smtClean="0"/>
          </a:p>
          <a:p>
            <a:pPr lvl="3"/>
            <a:r>
              <a:rPr lang="en-US" altLang="zh-CN" i="1" dirty="0" smtClean="0"/>
              <a:t>Note: functionally may be analogous e.g.: to R13/14 UE-specific </a:t>
            </a:r>
            <a:r>
              <a:rPr lang="en-US" altLang="zh-CN" i="1" dirty="0" err="1" smtClean="0"/>
              <a:t>beamformed</a:t>
            </a:r>
            <a:r>
              <a:rPr lang="en-US" altLang="zh-CN" i="1" dirty="0" smtClean="0"/>
              <a:t> CSI-RS (with dynamic </a:t>
            </a:r>
            <a:r>
              <a:rPr lang="en-US" altLang="zh-CN" i="1" dirty="0" err="1" smtClean="0"/>
              <a:t>beamforming</a:t>
            </a:r>
            <a:r>
              <a:rPr lang="en-US" altLang="zh-CN" i="1" dirty="0" smtClean="0"/>
              <a:t>) </a:t>
            </a:r>
            <a:endParaRPr lang="zh-CN" altLang="zh-CN" dirty="0" smtClean="0"/>
          </a:p>
          <a:p>
            <a:pPr lvl="3"/>
            <a:r>
              <a:rPr lang="en-US" altLang="zh-CN" i="1" dirty="0" smtClean="0"/>
              <a:t>Note: maybe relevant to UE receiving beam sweeping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Use of a joint operation among multiple RS from the same or different use cases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RS for interference measurement use cases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RS for channel reciprocity use cases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Other use cases is not precluded 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Note: including measurement over </a:t>
            </a:r>
            <a:r>
              <a:rPr lang="en-US" altLang="zh-CN" i="1" dirty="0" err="1" smtClean="0"/>
              <a:t>aperiodic</a:t>
            </a:r>
            <a:r>
              <a:rPr lang="en-US" altLang="zh-CN" i="1" dirty="0" smtClean="0"/>
              <a:t>/periodic/semi-persistent RS 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Note: </a:t>
            </a:r>
            <a:r>
              <a:rPr lang="en-US" altLang="zh-CN" i="1" dirty="0" err="1" smtClean="0"/>
              <a:t>Subband</a:t>
            </a:r>
            <a:r>
              <a:rPr lang="en-US" altLang="zh-CN" i="1" dirty="0" smtClean="0"/>
              <a:t> RS is not precluded</a:t>
            </a:r>
            <a:endParaRPr lang="zh-CN" altLang="zh-CN" dirty="0" smtClean="0"/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761999"/>
            <a:ext cx="8686800" cy="5257801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At </a:t>
            </a:r>
            <a:r>
              <a:rPr lang="en-US" altLang="zh-CN" sz="2800" dirty="0"/>
              <a:t>least following RS configurations for CSI acquisition are supported in NR</a:t>
            </a:r>
          </a:p>
          <a:p>
            <a:pPr lvl="1"/>
            <a:r>
              <a:rPr lang="en-US" altLang="zh-CN" sz="2400" dirty="0"/>
              <a:t>Aperiodic RS</a:t>
            </a:r>
          </a:p>
          <a:p>
            <a:pPr lvl="1"/>
            <a:r>
              <a:rPr lang="en-US" altLang="zh-CN" sz="2400" dirty="0" smtClean="0"/>
              <a:t>Semi-persistent </a:t>
            </a:r>
            <a:r>
              <a:rPr lang="en-US" altLang="zh-CN" sz="2400" dirty="0" smtClean="0"/>
              <a:t>RS, </a:t>
            </a:r>
            <a:endParaRPr lang="en-US" altLang="zh-CN" sz="2400" dirty="0" smtClean="0"/>
          </a:p>
          <a:p>
            <a:pPr lvl="1"/>
            <a:r>
              <a:rPr lang="en-US" altLang="zh-CN" sz="2400" dirty="0" smtClean="0"/>
              <a:t>FFS: </a:t>
            </a:r>
            <a:r>
              <a:rPr lang="en-US" altLang="zh-CN" sz="2400" dirty="0" smtClean="0"/>
              <a:t>periodic </a:t>
            </a:r>
            <a:r>
              <a:rPr lang="en-US" altLang="zh-CN" sz="2400" dirty="0" smtClean="0"/>
              <a:t>RS</a:t>
            </a:r>
          </a:p>
          <a:p>
            <a:pPr lvl="0"/>
            <a:r>
              <a:rPr lang="en-US" altLang="zh-CN" sz="2800" dirty="0" smtClean="0"/>
              <a:t>Study </a:t>
            </a:r>
            <a:r>
              <a:rPr lang="en-US" altLang="zh-CN" sz="2800" dirty="0" smtClean="0"/>
              <a:t>RS </a:t>
            </a:r>
            <a:r>
              <a:rPr lang="en-US" altLang="zh-CN" sz="2800" dirty="0" smtClean="0"/>
              <a:t>design for </a:t>
            </a:r>
            <a:r>
              <a:rPr lang="en-US" altLang="zh-CN" sz="2800" dirty="0" smtClean="0"/>
              <a:t>CSI measurement in NR at least include</a:t>
            </a:r>
            <a:endParaRPr lang="zh-CN" altLang="zh-CN" sz="3600" dirty="0" smtClean="0"/>
          </a:p>
          <a:p>
            <a:pPr lvl="1"/>
            <a:r>
              <a:rPr lang="en-US" altLang="zh-CN" sz="2400" dirty="0" smtClean="0"/>
              <a:t>RSs are mapped on </a:t>
            </a:r>
            <a:r>
              <a:rPr lang="en-US" altLang="zh-CN" sz="2400" dirty="0" smtClean="0"/>
              <a:t>one or </a:t>
            </a:r>
            <a:r>
              <a:rPr lang="en-US" altLang="zh-CN" sz="2400" dirty="0" smtClean="0"/>
              <a:t>a </a:t>
            </a:r>
            <a:r>
              <a:rPr lang="en-US" altLang="zh-CN" sz="2400" dirty="0" smtClean="0"/>
              <a:t>few </a:t>
            </a:r>
            <a:r>
              <a:rPr lang="en-US" altLang="zh-CN" sz="2400" dirty="0" smtClean="0"/>
              <a:t>symbols</a:t>
            </a:r>
          </a:p>
          <a:p>
            <a:pPr lvl="2"/>
            <a:r>
              <a:rPr lang="en-US" altLang="zh-CN" sz="2000" dirty="0" smtClean="0"/>
              <a:t>E.g., in a few consecutive symbols</a:t>
            </a:r>
            <a:endParaRPr lang="en-US" altLang="zh-CN" sz="2000" dirty="0" smtClean="0"/>
          </a:p>
          <a:p>
            <a:pPr lvl="1"/>
            <a:r>
              <a:rPr lang="en-US" altLang="zh-CN" sz="2400" dirty="0" smtClean="0"/>
              <a:t>RS is located at the earlier part of a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</a:t>
            </a:r>
          </a:p>
          <a:p>
            <a:pPr lvl="1"/>
            <a:r>
              <a:rPr lang="en-US" altLang="zh-CN" sz="2000" dirty="0" smtClean="0"/>
              <a:t>FFS: RS located at other part of a </a:t>
            </a:r>
            <a:r>
              <a:rPr lang="en-US" altLang="zh-CN" sz="2000" dirty="0" err="1" smtClean="0"/>
              <a:t>subframe</a:t>
            </a:r>
            <a:endParaRPr lang="en-US" altLang="zh-CN" sz="2000" dirty="0" smtClean="0"/>
          </a:p>
          <a:p>
            <a:r>
              <a:rPr lang="en-US" altLang="zh-CN" sz="2600" dirty="0" smtClean="0"/>
              <a:t>Study on configurable density of RS in frequency domain</a:t>
            </a:r>
          </a:p>
          <a:p>
            <a:r>
              <a:rPr lang="en-US" altLang="zh-CN" sz="2600" dirty="0" smtClean="0"/>
              <a:t>Note: Multi-level </a:t>
            </a:r>
            <a:r>
              <a:rPr lang="en-US" altLang="zh-CN" sz="2600" dirty="0" smtClean="0"/>
              <a:t>RS </a:t>
            </a:r>
            <a:r>
              <a:rPr lang="en-US" altLang="zh-CN" sz="2600" dirty="0" smtClean="0"/>
              <a:t>design can </a:t>
            </a:r>
            <a:r>
              <a:rPr lang="en-US" altLang="zh-CN" sz="2600" dirty="0" smtClean="0"/>
              <a:t>be considered</a:t>
            </a:r>
          </a:p>
          <a:p>
            <a:pPr lvl="1"/>
            <a:r>
              <a:rPr lang="en-US" altLang="zh-CN" sz="2200" dirty="0" smtClean="0"/>
              <a:t>E.g. functionally analogous to R13/14 hybrid non-</a:t>
            </a:r>
            <a:r>
              <a:rPr lang="en-US" altLang="zh-CN" sz="2200" dirty="0" err="1" smtClean="0"/>
              <a:t>precoded</a:t>
            </a:r>
            <a:r>
              <a:rPr lang="en-US" altLang="zh-CN" sz="2200" dirty="0" smtClean="0"/>
              <a:t>/beamformed CSI-RS and beamformed CSI-RS</a:t>
            </a:r>
            <a:endParaRPr lang="zh-CN" altLang="zh-CN" sz="2200" dirty="0" smtClean="0"/>
          </a:p>
        </p:txBody>
      </p:sp>
      <p:sp>
        <p:nvSpPr>
          <p:cNvPr id="4" name="矩形 3"/>
          <p:cNvSpPr/>
          <p:nvPr/>
        </p:nvSpPr>
        <p:spPr>
          <a:xfrm>
            <a:off x="276367" y="6023212"/>
            <a:ext cx="8229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None/>
            </a:pPr>
            <a:r>
              <a:rPr lang="en-US" altLang="zh-CN" sz="20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5077</TotalTime>
  <Words>229</Words>
  <Application>Microsoft Office PowerPoint</Application>
  <PresentationFormat>全屏显示(4:3)</PresentationFormat>
  <Paragraphs>31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Zhangleiming (Roger)</cp:lastModifiedBy>
  <cp:revision>427</cp:revision>
  <dcterms:created xsi:type="dcterms:W3CDTF">2016-03-24T01:14:08Z</dcterms:created>
  <dcterms:modified xsi:type="dcterms:W3CDTF">2016-08-25T16:14:05Z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(3)NQx3paGWJW+hbC+sk67Xy6x0PImoUZWDC1dKZozLsdElYZFfG1IrBJVRVbEl7QD3coVjeaqF
Um84uEzyVvV+z9goqiLjukAgj3fLA7jK1A2jzDvKVl0nG1YNpuMz55/wuJKG9P18UOjzUEI+
0Pw/CpdsB5Q+L6sBbOn3f/FrIICrvUhu4uqjBT3hIiDHCuLu9SPxuY7czek9kN8VkGWbaVrE
S7efuUzpmtWyz7Kmr0</vt:lpwstr>
  </property>
  <property fmtid="{D5CDD505-2E9C-101B-9397-08002B2CF9AE}" pid="9" name="_2015_ms_pID_7253431">
    <vt:lpwstr>bnzYWzghTHDv/LNFFM11wmBrmkQcZZJVjUrr4RigyrzsjE5n6vtofp
Qbx2Q9c8z3ePF6brnX0Eji1Xi3tgkyq6sKauPttXzUE0kvLVb9XDgCq7CPZ2P1v5YhMu8GRy
t+U1b9HgSXzw4bPiUWLcbf1efpfjRpzjyDUsgpb8+9ZuO9tFHe7d0X7EJKPHEnqyq7/Qsxes
pFl4bELkRSngZf6YhaNutUUf8TRfILnf+ZXC</vt:lpwstr>
  </property>
  <property fmtid="{D5CDD505-2E9C-101B-9397-08002B2CF9AE}" pid="10" name="_2015_ms_pID_7253432">
    <vt:lpwstr>09nxtZ7E4mxGiGTt8mkWenhFSwQSbPpVp9Q2
DhSRbLUs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1471881007</vt:lpwstr>
  </property>
</Properties>
</file>