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1" r:id="rId3"/>
    <p:sldId id="28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9086" autoAdjust="0"/>
  </p:normalViewPr>
  <p:slideViewPr>
    <p:cSldViewPr>
      <p:cViewPr varScale="1">
        <p:scale>
          <a:sx n="92" d="100"/>
          <a:sy n="92" d="100"/>
        </p:scale>
        <p:origin x="134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9865D4-1205-48BE-94E8-138E0FCD37D3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928ADB-A4AE-4134-966A-BFD198417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600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0F174762-0B2E-4CD8-A15A-032EFC9EFFF3}" type="slidenum">
              <a:rPr lang="zh-CN" altLang="en-US"/>
              <a:pPr eaLnBrk="1" hangingPunct="1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446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0F174762-0B2E-4CD8-A15A-032EFC9EFFF3}" type="slidenum">
              <a:rPr lang="zh-CN" altLang="en-US"/>
              <a:pPr eaLnBrk="1" hangingPunct="1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924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</a:t>
            </a:r>
            <a:br>
              <a:rPr lang="en-US" dirty="0" smtClean="0"/>
            </a:br>
            <a:r>
              <a:rPr lang="en-US" dirty="0" err="1" smtClean="0"/>
              <a:t>eMBMS</a:t>
            </a:r>
            <a:r>
              <a:rPr lang="en-US" dirty="0" smtClean="0"/>
              <a:t> enhancements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Ericsson, BBC, EBU, Nokia, ASB, Dish, AT&amp;T, Telstra, </a:t>
            </a:r>
            <a:r>
              <a:rPr lang="en-US" dirty="0" err="1" smtClean="0">
                <a:solidFill>
                  <a:schemeClr val="tx1"/>
                </a:solidFill>
              </a:rPr>
              <a:t>Fraunhofer</a:t>
            </a:r>
            <a:r>
              <a:rPr lang="en-US" dirty="0" smtClean="0">
                <a:solidFill>
                  <a:schemeClr val="tx1"/>
                </a:solidFill>
              </a:rPr>
              <a:t> IIS, Verizon, </a:t>
            </a:r>
            <a:r>
              <a:rPr lang="en-US" dirty="0" err="1" smtClean="0">
                <a:solidFill>
                  <a:schemeClr val="tx1"/>
                </a:solidFill>
              </a:rPr>
              <a:t>Telef</a:t>
            </a:r>
            <a:r>
              <a:rPr lang="es-ES" dirty="0" err="1" smtClean="0">
                <a:solidFill>
                  <a:schemeClr val="tx1"/>
                </a:solidFill>
              </a:rPr>
              <a:t>ónica</a:t>
            </a:r>
            <a:r>
              <a:rPr lang="es-ES" dirty="0" smtClean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Intel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350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dirty="0" smtClean="0"/>
              <a:t>R1-168366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8138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#86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7.2.6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68313" y="44450"/>
            <a:ext cx="8229600" cy="720725"/>
          </a:xfrm>
        </p:spPr>
        <p:txBody>
          <a:bodyPr/>
          <a:lstStyle/>
          <a:p>
            <a:pPr eaLnBrk="1" hangingPunct="1"/>
            <a:r>
              <a:rPr kumimoji="0" lang="en-US" altLang="ja-JP" sz="4000" smtClean="0"/>
              <a:t>Proposal</a:t>
            </a:r>
            <a:endParaRPr kumimoji="0" lang="ja-JP" altLang="en-US" sz="4000" smtClean="0"/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850" y="1152525"/>
            <a:ext cx="8496300" cy="5372819"/>
          </a:xfrm>
        </p:spPr>
        <p:txBody>
          <a:bodyPr>
            <a:normAutofit fontScale="92500"/>
          </a:bodyPr>
          <a:lstStyle/>
          <a:p>
            <a:pPr marL="342900" lvl="1" indent="-342900">
              <a:buFont typeface="Arial" charset="0"/>
              <a:buChar char="•"/>
            </a:pPr>
            <a:r>
              <a:rPr lang="en-GB" sz="1400" dirty="0" smtClean="0"/>
              <a:t>A single new numerology with a CP of 200us and core symbol duration of 800us is introduced for PMCH.</a:t>
            </a:r>
          </a:p>
          <a:p>
            <a:pPr marL="342900" lvl="1" indent="-342900">
              <a:buFont typeface="Arial" charset="0"/>
              <a:buChar char="•"/>
            </a:pPr>
            <a:endParaRPr lang="en-GB" sz="1400" dirty="0" smtClean="0"/>
          </a:p>
          <a:p>
            <a:pPr marL="342900" lvl="1" indent="-342900">
              <a:buFont typeface="Arial" charset="0"/>
              <a:buChar char="•"/>
            </a:pPr>
            <a:r>
              <a:rPr lang="en-GB" sz="1400" dirty="0" smtClean="0"/>
              <a:t>If </a:t>
            </a:r>
            <a:r>
              <a:rPr lang="en-GB" sz="1400" dirty="0"/>
              <a:t>a carrier is operated with 100%  MBSFN subframe allocation, the new CP </a:t>
            </a:r>
            <a:r>
              <a:rPr lang="en-GB" sz="1400" dirty="0" smtClean="0"/>
              <a:t>length and legacy extended CP for 15kHz subcarrier spacing are </a:t>
            </a:r>
            <a:r>
              <a:rPr lang="en-GB" sz="1400" dirty="0"/>
              <a:t>supported</a:t>
            </a:r>
          </a:p>
          <a:p>
            <a:pPr marL="742950" lvl="2" indent="-342900">
              <a:buFont typeface="Arial" charset="0"/>
              <a:buChar char="•"/>
            </a:pPr>
            <a:r>
              <a:rPr lang="en-GB" sz="1400" dirty="0" smtClean="0"/>
              <a:t>It </a:t>
            </a:r>
            <a:r>
              <a:rPr lang="en-GB" sz="1400" dirty="0"/>
              <a:t>is understood that 100% MBSFN </a:t>
            </a:r>
            <a:r>
              <a:rPr lang="en-GB" sz="1400" dirty="0" err="1"/>
              <a:t>subframe</a:t>
            </a:r>
            <a:r>
              <a:rPr lang="en-GB" sz="1400" dirty="0"/>
              <a:t> allocation allows for </a:t>
            </a:r>
            <a:r>
              <a:rPr lang="en-GB" sz="1400" dirty="0" err="1"/>
              <a:t>subframes</a:t>
            </a:r>
            <a:r>
              <a:rPr lang="en-GB" sz="1400" dirty="0"/>
              <a:t> to be set aside for e.g. cell </a:t>
            </a:r>
            <a:r>
              <a:rPr lang="en-GB" sz="1400" dirty="0" smtClean="0"/>
              <a:t>search.</a:t>
            </a:r>
          </a:p>
          <a:p>
            <a:pPr marL="1200150" lvl="3" indent="-342900">
              <a:buFont typeface="Arial" charset="0"/>
              <a:buChar char="•"/>
            </a:pPr>
            <a:r>
              <a:rPr lang="en-GB" sz="1200" dirty="0" smtClean="0"/>
              <a:t>FFS: Any SI that may be needed on this carrier </a:t>
            </a:r>
            <a:r>
              <a:rPr lang="en-GB" sz="1200" dirty="0"/>
              <a:t>will also be broadcasted in these </a:t>
            </a:r>
            <a:r>
              <a:rPr lang="en-GB" sz="1200" dirty="0" err="1" smtClean="0"/>
              <a:t>subframes</a:t>
            </a:r>
            <a:endParaRPr lang="en-GB" sz="1200" dirty="0" smtClean="0"/>
          </a:p>
          <a:p>
            <a:pPr marL="1200150" lvl="3" indent="-342900">
              <a:buFont typeface="Arial" charset="0"/>
              <a:buChar char="•"/>
            </a:pPr>
            <a:r>
              <a:rPr lang="en-GB" sz="1200" dirty="0" smtClean="0"/>
              <a:t>In these </a:t>
            </a:r>
            <a:r>
              <a:rPr lang="en-GB" sz="1200" dirty="0" err="1" smtClean="0"/>
              <a:t>subframes</a:t>
            </a:r>
            <a:r>
              <a:rPr lang="en-GB" sz="1200" dirty="0" smtClean="0"/>
              <a:t>, FDM between PMCH and other channels (potentially with a different numerology) is not precluded.</a:t>
            </a:r>
            <a:endParaRPr lang="en-GB" sz="1200" dirty="0"/>
          </a:p>
          <a:p>
            <a:pPr marL="742950" lvl="2" indent="-342900">
              <a:buFont typeface="Arial" charset="0"/>
              <a:buChar char="•"/>
            </a:pPr>
            <a:r>
              <a:rPr lang="en-GB" sz="1400" dirty="0" smtClean="0"/>
              <a:t>With the 100% MBSFN </a:t>
            </a:r>
            <a:r>
              <a:rPr lang="en-GB" sz="1400" dirty="0" err="1" smtClean="0"/>
              <a:t>subframe</a:t>
            </a:r>
            <a:r>
              <a:rPr lang="en-GB" sz="1400" dirty="0" smtClean="0"/>
              <a:t> </a:t>
            </a:r>
            <a:r>
              <a:rPr lang="en-GB" sz="1400" dirty="0" err="1" smtClean="0"/>
              <a:t>confuguration</a:t>
            </a:r>
            <a:r>
              <a:rPr lang="en-GB" sz="1400" dirty="0" smtClean="0"/>
              <a:t>, this carrier does not support unicast transmissions in the downlink</a:t>
            </a:r>
          </a:p>
          <a:p>
            <a:pPr marL="742950" lvl="2" indent="-342900">
              <a:buFont typeface="Arial" charset="0"/>
              <a:buChar char="•"/>
            </a:pPr>
            <a:r>
              <a:rPr lang="en-GB" sz="1400" dirty="0" smtClean="0"/>
              <a:t>This </a:t>
            </a:r>
            <a:r>
              <a:rPr lang="en-GB" sz="1400" dirty="0"/>
              <a:t>carrier can be configured without </a:t>
            </a:r>
            <a:r>
              <a:rPr lang="en-GB" sz="1400" dirty="0" smtClean="0"/>
              <a:t>a unicast </a:t>
            </a:r>
            <a:r>
              <a:rPr lang="en-GB" sz="1400" dirty="0"/>
              <a:t>control region in a subset </a:t>
            </a:r>
            <a:r>
              <a:rPr lang="en-GB" sz="1400" dirty="0" smtClean="0"/>
              <a:t>of </a:t>
            </a:r>
            <a:r>
              <a:rPr lang="en-GB" sz="1400" dirty="0"/>
              <a:t>the MBSFN subframes (including all of them)</a:t>
            </a:r>
            <a:endParaRPr lang="en-GB" sz="1000" dirty="0"/>
          </a:p>
          <a:p>
            <a:pPr marL="1200150" lvl="3" indent="-342900">
              <a:buFont typeface="Arial" charset="0"/>
              <a:buChar char="•"/>
            </a:pPr>
            <a:r>
              <a:rPr lang="en-GB" sz="1200" dirty="0"/>
              <a:t>The UE is not expected to receive PMCH </a:t>
            </a:r>
            <a:r>
              <a:rPr lang="en-GB" sz="1200" dirty="0" smtClean="0"/>
              <a:t>with </a:t>
            </a:r>
            <a:r>
              <a:rPr lang="en-GB" sz="1200" dirty="0"/>
              <a:t>legacy extended CP for 15kHz subcarrier spacing</a:t>
            </a:r>
            <a:r>
              <a:rPr lang="en-GB" sz="1200" dirty="0" smtClean="0"/>
              <a:t> in </a:t>
            </a:r>
            <a:r>
              <a:rPr lang="en-GB" sz="1200" dirty="0"/>
              <a:t>the MBSFN subframes without unicast control region</a:t>
            </a:r>
          </a:p>
          <a:p>
            <a:pPr marL="1200150" lvl="3" indent="-342900">
              <a:buFont typeface="Arial" charset="0"/>
              <a:buChar char="•"/>
            </a:pPr>
            <a:r>
              <a:rPr lang="en-GB" sz="1200" dirty="0"/>
              <a:t>The UE is not expected to receive PMCH with the new CP in MBSFN </a:t>
            </a:r>
            <a:r>
              <a:rPr lang="en-GB" sz="1200" dirty="0" smtClean="0"/>
              <a:t>subframes </a:t>
            </a:r>
            <a:r>
              <a:rPr lang="en-GB" sz="1200" dirty="0"/>
              <a:t>with unicast control region</a:t>
            </a:r>
            <a:endParaRPr lang="en-GB" sz="1400" dirty="0" smtClean="0"/>
          </a:p>
          <a:p>
            <a:pPr marL="0" lvl="1" indent="0">
              <a:buNone/>
            </a:pPr>
            <a:endParaRPr lang="en-GB" sz="1400" dirty="0"/>
          </a:p>
          <a:p>
            <a:pPr marL="342900" lvl="1" indent="-342900">
              <a:buFont typeface="Arial" charset="0"/>
              <a:buChar char="•"/>
            </a:pPr>
            <a:r>
              <a:rPr lang="en-GB" sz="1400" dirty="0" smtClean="0"/>
              <a:t>If a carrier is operated with less than 100% MBSFN subframe allocation, the new CP length and legacy extended CP for 15kHz subcarrier spacing are supported</a:t>
            </a:r>
          </a:p>
          <a:p>
            <a:pPr marL="742950" lvl="2" indent="-342900">
              <a:buFont typeface="Arial" charset="0"/>
              <a:buChar char="•"/>
            </a:pPr>
            <a:r>
              <a:rPr lang="en-GB" sz="1400" dirty="0" smtClean="0"/>
              <a:t>This carrier has at least subframes 0 and 5 of each radio frame as non-MBSFN subframes</a:t>
            </a:r>
          </a:p>
          <a:p>
            <a:pPr marL="1200150" lvl="3" indent="-342900">
              <a:buFont typeface="Arial" charset="0"/>
              <a:buChar char="•"/>
            </a:pPr>
            <a:r>
              <a:rPr lang="en-GB" sz="1200" dirty="0" smtClean="0"/>
              <a:t>FFS: Further CRS reductions</a:t>
            </a:r>
          </a:p>
          <a:p>
            <a:pPr marL="742950" lvl="2" indent="-342900">
              <a:buFont typeface="Arial" charset="0"/>
              <a:buChar char="•"/>
            </a:pPr>
            <a:r>
              <a:rPr lang="en-GB" sz="1400" dirty="0" smtClean="0"/>
              <a:t>This carrier can be configured without unicast control region in a subset of the MBSFN subframes (including all of them) </a:t>
            </a:r>
          </a:p>
          <a:p>
            <a:pPr marL="1200150" lvl="3" indent="-342900">
              <a:buFont typeface="Arial" charset="0"/>
              <a:buChar char="•"/>
            </a:pPr>
            <a:r>
              <a:rPr lang="en-GB" sz="1200" dirty="0" smtClean="0"/>
              <a:t>The UE is not expected to receive PDSCH/(E)PDCCH in the MBSFN subframes without unicast control region</a:t>
            </a:r>
          </a:p>
          <a:p>
            <a:pPr marL="1200150" lvl="3" indent="-342900">
              <a:buFont typeface="Arial" charset="0"/>
              <a:buChar char="•"/>
            </a:pPr>
            <a:r>
              <a:rPr lang="en-GB" sz="1200" dirty="0" smtClean="0"/>
              <a:t>The UE is not expected to receive PMCH with numerologies other than the new CP length in the MBSFN subframes without unicast control region</a:t>
            </a:r>
          </a:p>
          <a:p>
            <a:pPr marL="1200150" lvl="3" indent="-342900">
              <a:buFont typeface="Arial" charset="0"/>
              <a:buChar char="•"/>
            </a:pPr>
            <a:r>
              <a:rPr lang="en-GB" sz="1200" dirty="0" smtClean="0"/>
              <a:t>The UE is not expected to receive PMCH with the new CP length in MBSFN subframes with unicast control region</a:t>
            </a:r>
          </a:p>
          <a:p>
            <a:pPr marL="400050" lvl="2" indent="0">
              <a:buNone/>
            </a:pP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08161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68313" y="44450"/>
            <a:ext cx="8229600" cy="720725"/>
          </a:xfrm>
        </p:spPr>
        <p:txBody>
          <a:bodyPr/>
          <a:lstStyle/>
          <a:p>
            <a:pPr eaLnBrk="1" hangingPunct="1"/>
            <a:r>
              <a:rPr kumimoji="0" lang="en-US" altLang="ja-JP" sz="4000" smtClean="0"/>
              <a:t>Proposal</a:t>
            </a:r>
            <a:endParaRPr kumimoji="0" lang="ja-JP" altLang="en-US" sz="4000" smtClean="0"/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850" y="1152525"/>
            <a:ext cx="8496300" cy="4652739"/>
          </a:xfrm>
        </p:spPr>
        <p:txBody>
          <a:bodyPr>
            <a:normAutofit/>
          </a:bodyPr>
          <a:lstStyle/>
          <a:p>
            <a:pPr marL="342900" lvl="1" indent="-342900">
              <a:buFont typeface="Arial" charset="0"/>
              <a:buChar char="•"/>
            </a:pPr>
            <a:r>
              <a:rPr lang="en-GB" sz="2400" dirty="0" smtClean="0"/>
              <a:t>eMBMS </a:t>
            </a:r>
            <a:r>
              <a:rPr lang="en-GB" sz="2400" dirty="0"/>
              <a:t>enhancements do not require changes to any channels and signals </a:t>
            </a:r>
            <a:r>
              <a:rPr lang="en-GB" sz="2400" dirty="0" smtClean="0"/>
              <a:t>needed for MBMS operation except </a:t>
            </a:r>
            <a:r>
              <a:rPr lang="en-GB" sz="2400" dirty="0"/>
              <a:t>PMCH and MBSFN-RS</a:t>
            </a:r>
            <a:endParaRPr lang="en-GB" sz="2200" dirty="0" smtClean="0"/>
          </a:p>
          <a:p>
            <a:pPr marL="800100" lvl="2" indent="-400050">
              <a:buFont typeface="Arial" charset="0"/>
              <a:buChar char="•"/>
            </a:pPr>
            <a:r>
              <a:rPr lang="en-GB" sz="2000" dirty="0" smtClean="0"/>
              <a:t>FFS whether </a:t>
            </a:r>
            <a:r>
              <a:rPr lang="en-GB" sz="2000" dirty="0"/>
              <a:t>use of more REs, TTI </a:t>
            </a:r>
            <a:r>
              <a:rPr lang="en-GB" sz="2000" dirty="0" smtClean="0"/>
              <a:t>extension and/or </a:t>
            </a:r>
            <a:r>
              <a:rPr lang="en-GB" sz="2000" dirty="0"/>
              <a:t>change in payload</a:t>
            </a:r>
            <a:r>
              <a:rPr lang="en-GB" sz="2000" dirty="0" smtClean="0"/>
              <a:t> are needed for PBCH coverage enhancements.</a:t>
            </a:r>
          </a:p>
          <a:p>
            <a:pPr marL="800100" lvl="2" indent="-400050">
              <a:buFont typeface="Arial" charset="0"/>
              <a:buChar char="•"/>
            </a:pPr>
            <a:endParaRPr lang="en-GB" sz="2000" dirty="0"/>
          </a:p>
          <a:p>
            <a:pPr marL="0" lvl="1" indent="0">
              <a:buNone/>
            </a:pPr>
            <a:endParaRPr lang="en-GB" sz="2200" dirty="0"/>
          </a:p>
          <a:p>
            <a:pPr marL="1200150" lvl="3" indent="-342900">
              <a:buFont typeface="Arial" charset="0"/>
              <a:buChar char="•"/>
            </a:pPr>
            <a:endParaRPr lang="en-GB" sz="1400" dirty="0" smtClean="0"/>
          </a:p>
          <a:p>
            <a:pPr marL="400050" lvl="2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945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9642</TotalTime>
  <Words>408</Words>
  <Application>Microsoft Office PowerPoint</Application>
  <PresentationFormat>On-screen Show (4:3)</PresentationFormat>
  <Paragraphs>31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Unicode MS</vt:lpstr>
      <vt:lpstr>맑은 고딕</vt:lpstr>
      <vt:lpstr>ＭＳ Ｐゴシック</vt:lpstr>
      <vt:lpstr>宋体</vt:lpstr>
      <vt:lpstr>Arial</vt:lpstr>
      <vt:lpstr>Calibri</vt:lpstr>
      <vt:lpstr>Office Theme</vt:lpstr>
      <vt:lpstr>Way Forward on  eMBMS enhancements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Rico Alvarino, Alberto</cp:lastModifiedBy>
  <cp:revision>237</cp:revision>
  <dcterms:created xsi:type="dcterms:W3CDTF">2006-08-16T00:00:00Z</dcterms:created>
  <dcterms:modified xsi:type="dcterms:W3CDTF">2016-08-25T10:23:10Z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UpdateProcess">
    <vt:lpwstr>End</vt:lpwstr>
  </property>
</Properties>
</file>