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57" r:id="rId3"/>
    <p:sldId id="259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00FF00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0879" autoAdjust="0"/>
  </p:normalViewPr>
  <p:slideViewPr>
    <p:cSldViewPr>
      <p:cViewPr>
        <p:scale>
          <a:sx n="70" d="100"/>
          <a:sy n="70" d="100"/>
        </p:scale>
        <p:origin x="-1386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B8E5593-2E1A-4612-9666-F926E10063B7}" type="datetimeFigureOut">
              <a:rPr lang="en-US" smtClean="0"/>
              <a:pPr/>
              <a:t>8/24/2016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E537A60-99E6-47A1-8215-A413482417B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6343808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537A60-99E6-47A1-8215-A413482417B1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BDFB43-CBC7-4F91-945E-CA8475DE64A9}" type="datetime1">
              <a:rPr lang="en-US" smtClean="0"/>
              <a:pPr/>
              <a:t>8/24/2016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91FC61-2DA9-4516-82C8-66D06791A3BF}" type="datetime1">
              <a:rPr lang="en-US" smtClean="0"/>
              <a:pPr/>
              <a:t>8/24/2016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5DA6B-618D-44AB-97C5-4ADD5EC3978D}" type="datetime1">
              <a:rPr lang="en-US" smtClean="0"/>
              <a:pPr/>
              <a:t>8/24/2016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8FDE79-95D3-4734-AF0D-E9016EDC2ECA}" type="datetime1">
              <a:rPr lang="en-US" smtClean="0"/>
              <a:pPr/>
              <a:t>8/24/2016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5F69CB-F59F-4FAF-B447-4AC28BA38591}" type="datetime1">
              <a:rPr lang="en-US" smtClean="0"/>
              <a:pPr/>
              <a:t>8/24/2016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34109D-FE3D-4AFD-B42E-878DD4C08FBC}" type="datetime1">
              <a:rPr lang="en-US" smtClean="0"/>
              <a:pPr/>
              <a:t>8/24/2016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D5FAD0-56C1-496A-A5A8-5CCE41A5CB87}" type="datetime1">
              <a:rPr lang="en-US" smtClean="0"/>
              <a:pPr/>
              <a:t>8/24/2016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131E30-7546-46C2-BCE2-A7D50820AE97}" type="datetime1">
              <a:rPr lang="en-US" smtClean="0"/>
              <a:pPr/>
              <a:t>8/24/2016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BFD62C-1B34-4EC0-BD8B-D7F3056F5287}" type="datetime1">
              <a:rPr lang="en-US" smtClean="0"/>
              <a:pPr/>
              <a:t>8/24/2016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DED4DA-ED56-4F50-948E-C175EEDBD544}" type="datetime1">
              <a:rPr lang="en-US" smtClean="0"/>
              <a:pPr/>
              <a:t>8/24/2016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B447D-984C-4C31-98D0-3DF5C5058A46}" type="datetime1">
              <a:rPr lang="en-US" smtClean="0"/>
              <a:pPr/>
              <a:t>8/24/2016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578A9A1-9E32-47C8-83E2-DAE063F15653}" type="datetime1">
              <a:rPr lang="en-US" smtClean="0"/>
              <a:pPr/>
              <a:t>8/24/2016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WF on Clarification of Grant-free Transmission for </a:t>
            </a:r>
            <a:r>
              <a:rPr lang="en-US" dirty="0" err="1" smtClean="0"/>
              <a:t>mMTC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 smtClean="0">
                <a:solidFill>
                  <a:schemeClr val="tx1"/>
                </a:solidFill>
              </a:rPr>
              <a:t>ZTE, ZTE Microelectronics, Qualcomm, LGE, </a:t>
            </a:r>
            <a:r>
              <a:rPr lang="en-US" altLang="zh-CN" dirty="0" err="1" smtClean="0">
                <a:solidFill>
                  <a:schemeClr val="tx1"/>
                </a:solidFill>
              </a:rPr>
              <a:t>Convida</a:t>
            </a:r>
            <a:r>
              <a:rPr lang="en-US" altLang="zh-CN" dirty="0" smtClean="0">
                <a:solidFill>
                  <a:schemeClr val="tx1"/>
                </a:solidFill>
              </a:rPr>
              <a:t>, </a:t>
            </a:r>
            <a:r>
              <a:rPr lang="en-US" altLang="zh-CN" dirty="0" err="1" smtClean="0">
                <a:solidFill>
                  <a:schemeClr val="tx1"/>
                </a:solidFill>
              </a:rPr>
              <a:t>InterDigital</a:t>
            </a:r>
            <a:r>
              <a:rPr lang="en-US" altLang="zh-CN" dirty="0" smtClean="0">
                <a:solidFill>
                  <a:schemeClr val="tx1"/>
                </a:solidFill>
              </a:rPr>
              <a:t>, [</a:t>
            </a:r>
            <a:r>
              <a:rPr lang="en-US" altLang="zh-CN" dirty="0" err="1" smtClean="0">
                <a:solidFill>
                  <a:schemeClr val="tx1"/>
                </a:solidFill>
              </a:rPr>
              <a:t>Huawei</a:t>
            </a:r>
            <a:r>
              <a:rPr lang="en-US" altLang="zh-CN" dirty="0" smtClean="0">
                <a:solidFill>
                  <a:schemeClr val="tx1"/>
                </a:solidFill>
              </a:rPr>
              <a:t>], []…</a:t>
            </a:r>
            <a:endParaRPr lang="en-US" altLang="zh-CN" dirty="0">
              <a:solidFill>
                <a:schemeClr val="tx1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</a:t>
            </a:fld>
            <a:endParaRPr lang="en-US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304800" y="212636"/>
            <a:ext cx="853440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r>
              <a:rPr lang="en-GB" altLang="ko-KR" sz="2400" dirty="0">
                <a:latin typeface="Calibri" pitchFamily="34" charset="0"/>
                <a:cs typeface="Times New Roman" pitchFamily="18" charset="0"/>
              </a:rPr>
              <a:t>3GPP TSG RAN WG1 #</a:t>
            </a:r>
            <a:r>
              <a:rPr lang="en-GB" altLang="ko-KR" sz="2400" dirty="0" smtClean="0">
                <a:latin typeface="Calibri" pitchFamily="34" charset="0"/>
                <a:cs typeface="Times New Roman" pitchFamily="18" charset="0"/>
              </a:rPr>
              <a:t>86</a:t>
            </a:r>
            <a:r>
              <a:rPr lang="en-GB" altLang="ko-KR" sz="2400" dirty="0">
                <a:latin typeface="Calibri" pitchFamily="34" charset="0"/>
                <a:cs typeface="Times New Roman" pitchFamily="18" charset="0"/>
              </a:rPr>
              <a:t>				        R1-1</a:t>
            </a:r>
            <a:r>
              <a:rPr lang="en-US" altLang="ko-KR" sz="2400" dirty="0" smtClean="0">
                <a:latin typeface="Calibri" pitchFamily="34" charset="0"/>
                <a:cs typeface="Times New Roman" pitchFamily="18" charset="0"/>
              </a:rPr>
              <a:t>68257</a:t>
            </a:r>
            <a:endParaRPr lang="en-US" altLang="zh-CN" sz="2400" dirty="0">
              <a:latin typeface="Calibri" pitchFamily="34" charset="0"/>
              <a:ea typeface="Malgun Gothic" pitchFamily="50" charset="-127"/>
              <a:cs typeface="Times New Roman" pitchFamily="18" charset="0"/>
            </a:endParaRPr>
          </a:p>
          <a:p>
            <a:pPr eaLnBrk="0" hangingPunct="0"/>
            <a:r>
              <a:rPr lang="en-US" altLang="ko-KR" sz="2400" dirty="0" smtClean="0">
                <a:latin typeface="Calibri" pitchFamily="34" charset="0"/>
                <a:cs typeface="Times New Roman" pitchFamily="18" charset="0"/>
              </a:rPr>
              <a:t>Gothenburg, Sweden</a:t>
            </a:r>
          </a:p>
          <a:p>
            <a:pPr eaLnBrk="0" hangingPunct="0"/>
            <a:r>
              <a:rPr lang="en-US" altLang="ko-KR" sz="2400" dirty="0" smtClean="0">
                <a:latin typeface="Calibri" pitchFamily="34" charset="0"/>
                <a:cs typeface="Times New Roman" pitchFamily="18" charset="0"/>
              </a:rPr>
              <a:t>22</a:t>
            </a:r>
            <a:r>
              <a:rPr lang="en-US" altLang="ko-KR" sz="2400" baseline="30000" dirty="0" smtClean="0">
                <a:latin typeface="Calibri" pitchFamily="34" charset="0"/>
                <a:cs typeface="Times New Roman" pitchFamily="18" charset="0"/>
              </a:rPr>
              <a:t>nd</a:t>
            </a:r>
            <a:r>
              <a:rPr lang="en-US" altLang="ko-KR" sz="2400" dirty="0" smtClean="0">
                <a:latin typeface="Calibri" pitchFamily="34" charset="0"/>
                <a:cs typeface="Times New Roman" pitchFamily="18" charset="0"/>
              </a:rPr>
              <a:t> – 26</a:t>
            </a:r>
            <a:r>
              <a:rPr lang="en-US" altLang="ko-KR" sz="2400" baseline="30000" dirty="0" smtClean="0">
                <a:latin typeface="Calibri" pitchFamily="34" charset="0"/>
                <a:cs typeface="Times New Roman" pitchFamily="18" charset="0"/>
              </a:rPr>
              <a:t>th</a:t>
            </a:r>
            <a:r>
              <a:rPr lang="en-US" altLang="ko-KR" sz="2400" dirty="0" smtClean="0">
                <a:latin typeface="Calibri" pitchFamily="34" charset="0"/>
                <a:cs typeface="Times New Roman" pitchFamily="18" charset="0"/>
              </a:rPr>
              <a:t>  August 2016</a:t>
            </a:r>
            <a:endParaRPr lang="en-GB" altLang="ko-KR" sz="2400" dirty="0">
              <a:latin typeface="Calibri" pitchFamily="34" charset="0"/>
              <a:cs typeface="Times New Roman" pitchFamily="18" charset="0"/>
            </a:endParaRPr>
          </a:p>
        </p:txBody>
      </p:sp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381000" y="1447800"/>
            <a:ext cx="27432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ko-KR" dirty="0"/>
              <a:t>Agenda item: </a:t>
            </a:r>
            <a:r>
              <a:rPr lang="en-US" altLang="ko-KR" dirty="0" smtClean="0"/>
              <a:t>8.1.2.2</a:t>
            </a:r>
            <a:endParaRPr lang="en-US" altLang="ko-KR" dirty="0"/>
          </a:p>
          <a:p>
            <a:r>
              <a:rPr lang="en-US" altLang="ko-KR" dirty="0"/>
              <a:t>Document for </a:t>
            </a:r>
            <a:r>
              <a:rPr lang="en-US" altLang="ko-KR" dirty="0" smtClean="0"/>
              <a:t>decision</a:t>
            </a:r>
            <a:endParaRPr lang="ko-KR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US" altLang="zh-CN" sz="2400" b="1" u="sng" dirty="0" smtClean="0">
                <a:highlight>
                  <a:srgbClr val="00FF00"/>
                </a:highlight>
                <a:latin typeface="Times"/>
                <a:ea typeface="MS Mincho"/>
                <a:cs typeface="Times New Roman"/>
              </a:rPr>
              <a:t>Agreements:</a:t>
            </a:r>
            <a:endParaRPr lang="zh-CN" altLang="zh-CN" sz="2400" dirty="0" smtClean="0">
              <a:latin typeface="Times"/>
              <a:ea typeface="Batang"/>
              <a:cs typeface="Times New Roman"/>
            </a:endParaRPr>
          </a:p>
          <a:p>
            <a:pPr lvl="0"/>
            <a:r>
              <a:rPr lang="en-US" sz="2400" dirty="0" smtClean="0"/>
              <a:t>Autonomous/grant-free/contention based UL non-orthogonal multiple access has the following characteristics</a:t>
            </a:r>
          </a:p>
          <a:p>
            <a:pPr lvl="1"/>
            <a:r>
              <a:rPr lang="en-US" sz="2000" dirty="0" smtClean="0"/>
              <a:t>A transmission from UE does not need the dynamic and explicit scheduling grant from </a:t>
            </a:r>
            <a:r>
              <a:rPr lang="en-US" sz="2000" dirty="0" err="1" smtClean="0"/>
              <a:t>eNB</a:t>
            </a:r>
            <a:endParaRPr lang="en-US" sz="2000" dirty="0" smtClean="0"/>
          </a:p>
          <a:p>
            <a:pPr lvl="1"/>
            <a:r>
              <a:rPr lang="en-US" sz="2000" dirty="0" smtClean="0"/>
              <a:t>Multiple UEs can share the same time and frequency resources</a:t>
            </a:r>
          </a:p>
          <a:p>
            <a:pPr marL="342900" lvl="1" indent="-342900">
              <a:buFont typeface="Arial" pitchFamily="34" charset="0"/>
              <a:buChar char="•"/>
            </a:pPr>
            <a:endParaRPr lang="en-US" altLang="zh-CN" sz="2400" dirty="0" smtClean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Proposals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342900" lvl="1" indent="-342900">
              <a:buFont typeface="Arial" pitchFamily="34" charset="0"/>
              <a:buChar char="•"/>
            </a:pPr>
            <a:r>
              <a:rPr lang="en-US" altLang="zh-CN" dirty="0" smtClean="0"/>
              <a:t>At least the following options for “autonomous/grant-free/contention based” UL transmission should be studied </a:t>
            </a:r>
          </a:p>
          <a:p>
            <a:pPr marL="742950" lvl="2" indent="-342900"/>
            <a:r>
              <a:rPr lang="en-US" altLang="zh-CN" dirty="0" smtClean="0"/>
              <a:t>Opt. 1: a UE is allowed to randomly choose a code, a sequence or an </a:t>
            </a:r>
            <a:r>
              <a:rPr lang="en-US" altLang="zh-CN" dirty="0" err="1" smtClean="0"/>
              <a:t>interleaver</a:t>
            </a:r>
            <a:r>
              <a:rPr lang="en-US" altLang="zh-CN" dirty="0" smtClean="0"/>
              <a:t> pattern from a pool known to both </a:t>
            </a:r>
            <a:r>
              <a:rPr lang="en-US" altLang="zh-CN" dirty="0" err="1" smtClean="0"/>
              <a:t>eNB</a:t>
            </a:r>
            <a:r>
              <a:rPr lang="en-US" altLang="zh-CN" dirty="0" smtClean="0"/>
              <a:t> and UE beforehand. </a:t>
            </a:r>
          </a:p>
          <a:p>
            <a:pPr marL="1200150" lvl="3" indent="-342900"/>
            <a:r>
              <a:rPr lang="en-US" altLang="zh-CN" dirty="0" err="1" smtClean="0"/>
              <a:t>eNB</a:t>
            </a:r>
            <a:r>
              <a:rPr lang="en-US" altLang="zh-CN" dirty="0" smtClean="0"/>
              <a:t> receiver should perform blind detection for user separation, including Preamble/DMRS-based blind detection</a:t>
            </a:r>
            <a:endParaRPr lang="en-US" altLang="zh-CN" sz="1000" dirty="0" smtClean="0"/>
          </a:p>
          <a:p>
            <a:pPr marL="742950" lvl="2" indent="-342900"/>
            <a:r>
              <a:rPr lang="en-US" altLang="zh-CN" dirty="0" smtClean="0"/>
              <a:t>Opt. 2</a:t>
            </a:r>
            <a:r>
              <a:rPr lang="en-US" altLang="zh-CN" dirty="0" smtClean="0"/>
              <a:t>: MA </a:t>
            </a:r>
            <a:r>
              <a:rPr lang="en-US" altLang="zh-CN" dirty="0" smtClean="0"/>
              <a:t>signature, </a:t>
            </a:r>
            <a:r>
              <a:rPr lang="en-US" altLang="zh-CN" dirty="0" err="1" smtClean="0"/>
              <a:t>e.g</a:t>
            </a:r>
            <a:r>
              <a:rPr lang="en-US" altLang="zh-CN" dirty="0" smtClean="0"/>
              <a:t> </a:t>
            </a:r>
            <a:r>
              <a:rPr lang="en-US" altLang="zh-CN" dirty="0" smtClean="0"/>
              <a:t>code/sequence/</a:t>
            </a:r>
            <a:r>
              <a:rPr lang="en-US" altLang="zh-CN" dirty="0" err="1" smtClean="0"/>
              <a:t>interleaver</a:t>
            </a:r>
            <a:r>
              <a:rPr lang="en-US" altLang="zh-CN" dirty="0" smtClean="0"/>
              <a:t> </a:t>
            </a:r>
            <a:r>
              <a:rPr lang="en-US" altLang="zh-CN" dirty="0" smtClean="0"/>
              <a:t>or </a:t>
            </a:r>
            <a:r>
              <a:rPr lang="en-US" altLang="zh-CN" dirty="0" err="1" smtClean="0"/>
              <a:t>interleaver</a:t>
            </a:r>
            <a:r>
              <a:rPr lang="en-US" altLang="zh-CN" dirty="0" smtClean="0"/>
              <a:t> pattern</a:t>
            </a:r>
            <a:r>
              <a:rPr lang="en-US" altLang="zh-CN" dirty="0" smtClean="0"/>
              <a:t>, used </a:t>
            </a:r>
            <a:r>
              <a:rPr lang="en-US" altLang="zh-CN" dirty="0" smtClean="0"/>
              <a:t>by a UE is </a:t>
            </a:r>
            <a:r>
              <a:rPr lang="en-US" altLang="zh-CN" dirty="0" smtClean="0"/>
              <a:t>pre-configured </a:t>
            </a:r>
            <a:r>
              <a:rPr lang="en-US" altLang="zh-CN" dirty="0" smtClean="0"/>
              <a:t>by </a:t>
            </a:r>
            <a:r>
              <a:rPr lang="en-US" altLang="zh-CN" dirty="0" err="1" smtClean="0"/>
              <a:t>eNB</a:t>
            </a:r>
            <a:r>
              <a:rPr lang="en-US" altLang="zh-CN" dirty="0" smtClean="0"/>
              <a:t> </a:t>
            </a:r>
          </a:p>
          <a:p>
            <a:pPr marL="742950" lvl="2" indent="-342900"/>
            <a:r>
              <a:rPr lang="en-US" altLang="zh-CN" dirty="0" smtClean="0"/>
              <a:t>Other options are not precluded</a:t>
            </a:r>
            <a:endParaRPr lang="zh-CN" altLang="zh-CN" dirty="0" smtClean="0"/>
          </a:p>
          <a:p>
            <a:pPr marL="1200150" lvl="3" indent="-342900">
              <a:buNone/>
            </a:pPr>
            <a:endParaRPr lang="en-US" altLang="zh-CN" sz="1600" dirty="0" smtClean="0"/>
          </a:p>
          <a:p>
            <a:pPr marL="342900" lvl="1" indent="-342900">
              <a:buNone/>
            </a:pPr>
            <a:endParaRPr lang="en-US" altLang="zh-CN" sz="2400" dirty="0" smtClean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15313</TotalTime>
  <Words>167</Words>
  <Application>Microsoft Office PowerPoint</Application>
  <PresentationFormat>全屏显示(4:3)</PresentationFormat>
  <Paragraphs>23</Paragraphs>
  <Slides>3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4" baseType="lpstr">
      <vt:lpstr>Office Theme</vt:lpstr>
      <vt:lpstr>WF on Clarification of Grant-free Transmission for mMTC</vt:lpstr>
      <vt:lpstr>Background</vt:lpstr>
      <vt:lpstr>Proposals</vt:lpstr>
    </vt:vector>
  </TitlesOfParts>
  <Company>CMCC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RAN1#84b CMCC 5G contributions</dc:title>
  <dc:creator>Sen; Jiqing</dc:creator>
  <cp:lastModifiedBy>Windows 用户</cp:lastModifiedBy>
  <cp:revision>236</cp:revision>
  <dcterms:created xsi:type="dcterms:W3CDTF">2006-08-16T00:00:00Z</dcterms:created>
  <dcterms:modified xsi:type="dcterms:W3CDTF">2016-08-24T07:24:06Z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1460371898</vt:lpwstr>
  </property>
</Properties>
</file>