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2" r:id="rId3"/>
    <p:sldId id="274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0000FF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</a:t>
            </a:r>
            <a:r>
              <a:rPr lang="en-GB" sz="2400" b="1" dirty="0"/>
              <a:t>	</a:t>
            </a:r>
            <a:r>
              <a:rPr lang="en-GB" sz="2400" b="1" dirty="0" smtClean="0"/>
              <a:t>		R1-167965  </a:t>
            </a:r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CSI measurement and reporting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Huawei, HiSilicon, …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1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altLang="zh-CN" dirty="0" smtClean="0"/>
              <a:t>Following WF has been agreed in RAN1#85:</a:t>
            </a:r>
          </a:p>
          <a:p>
            <a:pPr lvl="1"/>
            <a:r>
              <a:rPr lang="en-US" altLang="zh-CN" dirty="0" smtClean="0"/>
              <a:t>In NR multi-antenna schemes, studies on CSI acquisition framework  include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CSI reporting schemes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Implicit CSI feedback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Parameters indicating channel quality based on a set of transmission and receiving hypotheses associated with one particular UE, e.g. CQI, PMI, RI, CRI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Explicit CSI feedback: for both quantized and </a:t>
            </a:r>
            <a:r>
              <a:rPr lang="en-US" altLang="zh-CN" dirty="0" err="1" smtClean="0"/>
              <a:t>unquantized</a:t>
            </a:r>
            <a:r>
              <a:rPr lang="en-US" altLang="zh-CN" dirty="0" smtClean="0"/>
              <a:t>/analog CSI feedback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Parameters representing channel coefficients or some reduced-space representation thereof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Reciprocity-based feedback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For example, take into account interference and/or receiver hypothesis can be included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Note: including </a:t>
            </a:r>
            <a:r>
              <a:rPr lang="en-US" altLang="zh-CN" dirty="0" err="1" smtClean="0"/>
              <a:t>aperiodic</a:t>
            </a:r>
            <a:r>
              <a:rPr lang="en-US" altLang="zh-CN" dirty="0" smtClean="0"/>
              <a:t>, periodic and semi-persistent, and single/wide band and sub-band feedback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Mixed feedback is not precluded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Interference measurement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CSI measurement and/or reporting and/or triggering can be ‘self-contained’ in at least time domain</a:t>
            </a:r>
            <a:endParaRPr lang="zh-CN" altLang="zh-CN" dirty="0" smtClean="0"/>
          </a:p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2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8200"/>
            <a:ext cx="8534400" cy="5791200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en-US" altLang="zh-CN" dirty="0" smtClean="0"/>
              <a:t>A unified CSI acquisition framework should be studied in NR, which shall support</a:t>
            </a:r>
            <a:endParaRPr lang="zh-CN" altLang="zh-CN" dirty="0" smtClean="0"/>
          </a:p>
          <a:p>
            <a:pPr lvl="1"/>
            <a:r>
              <a:rPr lang="en-US" altLang="zh-CN" dirty="0" smtClean="0">
                <a:solidFill>
                  <a:srgbClr val="000000"/>
                </a:solidFill>
              </a:rPr>
              <a:t>CSI measurement based on CSI-RS</a:t>
            </a:r>
          </a:p>
          <a:p>
            <a:pPr lvl="1"/>
            <a:r>
              <a:rPr lang="en-US" altLang="zh-CN" dirty="0" smtClean="0">
                <a:solidFill>
                  <a:srgbClr val="000000"/>
                </a:solidFill>
              </a:rPr>
              <a:t>Beam measurement based on RS for beam management</a:t>
            </a:r>
            <a:endParaRPr lang="zh-CN" altLang="zh-CN" dirty="0" smtClean="0">
              <a:solidFill>
                <a:srgbClr val="000000"/>
              </a:solidFill>
            </a:endParaRPr>
          </a:p>
          <a:p>
            <a:pPr lvl="1"/>
            <a:r>
              <a:rPr lang="en-US" altLang="zh-CN" dirty="0" smtClean="0">
                <a:solidFill>
                  <a:srgbClr val="000000"/>
                </a:solidFill>
              </a:rPr>
              <a:t>Implicit and explicit CSI feedback</a:t>
            </a:r>
            <a:endParaRPr lang="zh-CN" altLang="zh-CN" dirty="0" smtClean="0">
              <a:solidFill>
                <a:srgbClr val="000000"/>
              </a:solidFill>
            </a:endParaRPr>
          </a:p>
          <a:p>
            <a:pPr lvl="1"/>
            <a:r>
              <a:rPr lang="en-US" altLang="zh-CN" dirty="0" smtClean="0">
                <a:solidFill>
                  <a:srgbClr val="000000"/>
                </a:solidFill>
              </a:rPr>
              <a:t>Reciprocity based CSI acquisition</a:t>
            </a:r>
            <a:endParaRPr lang="zh-CN" altLang="zh-CN" dirty="0" smtClean="0">
              <a:solidFill>
                <a:srgbClr val="000000"/>
              </a:solidFill>
            </a:endParaRPr>
          </a:p>
          <a:p>
            <a:pPr lvl="0"/>
            <a:r>
              <a:rPr lang="en-US" altLang="zh-CN" dirty="0" smtClean="0">
                <a:solidFill>
                  <a:srgbClr val="000000"/>
                </a:solidFill>
              </a:rPr>
              <a:t>The implicit CSI feedback methods should be studied in NR</a:t>
            </a:r>
          </a:p>
          <a:p>
            <a:pPr lvl="1"/>
            <a:r>
              <a:rPr lang="en-US" altLang="zh-CN" dirty="0" smtClean="0">
                <a:solidFill>
                  <a:srgbClr val="000000"/>
                </a:solidFill>
              </a:rPr>
              <a:t>Codebook design</a:t>
            </a:r>
          </a:p>
          <a:p>
            <a:pPr lvl="1"/>
            <a:r>
              <a:rPr lang="en-US" altLang="zh-CN" dirty="0" smtClean="0">
                <a:solidFill>
                  <a:srgbClr val="000000"/>
                </a:solidFill>
              </a:rPr>
              <a:t>Interference measurement results obtained from</a:t>
            </a:r>
          </a:p>
          <a:p>
            <a:pPr lvl="2"/>
            <a:r>
              <a:rPr lang="en-US" altLang="zh-CN" dirty="0" smtClean="0">
                <a:solidFill>
                  <a:srgbClr val="000000"/>
                </a:solidFill>
              </a:rPr>
              <a:t>ZP CSI-RS</a:t>
            </a:r>
          </a:p>
          <a:p>
            <a:pPr lvl="2"/>
            <a:r>
              <a:rPr lang="en-US" altLang="zh-CN" dirty="0" smtClean="0">
                <a:solidFill>
                  <a:srgbClr val="000000"/>
                </a:solidFill>
              </a:rPr>
              <a:t>NZP CSI-RS</a:t>
            </a:r>
            <a:endParaRPr lang="en-US" altLang="zh-CN" u="sng" dirty="0" smtClean="0">
              <a:solidFill>
                <a:srgbClr val="000000"/>
              </a:solidFill>
            </a:endParaRPr>
          </a:p>
          <a:p>
            <a:pPr lvl="2"/>
            <a:r>
              <a:rPr lang="en-US" altLang="zh-CN" dirty="0" smtClean="0">
                <a:solidFill>
                  <a:srgbClr val="000000"/>
                </a:solidFill>
              </a:rPr>
              <a:t>DMRS</a:t>
            </a:r>
          </a:p>
          <a:p>
            <a:pPr lvl="1"/>
            <a:r>
              <a:rPr lang="en-US" altLang="zh-CN" dirty="0" smtClean="0">
                <a:solidFill>
                  <a:srgbClr val="000000"/>
                </a:solidFill>
              </a:rPr>
              <a:t>Beam measurement results</a:t>
            </a:r>
            <a:endParaRPr lang="zh-CN" altLang="zh-CN" dirty="0" smtClean="0">
              <a:solidFill>
                <a:srgbClr val="000000"/>
              </a:solidFill>
            </a:endParaRPr>
          </a:p>
          <a:p>
            <a:pPr lvl="0"/>
            <a:r>
              <a:rPr lang="en-US" altLang="zh-CN" dirty="0" smtClean="0"/>
              <a:t>The </a:t>
            </a:r>
            <a:r>
              <a:rPr lang="en-US" altLang="zh-CN" dirty="0" smtClean="0">
                <a:solidFill>
                  <a:srgbClr val="000000"/>
                </a:solidFill>
              </a:rPr>
              <a:t>explicit CSI feedback</a:t>
            </a:r>
            <a:r>
              <a:rPr lang="en-US" altLang="zh-CN" u="sng" dirty="0" smtClean="0">
                <a:solidFill>
                  <a:srgbClr val="000000"/>
                </a:solidFill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</a:rPr>
              <a:t>methods </a:t>
            </a:r>
            <a:r>
              <a:rPr lang="en-US" altLang="zh-CN" dirty="0" smtClean="0"/>
              <a:t>should be studied in NR</a:t>
            </a:r>
          </a:p>
          <a:p>
            <a:pPr lvl="1"/>
            <a:r>
              <a:rPr lang="en-US" altLang="zh-CN" dirty="0" smtClean="0"/>
              <a:t>Feedback of channel covariance matrix</a:t>
            </a:r>
          </a:p>
          <a:p>
            <a:pPr lvl="2"/>
            <a:r>
              <a:rPr lang="en-US" altLang="zh-CN" dirty="0" smtClean="0"/>
              <a:t>E.g. based on </a:t>
            </a:r>
            <a:r>
              <a:rPr lang="en-US" altLang="zh-CN" dirty="0" err="1" smtClean="0"/>
              <a:t>Kronecker</a:t>
            </a:r>
            <a:r>
              <a:rPr lang="en-US" altLang="zh-CN" dirty="0" smtClean="0"/>
              <a:t>-product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Feedback of </a:t>
            </a:r>
            <a:r>
              <a:rPr lang="en-US" altLang="zh-CN" dirty="0" smtClean="0">
                <a:solidFill>
                  <a:srgbClr val="000000"/>
                </a:solidFill>
              </a:rPr>
              <a:t>channel matrix or channel eigenvector</a:t>
            </a:r>
          </a:p>
          <a:p>
            <a:pPr lvl="2"/>
            <a:r>
              <a:rPr lang="en-US" altLang="zh-CN" dirty="0" smtClean="0"/>
              <a:t>E.g. based on multi-beam combination</a:t>
            </a:r>
          </a:p>
          <a:p>
            <a:pPr lvl="1"/>
            <a:r>
              <a:rPr lang="en-US" altLang="zh-CN" dirty="0" smtClean="0"/>
              <a:t>Both quantized and </a:t>
            </a:r>
            <a:r>
              <a:rPr lang="en-US" altLang="zh-CN" dirty="0" err="1" smtClean="0"/>
              <a:t>unquantized</a:t>
            </a:r>
            <a:r>
              <a:rPr lang="en-US" altLang="zh-CN" dirty="0" smtClean="0"/>
              <a:t>/analog feedback</a:t>
            </a:r>
          </a:p>
          <a:p>
            <a:pPr lvl="0"/>
            <a:r>
              <a:rPr lang="en-US" altLang="zh-CN" dirty="0" smtClean="0">
                <a:solidFill>
                  <a:srgbClr val="000000"/>
                </a:solidFill>
              </a:rPr>
              <a:t>Multi-level CSI measurement and reporting with the following features should be supported in NR</a:t>
            </a:r>
          </a:p>
          <a:p>
            <a:pPr lvl="1"/>
            <a:r>
              <a:rPr lang="en-US" altLang="zh-CN" dirty="0" smtClean="0">
                <a:solidFill>
                  <a:srgbClr val="000000"/>
                </a:solidFill>
              </a:rPr>
              <a:t>Joint feedback of wideband/long-term and </a:t>
            </a:r>
            <a:r>
              <a:rPr lang="en-US" altLang="zh-CN" dirty="0" err="1" smtClean="0">
                <a:solidFill>
                  <a:srgbClr val="000000"/>
                </a:solidFill>
              </a:rPr>
              <a:t>subband</a:t>
            </a:r>
            <a:r>
              <a:rPr lang="en-US" altLang="zh-CN" dirty="0" smtClean="0">
                <a:solidFill>
                  <a:srgbClr val="000000"/>
                </a:solidFill>
              </a:rPr>
              <a:t>/short-term CSI</a:t>
            </a:r>
          </a:p>
          <a:p>
            <a:pPr lvl="1"/>
            <a:r>
              <a:rPr lang="en-US" altLang="zh-CN" dirty="0" smtClean="0">
                <a:solidFill>
                  <a:srgbClr val="000000"/>
                </a:solidFill>
              </a:rPr>
              <a:t>Based on hybrid non-</a:t>
            </a:r>
            <a:r>
              <a:rPr lang="en-US" altLang="zh-CN" dirty="0" err="1" smtClean="0">
                <a:solidFill>
                  <a:srgbClr val="000000"/>
                </a:solidFill>
              </a:rPr>
              <a:t>precoded</a:t>
            </a:r>
            <a:r>
              <a:rPr lang="en-US" altLang="zh-CN" dirty="0" smtClean="0">
                <a:solidFill>
                  <a:srgbClr val="000000"/>
                </a:solidFill>
              </a:rPr>
              <a:t> and </a:t>
            </a:r>
            <a:r>
              <a:rPr lang="en-US" altLang="zh-CN" dirty="0" err="1" smtClean="0">
                <a:solidFill>
                  <a:srgbClr val="000000"/>
                </a:solidFill>
              </a:rPr>
              <a:t>beamformed</a:t>
            </a:r>
            <a:r>
              <a:rPr lang="en-US" altLang="zh-CN" dirty="0" smtClean="0">
                <a:solidFill>
                  <a:srgbClr val="000000"/>
                </a:solidFill>
              </a:rPr>
              <a:t> CSI-RS</a:t>
            </a:r>
          </a:p>
          <a:p>
            <a:pPr lvl="1"/>
            <a:r>
              <a:rPr lang="en-US" altLang="zh-CN" dirty="0" smtClean="0">
                <a:solidFill>
                  <a:srgbClr val="000000"/>
                </a:solidFill>
              </a:rPr>
              <a:t>Joint feedback of explicit CSI and implicit CSI</a:t>
            </a:r>
          </a:p>
          <a:p>
            <a:endParaRPr lang="en-US" altLang="ko-KR" sz="2100" dirty="0" smtClean="0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3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8200"/>
            <a:ext cx="8458200" cy="5791200"/>
          </a:xfrm>
        </p:spPr>
        <p:txBody>
          <a:bodyPr>
            <a:normAutofit/>
          </a:bodyPr>
          <a:lstStyle/>
          <a:p>
            <a:r>
              <a:rPr lang="en-US" altLang="zh-CN" sz="2000" dirty="0" smtClean="0">
                <a:solidFill>
                  <a:srgbClr val="000000"/>
                </a:solidFill>
              </a:rPr>
              <a:t>At least the following CSI measurement and reporting mechanisms should be studied by NR</a:t>
            </a:r>
          </a:p>
          <a:p>
            <a:pPr lvl="1"/>
            <a:r>
              <a:rPr lang="en-US" altLang="zh-CN" sz="1800" dirty="0" err="1" smtClean="0">
                <a:solidFill>
                  <a:srgbClr val="000000"/>
                </a:solidFill>
              </a:rPr>
              <a:t>Aperiodic</a:t>
            </a:r>
            <a:r>
              <a:rPr lang="en-US" altLang="zh-CN" sz="1800" dirty="0" smtClean="0">
                <a:solidFill>
                  <a:srgbClr val="000000"/>
                </a:solidFill>
              </a:rPr>
              <a:t> CSI measurement and reporting </a:t>
            </a:r>
          </a:p>
          <a:p>
            <a:pPr lvl="1"/>
            <a:r>
              <a:rPr lang="en-US" altLang="zh-CN" sz="1800" dirty="0" smtClean="0"/>
              <a:t>Semi-persistent CSI measurement and reporting </a:t>
            </a:r>
          </a:p>
          <a:p>
            <a:r>
              <a:rPr lang="en-US" altLang="zh-CN" sz="1800" dirty="0" smtClean="0"/>
              <a:t>Self-contained CSI triggering, measurement and reporting in a ‘time interval X’ should be studied in NR</a:t>
            </a:r>
          </a:p>
          <a:p>
            <a:pPr lvl="1"/>
            <a:r>
              <a:rPr lang="en-US" altLang="zh-CN" sz="1800" dirty="0" smtClean="0"/>
              <a:t>Note: here the definition of 'time interval X' follows the agreements in RAN1#85 meeting</a:t>
            </a:r>
            <a:endParaRPr lang="en-US" altLang="ko-KR" sz="1800" dirty="0" smtClean="0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4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4455</TotalTime>
  <Words>343</Words>
  <Application>Microsoft Office PowerPoint</Application>
  <PresentationFormat>全屏显示(4:3)</PresentationFormat>
  <Paragraphs>51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幻灯片 1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Ming Lei</cp:lastModifiedBy>
  <cp:revision>357</cp:revision>
  <dcterms:created xsi:type="dcterms:W3CDTF">2016-03-24T01:14:08Z</dcterms:created>
  <dcterms:modified xsi:type="dcterms:W3CDTF">2016-08-22T17:02:08Z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(3)L/T2Nq93SXhNgAj3jr+/gJgPEqC3rUaDlXxUmy5XpvNDPxbILZPiHQ/6E5FJaFaaWowoerhl
9KaHMa3BntLebpL3hVUe4+ntkwBjLD9oPcADZJX5n9+xeVIUUQ1Er+Vn7ekIVWi5OlPMb7Vk
4RrVVYRoRnv5nqYYgODpT5dyobYABHXMQpxgh2QLtNSpHjh/HtMu2bd2KpfQBePX7S0iui3s
jJegs/g+8xnGynXDft</vt:lpwstr>
  </property>
  <property fmtid="{D5CDD505-2E9C-101B-9397-08002B2CF9AE}" pid="9" name="_2015_ms_pID_7253431">
    <vt:lpwstr>aaBFUzzFf7pMui/dYi593KFvXcRpNBuS4uoLwWyiFpI/nCMjJ5iRIW
WZRnwOayblpviyGok/gQyuv1NNw8EiNXyJ9ipLB5k0EybfP07VLkY9niKXll7u5RYcnbnb1L
HIhYSfs6RzDCYodNJAXTFKpjSZLfUzy+s70wf+795oicogGet3p+Q5054/l6wQY90xH5jKPR
h0YDFJRdnSjRaTGWz2czhpEPqTaVXv/cWIKt</vt:lpwstr>
  </property>
  <property fmtid="{D5CDD505-2E9C-101B-9397-08002B2CF9AE}" pid="10" name="_2015_ms_pID_7253432">
    <vt:lpwstr>bVGRTT6flhL9P5lOeIUCxV6h72azV8b8f8EL
UVXHvUX3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1471881240</vt:lpwstr>
  </property>
</Properties>
</file>