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6" r:id="rId2"/>
  </p:sldMasterIdLst>
  <p:notesMasterIdLst>
    <p:notesMasterId r:id="rId10"/>
  </p:notesMasterIdLst>
  <p:sldIdLst>
    <p:sldId id="256" r:id="rId3"/>
    <p:sldId id="277" r:id="rId4"/>
    <p:sldId id="276" r:id="rId5"/>
    <p:sldId id="275" r:id="rId6"/>
    <p:sldId id="272" r:id="rId7"/>
    <p:sldId id="273" r:id="rId8"/>
    <p:sldId id="274" r:id="rId9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3664" autoAdjust="0"/>
  </p:normalViewPr>
  <p:slideViewPr>
    <p:cSldViewPr snapToGrid="0">
      <p:cViewPr varScale="1">
        <p:scale>
          <a:sx n="109" d="100"/>
          <a:sy n="109" d="100"/>
        </p:scale>
        <p:origin x="-167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0AFD5B-0C0C-410A-A871-23507C93DE7D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29DA1F-8242-4A1F-AFA7-4631A915E9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9511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524786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 kern="0" dirty="0">
              <a:solidFill>
                <a:prstClr val="white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2804" y="8032"/>
            <a:ext cx="72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algn="l">
              <a:defRPr kumimoji="1" lang="ko-KR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맑은 고딕" pitchFamily="50" charset="-127"/>
                <a:cs typeface="+mn-cs"/>
              </a:defRPr>
            </a:lvl1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185053" y="764704"/>
            <a:ext cx="8773898" cy="575992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400" baseline="0">
                <a:latin typeface="Calibri" pitchFamily="34" charset="0"/>
                <a:ea typeface="맑은 고딕" pitchFamily="50" charset="-127"/>
              </a:defRPr>
            </a:lvl1pPr>
            <a:lvl2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000" baseline="0">
                <a:latin typeface="Calibri" panose="020F0502020204030204" pitchFamily="34" charset="0"/>
                <a:ea typeface="맑은 고딕" pitchFamily="50" charset="-127"/>
              </a:defRPr>
            </a:lvl2pPr>
            <a:lvl3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3pPr>
            <a:lvl4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4pPr>
            <a:lvl5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400" baseline="0"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6639345"/>
            <a:ext cx="9144000" cy="226611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>
              <a:solidFill>
                <a:srgbClr val="FFFFFF"/>
              </a:solidFill>
              <a:latin typeface="맑은 고딕" pitchFamily="50" charset="-127"/>
              <a:ea typeface="굴림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8615858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1407600"/>
            <a:ext cx="9144000" cy="16632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 kern="0" dirty="0">
              <a:solidFill>
                <a:prstClr val="white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0" y="1429663"/>
            <a:ext cx="9144000" cy="1641141"/>
          </a:xfrm>
          <a:prstGeom prst="rect">
            <a:avLst/>
          </a:prstGeom>
        </p:spPr>
        <p:txBody>
          <a:bodyPr anchor="ctr"/>
          <a:lstStyle>
            <a:lvl1pPr algn="ctr">
              <a:defRPr sz="3600" b="1" baseline="0">
                <a:solidFill>
                  <a:schemeClr val="bg1"/>
                </a:solidFill>
                <a:latin typeface="Calibri" pitchFamily="34" charset="0"/>
                <a:ea typeface="맑은 고딕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6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50894855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6639345"/>
            <a:ext cx="9144000" cy="226611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>
              <a:solidFill>
                <a:srgbClr val="FFFFFF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524786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 kern="0" dirty="0">
              <a:solidFill>
                <a:prstClr val="white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50827" y="764704"/>
            <a:ext cx="8642350" cy="5688484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+mn-lt"/>
                <a:ea typeface="굴림" panose="020B0600000101010101" pitchFamily="50" charset="-127"/>
              </a:defRPr>
            </a:lvl1pPr>
            <a:lvl2pPr>
              <a:defRPr sz="2000">
                <a:latin typeface="+mn-lt"/>
                <a:ea typeface="굴림" panose="020B0600000101010101" pitchFamily="50" charset="-127"/>
              </a:defRPr>
            </a:lvl2pPr>
            <a:lvl3pPr>
              <a:defRPr sz="1800">
                <a:latin typeface="+mn-lt"/>
                <a:ea typeface="굴림" panose="020B0600000101010101" pitchFamily="50" charset="-127"/>
              </a:defRPr>
            </a:lvl3pPr>
            <a:lvl4pPr>
              <a:defRPr sz="1600">
                <a:latin typeface="+mn-lt"/>
                <a:ea typeface="굴림" panose="020B0600000101010101" pitchFamily="50" charset="-127"/>
              </a:defRPr>
            </a:lvl4pPr>
            <a:lvl5pPr>
              <a:defRPr sz="1600">
                <a:latin typeface="+mn-lt"/>
                <a:ea typeface="굴림" panose="020B0600000101010101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545093"/>
            <a:ext cx="2133600" cy="268287"/>
          </a:xfrm>
          <a:prstGeom prst="rect">
            <a:avLst/>
          </a:prstGeom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1FAA2FA-6EAD-40BE-9BC5-BAAA6CD21F2E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545093"/>
            <a:ext cx="2895600" cy="268287"/>
          </a:xfrm>
          <a:prstGeom prst="rect">
            <a:avLst/>
          </a:prstGeom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545093"/>
            <a:ext cx="2133600" cy="268287"/>
          </a:xfrm>
          <a:prstGeom prst="rect">
            <a:avLst/>
          </a:prstGeom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CBAA4EF-CB53-4664-BC24-6902773966A0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620688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753201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524786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 kern="0" dirty="0">
              <a:solidFill>
                <a:prstClr val="white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2804" y="8032"/>
            <a:ext cx="72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algn="l">
              <a:defRPr kumimoji="1" lang="ko-KR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맑은 고딕" pitchFamily="50" charset="-127"/>
                <a:cs typeface="+mn-cs"/>
              </a:defRPr>
            </a:lvl1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185053" y="764704"/>
            <a:ext cx="8773898" cy="5759920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400" baseline="0">
                <a:latin typeface="Calibri" pitchFamily="34" charset="0"/>
                <a:ea typeface="맑은 고딕" pitchFamily="50" charset="-127"/>
              </a:defRPr>
            </a:lvl1pPr>
            <a:lvl2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000" baseline="0">
                <a:latin typeface="Calibri" panose="020F0502020204030204" pitchFamily="34" charset="0"/>
                <a:ea typeface="맑은 고딕" pitchFamily="50" charset="-127"/>
              </a:defRPr>
            </a:lvl2pPr>
            <a:lvl3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3pPr>
            <a:lvl4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4pPr>
            <a:lvl5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400" baseline="0"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6639345"/>
            <a:ext cx="9144000" cy="226611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>
              <a:solidFill>
                <a:srgbClr val="FFFFFF"/>
              </a:solidFill>
              <a:latin typeface="맑은 고딕" pitchFamily="50" charset="-127"/>
              <a:ea typeface="굴림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07663992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부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743200" y="4659564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3600000"/>
            <a:ext cx="9144000" cy="10800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 kern="0" dirty="0">
              <a:solidFill>
                <a:prstClr val="white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8" name="제목 1"/>
          <p:cNvSpPr>
            <a:spLocks noGrp="1"/>
          </p:cNvSpPr>
          <p:nvPr>
            <p:ph type="ctrTitle"/>
          </p:nvPr>
        </p:nvSpPr>
        <p:spPr>
          <a:xfrm>
            <a:off x="1371600" y="3600001"/>
            <a:ext cx="7772400" cy="1080000"/>
          </a:xfrm>
          <a:prstGeom prst="rect">
            <a:avLst/>
          </a:prstGeom>
        </p:spPr>
        <p:txBody>
          <a:bodyPr anchor="ctr"/>
          <a:lstStyle>
            <a:lvl1pPr algn="r">
              <a:defRPr sz="3200" b="1">
                <a:solidFill>
                  <a:schemeClr val="bg1"/>
                </a:solidFill>
                <a:latin typeface="Cambria" panose="02040503050406030204" pitchFamily="18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92910612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35B7E-7FA4-4A09-B83B-E5A6870C8548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190C3-05D2-41B4-A41C-B273BEF4621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9738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8787255" y="6605346"/>
            <a:ext cx="334799" cy="25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>
              <a:defRPr/>
            </a:pPr>
            <a:fld id="{98413BF4-E638-496D-8D90-92FEC93EE533}" type="slidenum">
              <a:rPr lang="ko-KR" altLang="en-US" sz="1200" b="1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pPr algn="r" defTabSz="957263">
                <a:defRPr/>
              </a:pPr>
              <a:t>‹#›</a:t>
            </a:fld>
            <a:endParaRPr lang="en-US" altLang="ko-KR" sz="12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52357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335B7E-7FA4-4A09-B83B-E5A6870C8548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A190C3-05D2-41B4-A41C-B273BEF4621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9409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-968829" y="1429663"/>
            <a:ext cx="11064240" cy="1641141"/>
          </a:xfrm>
        </p:spPr>
        <p:txBody>
          <a:bodyPr/>
          <a:lstStyle/>
          <a:p>
            <a:r>
              <a:rPr lang="en-US" altLang="ko-KR" dirty="0" smtClean="0"/>
              <a:t>Discussions </a:t>
            </a:r>
            <a:r>
              <a:rPr lang="en-US" altLang="ko-KR" dirty="0" smtClean="0"/>
              <a:t>on </a:t>
            </a:r>
            <a:r>
              <a:rPr lang="en-US" altLang="ko-KR" dirty="0" smtClean="0"/>
              <a:t>CDM-8 </a:t>
            </a:r>
            <a:r>
              <a:rPr lang="en-US" altLang="ko-KR" dirty="0" smtClean="0"/>
              <a:t>for </a:t>
            </a:r>
            <a:r>
              <a:rPr lang="en-US" altLang="ko-KR" dirty="0" smtClean="0"/>
              <a:t>NP </a:t>
            </a:r>
            <a:r>
              <a:rPr lang="en-US" altLang="ko-KR" dirty="0" smtClean="0"/>
              <a:t>CSI-RS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anchor="ctr"/>
          <a:lstStyle/>
          <a:p>
            <a:r>
              <a:rPr lang="en-US" altLang="ko-KR" sz="2800" dirty="0" smtClean="0"/>
              <a:t>Samsung</a:t>
            </a:r>
            <a:endParaRPr lang="ko-KR" alt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0" y="23951"/>
            <a:ext cx="500823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#86</a:t>
            </a:r>
            <a:endParaRPr kumimoji="1" lang="zh-CN" altLang="zh-CN" sz="2000" dirty="0"/>
          </a:p>
          <a:p>
            <a:r>
              <a:rPr kumimoji="1" lang="en-US" altLang="zh-CN" sz="2000" dirty="0"/>
              <a:t>Gothenburg, Sweden 22nd - 26th August 2016</a:t>
            </a:r>
            <a:endParaRPr kumimoji="1" lang="zh-CN" altLang="zh-CN" sz="2000" dirty="0"/>
          </a:p>
          <a:p>
            <a:pPr eaLnBrk="1" hangingPunct="1"/>
            <a:r>
              <a:rPr kumimoji="1" lang="en-US" altLang="ja-JP" sz="2000" dirty="0"/>
              <a:t>Agenda item: </a:t>
            </a:r>
            <a:r>
              <a:rPr kumimoji="1" lang="en-US" altLang="ja-JP" sz="2000" dirty="0" smtClean="0"/>
              <a:t>7.2.4.1.1</a:t>
            </a:r>
            <a:endParaRPr kumimoji="1" lang="en-US" altLang="ja-JP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5387" y="85359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</a:t>
            </a:r>
            <a:r>
              <a:rPr lang="en-US" altLang="ko-KR" sz="2400" dirty="0" smtClean="0">
                <a:ea typeface="Gulim" pitchFamily="34" charset="-127"/>
              </a:rPr>
              <a:t>6727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870765351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/>
              <a:t>In 3GPP RAN1#85, following conclusion on CSI-RS for Class A CSI reporting was </a:t>
            </a:r>
            <a:r>
              <a:rPr lang="en-US" altLang="ko-KR" dirty="0" smtClean="0"/>
              <a:t>made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r>
              <a:rPr lang="en-US" altLang="ko-KR" dirty="0"/>
              <a:t>According to the conclusion above, this contribution provides Samsung’s views on CDM patterns of CSI-RS for Class A CSI reporting based on evaluation results according to various CDM </a:t>
            </a:r>
            <a:r>
              <a:rPr lang="en-US" altLang="ko-KR" dirty="0" smtClean="0"/>
              <a:t>patterns</a:t>
            </a:r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ko-KR" altLang="en-US" dirty="0"/>
          </a:p>
        </p:txBody>
      </p:sp>
      <p:sp>
        <p:nvSpPr>
          <p:cNvPr id="6" name="직사각형 5"/>
          <p:cNvSpPr/>
          <p:nvPr/>
        </p:nvSpPr>
        <p:spPr>
          <a:xfrm>
            <a:off x="957941" y="1836896"/>
            <a:ext cx="7175864" cy="92333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altLang="ko-KR" b="1" u="sng" dirty="0">
                <a:latin typeface="Calibri" panose="020F0502020204030204" pitchFamily="34" charset="0"/>
              </a:rPr>
              <a:t>Conclusion</a:t>
            </a:r>
            <a:r>
              <a:rPr lang="en-US" altLang="ko-KR" u="sng" dirty="0">
                <a:latin typeface="Calibri" panose="020F0502020204030204" pitchFamily="34" charset="0"/>
              </a:rPr>
              <a:t>:</a:t>
            </a:r>
            <a:endParaRPr lang="ko-KR" altLang="ko-KR" dirty="0">
              <a:latin typeface="Calibri" panose="020F0502020204030204" pitchFamily="34" charset="0"/>
            </a:endParaRPr>
          </a:p>
          <a:p>
            <a:pPr lvl="0"/>
            <a:r>
              <a:rPr lang="en-US" altLang="ko-KR" dirty="0">
                <a:latin typeface="Calibri" panose="020F0502020204030204" pitchFamily="34" charset="0"/>
              </a:rPr>
              <a:t>Further discussion till RAN1#86, especially regarding evaluating different alternatives, e.g., using OCC 2/4/8, high reuse of CSI-RS, etc.</a:t>
            </a:r>
            <a:endParaRPr lang="ko-KR" altLang="ko-KR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72821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Pattern </a:t>
            </a:r>
            <a:r>
              <a:rPr lang="en-US" altLang="ko-KR" dirty="0" smtClean="0"/>
              <a:t>#1 </a:t>
            </a:r>
            <a:r>
              <a:rPr lang="en-US" altLang="ko-KR" dirty="0"/>
              <a:t>&amp; </a:t>
            </a:r>
            <a:r>
              <a:rPr lang="en-US" altLang="ko-KR" dirty="0" smtClean="0"/>
              <a:t>#2 &amp; #3</a:t>
            </a:r>
            <a:endParaRPr lang="ko-KR" altLang="en-US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CDM-8 patterns 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pPr lvl="1"/>
            <a:r>
              <a:rPr lang="en-US" altLang="ko-KR" dirty="0" smtClean="0"/>
              <a:t>CSI-RS port mapping</a:t>
            </a:r>
            <a:endParaRPr lang="ko-KR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45" y="1443749"/>
            <a:ext cx="2817511" cy="2532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5983" y="1443749"/>
            <a:ext cx="2813548" cy="2532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8458" y="1443749"/>
            <a:ext cx="2817511" cy="2532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327975" y="4860194"/>
            <a:ext cx="27607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ea typeface="HY견고딕" pitchFamily="18" charset="-127"/>
              </a:rPr>
              <a:t>A = {15, 16, 17, 18, 19, 20, 21, 22}</a:t>
            </a:r>
          </a:p>
          <a:p>
            <a:r>
              <a:rPr lang="en-US" altLang="ko-KR" sz="1200" dirty="0" smtClean="0">
                <a:ea typeface="HY견고딕" pitchFamily="18" charset="-127"/>
              </a:rPr>
              <a:t>B = {23, 24, 25, 26, 27, 28, 29, 30}</a:t>
            </a:r>
          </a:p>
          <a:p>
            <a:r>
              <a:rPr lang="en-US" altLang="ko-KR" sz="1200" dirty="0" smtClean="0">
                <a:ea typeface="HY견고딕" pitchFamily="18" charset="-127"/>
              </a:rPr>
              <a:t>C = {31, 32, 33, 34, 35, 36, 37, 38}</a:t>
            </a:r>
          </a:p>
          <a:p>
            <a:r>
              <a:rPr lang="en-US" altLang="ko-KR" sz="1200" dirty="0" smtClean="0">
                <a:ea typeface="HY견고딕" pitchFamily="18" charset="-127"/>
              </a:rPr>
              <a:t>D = {39, 40, 41, 42, 43, 44, 45, 46}</a:t>
            </a:r>
            <a:endParaRPr lang="ko-KR" altLang="en-US" sz="1200" dirty="0" smtClean="0"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75236894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Pattern #4 &amp; #5</a:t>
            </a:r>
            <a:endParaRPr lang="ko-KR" altLang="en-US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CDM-4 patterns 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pPr lvl="1"/>
            <a:r>
              <a:rPr lang="en-US" altLang="ko-KR" dirty="0" smtClean="0"/>
              <a:t>CSI-RS port mapping</a:t>
            </a:r>
            <a:endParaRPr lang="ko-KR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17" y="1482725"/>
            <a:ext cx="3895682" cy="3506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743" y="1482724"/>
            <a:ext cx="3895682" cy="3506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325799" y="5688658"/>
            <a:ext cx="17408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ea typeface="HY견고딕" pitchFamily="18" charset="-127"/>
              </a:rPr>
              <a:t>A = {15, 16, 17, 18}</a:t>
            </a:r>
          </a:p>
          <a:p>
            <a:r>
              <a:rPr lang="en-US" altLang="ko-KR" sz="1200" dirty="0" smtClean="0">
                <a:ea typeface="HY견고딕" pitchFamily="18" charset="-127"/>
              </a:rPr>
              <a:t>B = {19, 20, 21, 22}</a:t>
            </a:r>
          </a:p>
          <a:p>
            <a:r>
              <a:rPr lang="en-US" altLang="ko-KR" sz="1200" dirty="0">
                <a:ea typeface="HY견고딕" pitchFamily="18" charset="-127"/>
              </a:rPr>
              <a:t>C</a:t>
            </a:r>
            <a:r>
              <a:rPr lang="en-US" altLang="ko-KR" sz="1200" dirty="0" smtClean="0">
                <a:ea typeface="HY견고딕" pitchFamily="18" charset="-127"/>
              </a:rPr>
              <a:t> = {23, 24, 25, 26}</a:t>
            </a:r>
          </a:p>
          <a:p>
            <a:r>
              <a:rPr lang="en-US" altLang="ko-KR" sz="1200" dirty="0" smtClean="0">
                <a:ea typeface="HY견고딕" pitchFamily="18" charset="-127"/>
              </a:rPr>
              <a:t>D = {27, 28, 29, 30}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130914" y="5688657"/>
            <a:ext cx="17408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ea typeface="HY견고딕" pitchFamily="18" charset="-127"/>
              </a:rPr>
              <a:t>E = {31, 32, 33, 34}</a:t>
            </a:r>
          </a:p>
          <a:p>
            <a:r>
              <a:rPr lang="en-US" altLang="ko-KR" sz="1200" dirty="0" smtClean="0">
                <a:ea typeface="HY견고딕" pitchFamily="18" charset="-127"/>
              </a:rPr>
              <a:t>F = {35, 36, 37, 38}</a:t>
            </a:r>
          </a:p>
          <a:p>
            <a:r>
              <a:rPr lang="en-US" altLang="ko-KR" sz="1200" dirty="0">
                <a:ea typeface="HY견고딕" pitchFamily="18" charset="-127"/>
              </a:rPr>
              <a:t>G</a:t>
            </a:r>
            <a:r>
              <a:rPr lang="en-US" altLang="ko-KR" sz="1200" dirty="0" smtClean="0">
                <a:ea typeface="HY견고딕" pitchFamily="18" charset="-127"/>
              </a:rPr>
              <a:t> = {39, 40, 41, 42}</a:t>
            </a:r>
          </a:p>
          <a:p>
            <a:r>
              <a:rPr lang="en-US" altLang="ko-KR" sz="1200" dirty="0" smtClean="0">
                <a:ea typeface="HY견고딕" pitchFamily="18" charset="-127"/>
              </a:rPr>
              <a:t>H = {43, 44, 45, 46}</a:t>
            </a:r>
            <a:endParaRPr lang="ko-KR" altLang="en-US" sz="1200" dirty="0" smtClean="0"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03201146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Initial LLS results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For UE mobility of 3km/h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For UE mobility of 30km/h</a:t>
            </a:r>
            <a:endParaRPr lang="ko-KR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144" y="3962990"/>
            <a:ext cx="7515800" cy="2199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144" y="1225325"/>
            <a:ext cx="7515800" cy="2204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3359538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Discussions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Observations</a:t>
            </a:r>
          </a:p>
          <a:p>
            <a:pPr lvl="1"/>
            <a:r>
              <a:rPr lang="en-US" altLang="ko-KR" dirty="0" smtClean="0"/>
              <a:t>With 6dB CSI-RS power boosting, CDM-8 outperforms CDM-4 in specific environments, e.g. low UE mobility and moderate SNR</a:t>
            </a:r>
            <a:endParaRPr lang="en-US" altLang="ko-KR" dirty="0"/>
          </a:p>
          <a:p>
            <a:pPr lvl="1"/>
            <a:r>
              <a:rPr lang="en-US" altLang="ko-KR" dirty="0" smtClean="0"/>
              <a:t>Potential gain from the pattern optimization for CDM-8 is marginal</a:t>
            </a:r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Proposal</a:t>
            </a:r>
          </a:p>
          <a:p>
            <a:pPr lvl="1"/>
            <a:r>
              <a:rPr lang="en-US" altLang="ko-KR" dirty="0" smtClean="0"/>
              <a:t>Support of CDM-8 should be carefully studied under the considerations on performance gain and specification impact</a:t>
            </a:r>
          </a:p>
          <a:p>
            <a:pPr lvl="2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06293933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Simulation assumptions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6318042"/>
              </p:ext>
            </p:extLst>
          </p:nvPr>
        </p:nvGraphicFramePr>
        <p:xfrm>
          <a:off x="1159681" y="1459218"/>
          <a:ext cx="6279515" cy="425767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139315"/>
                <a:gridCol w="4140200"/>
              </a:tblGrid>
              <a:tr h="193040"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Parameters (common)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Value / Comment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205"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Transmission bandwidth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5</a:t>
                      </a: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MHz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205"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Channel model, UE velocity, spatial correlation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3GPP </a:t>
                      </a: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TU channel, 3 km/h and 30 km/h, </a:t>
                      </a:r>
                      <a:r>
                        <a:rPr lang="en-US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without spatial correlation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205"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Antenna configuration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32 </a:t>
                      </a:r>
                      <a:r>
                        <a:rPr lang="en-US" sz="10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Tx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antennas / 2 Rx antennas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205"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Detector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MMSE receiver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205"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PDCCH / PDSCH configuration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 / 12 OFDM symbols per sub-frame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205"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Modulation, code rates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Specification CQI based link adaptation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205"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HARQ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Synchronous HARQ with Chase Combining (max 4 transmissions)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205"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Number of allocated PRBs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4 PRBs </a:t>
                      </a: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scheduled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205"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CSI feedback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CQI/PMI/RI Mode </a:t>
                      </a: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3-2 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1000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Codebook-</a:t>
                      </a:r>
                      <a:r>
                        <a:rPr lang="en-US" sz="1000" i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Config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is set to ‘1’)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325"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Feedback delay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2 </a:t>
                      </a:r>
                      <a:r>
                        <a:rPr lang="en-US" sz="10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msec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325"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Feedback periodicity 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5 msec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325"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Channel estimation for demodulation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Non-ideal (Within one PRB: FD 3-tap MMSE + TD 2-tap MMSE channel estimation)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325"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Channel estimation for CQI/PMI/RI computation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Non-ideal (5 PRB bundling: FD 5-tap MMSE)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205"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Rank adaptation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On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930818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STE Workshop 150720">
  <a:themeElements>
    <a:clrScheme name="1_Office 테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테마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400" dirty="0" smtClean="0">
            <a:latin typeface="HY견고딕" pitchFamily="18" charset="-127"/>
            <a:ea typeface="HY견고딕" pitchFamily="18" charset="-127"/>
          </a:defRPr>
        </a:defPPr>
      </a:lstStyle>
    </a:txDef>
  </a:objectDefaults>
  <a:extraClrSchemeLst>
    <a:extraClrScheme>
      <a:clrScheme name="1_Office 테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STE Workshop 150720" id="{2257ACC4-D0B9-47C7-B054-07660375EC84}" vid="{5CD9C8D4-3867-49A3-8707-8D0607A7376B}"/>
    </a:ext>
  </a:extLst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STE Workshop 150720</Template>
  <TotalTime>1240</TotalTime>
  <Words>494</Words>
  <Application>Microsoft Office PowerPoint</Application>
  <PresentationFormat>화면 슬라이드 쇼(4:3)</PresentationFormat>
  <Paragraphs>96</Paragraphs>
  <Slides>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7</vt:i4>
      </vt:variant>
    </vt:vector>
  </HeadingPairs>
  <TitlesOfParts>
    <vt:vector size="9" baseType="lpstr">
      <vt:lpstr>STE Workshop 150720</vt:lpstr>
      <vt:lpstr>디자인 사용자 지정</vt:lpstr>
      <vt:lpstr>Discussions on CDM-8 for NP CSI-RS</vt:lpstr>
      <vt:lpstr>Background</vt:lpstr>
      <vt:lpstr>Pattern #1 &amp; #2 &amp; #3</vt:lpstr>
      <vt:lpstr>Pattern #4 &amp; #5</vt:lpstr>
      <vt:lpstr>Initial LLS results</vt:lpstr>
      <vt:lpstr>Discussions</vt:lpstr>
      <vt:lpstr>Simulation assumptions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Hoondong</dc:creator>
  <cp:lastModifiedBy>Windows 사용자</cp:lastModifiedBy>
  <cp:revision>60</cp:revision>
  <dcterms:created xsi:type="dcterms:W3CDTF">2016-03-03T07:13:41Z</dcterms:created>
  <dcterms:modified xsi:type="dcterms:W3CDTF">2016-08-23T09:55:57Z</dcterms:modified>
</cp:coreProperties>
</file>