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61" r:id="rId3"/>
    <p:sldId id="276"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5" autoAdjust="0"/>
    <p:restoredTop sz="94660"/>
  </p:normalViewPr>
  <p:slideViewPr>
    <p:cSldViewPr>
      <p:cViewPr varScale="1">
        <p:scale>
          <a:sx n="92" d="100"/>
          <a:sy n="92" d="100"/>
        </p:scale>
        <p:origin x="96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87B04D-F31A-4FCC-A70C-6F0174D9E5D8}" type="datetimeFigureOut">
              <a:rPr lang="en-US" smtClean="0"/>
              <a:t>5/26/2016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CA2C4C-4762-4213-9D5E-71B4B53054E1}" type="slidenum">
              <a:rPr lang="en-US" smtClean="0"/>
              <a:t>‹#›</a:t>
            </a:fld>
            <a:endParaRPr lang="en-US"/>
          </a:p>
        </p:txBody>
      </p:sp>
    </p:spTree>
    <p:extLst>
      <p:ext uri="{BB962C8B-B14F-4D97-AF65-F5344CB8AC3E}">
        <p14:creationId xmlns:p14="http://schemas.microsoft.com/office/powerpoint/2010/main" val="2199917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542100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1223315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993161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692403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13988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45C32F-2A54-449B-96E1-B4B2A3947869}"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999207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45C32F-2A54-449B-96E1-B4B2A3947869}" type="datetimeFigureOut">
              <a:rPr lang="en-US" smtClean="0"/>
              <a:pPr/>
              <a:t>5/26/2016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908441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45C32F-2A54-449B-96E1-B4B2A3947869}" type="datetimeFigureOut">
              <a:rPr lang="en-US" smtClean="0"/>
              <a:pPr/>
              <a:t>5/26/2016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197184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45C32F-2A54-449B-96E1-B4B2A3947869}" type="datetimeFigureOut">
              <a:rPr lang="en-US" smtClean="0"/>
              <a:pPr/>
              <a:t>5/26/2016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64093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45C32F-2A54-449B-96E1-B4B2A3947869}"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890228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45C32F-2A54-449B-96E1-B4B2A3947869}"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297547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45C32F-2A54-449B-96E1-B4B2A3947869}" type="datetimeFigureOut">
              <a:rPr lang="en-US" smtClean="0"/>
              <a:pPr/>
              <a:t>5/26/2016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891DC4-51DA-4418-9467-8B75741B6CE3}" type="slidenum">
              <a:rPr lang="en-US" smtClean="0"/>
              <a:pPr/>
              <a:t>‹#›</a:t>
            </a:fld>
            <a:endParaRPr lang="en-US"/>
          </a:p>
        </p:txBody>
      </p:sp>
    </p:spTree>
    <p:extLst>
      <p:ext uri="{BB962C8B-B14F-4D97-AF65-F5344CB8AC3E}">
        <p14:creationId xmlns:p14="http://schemas.microsoft.com/office/powerpoint/2010/main" val="211066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UL gaps for eMTC</a:t>
            </a:r>
            <a:endParaRPr lang="en-US" dirty="0"/>
          </a:p>
        </p:txBody>
      </p:sp>
      <p:sp>
        <p:nvSpPr>
          <p:cNvPr id="3" name="Subtitle 2"/>
          <p:cNvSpPr>
            <a:spLocks noGrp="1"/>
          </p:cNvSpPr>
          <p:nvPr>
            <p:ph type="subTitle" idx="1"/>
          </p:nvPr>
        </p:nvSpPr>
        <p:spPr>
          <a:xfrm>
            <a:off x="685800" y="3868737"/>
            <a:ext cx="7486600" cy="2656607"/>
          </a:xfrm>
        </p:spPr>
        <p:txBody>
          <a:bodyPr>
            <a:noAutofit/>
          </a:bodyPr>
          <a:lstStyle/>
          <a:p>
            <a:r>
              <a:rPr lang="en-US" sz="2400" dirty="0" smtClean="0">
                <a:solidFill>
                  <a:schemeClr val="tx1"/>
                </a:solidFill>
                <a:latin typeface="+mj-lt"/>
                <a:ea typeface="+mj-ea"/>
                <a:cs typeface="+mj-cs"/>
              </a:rPr>
              <a:t>Intel Corporation, Sony, Sequans Communications</a:t>
            </a:r>
            <a:r>
              <a:rPr lang="en-US" sz="2400" dirty="0">
                <a:solidFill>
                  <a:schemeClr val="tx1"/>
                </a:solidFill>
                <a:latin typeface="+mj-lt"/>
                <a:ea typeface="+mj-ea"/>
                <a:cs typeface="+mj-cs"/>
              </a:rPr>
              <a:t>, </a:t>
            </a:r>
            <a:r>
              <a:rPr lang="en-US" sz="2400" dirty="0" smtClean="0">
                <a:solidFill>
                  <a:schemeClr val="tx1"/>
                </a:solidFill>
                <a:latin typeface="+mj-lt"/>
                <a:ea typeface="+mj-ea"/>
                <a:cs typeface="+mj-cs"/>
              </a:rPr>
              <a:t>Verizon, Sierra Wireless, ZTE, </a:t>
            </a:r>
            <a:r>
              <a:rPr lang="en-US" sz="2400" dirty="0" smtClean="0">
                <a:solidFill>
                  <a:schemeClr val="tx1"/>
                </a:solidFill>
                <a:latin typeface="+mj-lt"/>
                <a:ea typeface="+mj-ea"/>
                <a:cs typeface="+mj-cs"/>
              </a:rPr>
              <a:t>Ericsson, Qualcomm</a:t>
            </a:r>
            <a:r>
              <a:rPr lang="en-US" sz="2400" dirty="0" smtClean="0">
                <a:solidFill>
                  <a:schemeClr val="tx1"/>
                </a:solidFill>
              </a:rPr>
              <a:t>, </a:t>
            </a:r>
            <a:r>
              <a:rPr lang="en-US" sz="2400" dirty="0">
                <a:solidFill>
                  <a:schemeClr val="tx1"/>
                </a:solidFill>
              </a:rPr>
              <a:t>AT&amp;T</a:t>
            </a:r>
            <a:r>
              <a:rPr lang="en-US" sz="2400" dirty="0" smtClean="0">
                <a:solidFill>
                  <a:schemeClr val="tx1"/>
                </a:solidFill>
                <a:latin typeface="+mj-lt"/>
                <a:ea typeface="+mj-ea"/>
                <a:cs typeface="+mj-cs"/>
              </a:rPr>
              <a:t>, </a:t>
            </a:r>
            <a:r>
              <a:rPr lang="en-US" sz="2400" dirty="0" smtClean="0">
                <a:solidFill>
                  <a:schemeClr val="tx1"/>
                </a:solidFill>
              </a:rPr>
              <a:t>Nokia</a:t>
            </a:r>
            <a:r>
              <a:rPr lang="en-US" sz="2400" dirty="0">
                <a:solidFill>
                  <a:schemeClr val="tx1"/>
                </a:solidFill>
              </a:rPr>
              <a:t>, Alcatel-Lucent Shanghai </a:t>
            </a:r>
            <a:r>
              <a:rPr lang="en-US" sz="2400" dirty="0" smtClean="0">
                <a:solidFill>
                  <a:schemeClr val="tx1"/>
                </a:solidFill>
              </a:rPr>
              <a:t>Bell, </a:t>
            </a:r>
            <a:r>
              <a:rPr lang="en-US" sz="2400" dirty="0">
                <a:solidFill>
                  <a:schemeClr val="tx1"/>
                </a:solidFill>
              </a:rPr>
              <a:t>Samsung, </a:t>
            </a:r>
            <a:r>
              <a:rPr lang="en-US" sz="2400" dirty="0">
                <a:solidFill>
                  <a:schemeClr val="tx1"/>
                </a:solidFill>
                <a:latin typeface="+mj-lt"/>
                <a:ea typeface="+mj-ea"/>
                <a:cs typeface="+mj-cs"/>
              </a:rPr>
              <a:t>NTT DoCoMo, SoftBank Mobile</a:t>
            </a:r>
            <a:r>
              <a:rPr lang="en-US" sz="2400" dirty="0" smtClean="0">
                <a:solidFill>
                  <a:schemeClr val="tx1"/>
                </a:solidFill>
                <a:latin typeface="+mj-lt"/>
                <a:ea typeface="+mj-ea"/>
                <a:cs typeface="+mj-cs"/>
              </a:rPr>
              <a:t>, </a:t>
            </a:r>
            <a:r>
              <a:rPr lang="en-US" sz="2400" dirty="0">
                <a:solidFill>
                  <a:schemeClr val="tx1"/>
                </a:solidFill>
              </a:rPr>
              <a:t>CATT, Panasonic, </a:t>
            </a:r>
            <a:r>
              <a:rPr lang="en-US" sz="2400" dirty="0">
                <a:solidFill>
                  <a:schemeClr val="tx1"/>
                </a:solidFill>
                <a:latin typeface="+mj-lt"/>
                <a:ea typeface="+mj-ea"/>
                <a:cs typeface="+mj-cs"/>
              </a:rPr>
              <a:t>NEC, </a:t>
            </a:r>
            <a:r>
              <a:rPr lang="en-US" sz="2400" dirty="0" smtClean="0">
                <a:solidFill>
                  <a:schemeClr val="tx1"/>
                </a:solidFill>
              </a:rPr>
              <a:t>KT </a:t>
            </a:r>
            <a:r>
              <a:rPr lang="en-US" sz="2400" dirty="0">
                <a:solidFill>
                  <a:schemeClr val="tx1"/>
                </a:solidFill>
              </a:rPr>
              <a:t>Corporation, </a:t>
            </a:r>
            <a:r>
              <a:rPr lang="en-US" sz="2400" dirty="0" smtClean="0">
                <a:solidFill>
                  <a:schemeClr val="tx1"/>
                </a:solidFill>
              </a:rPr>
              <a:t>MediaTek</a:t>
            </a:r>
            <a:r>
              <a:rPr lang="en-US" sz="2400" dirty="0">
                <a:solidFill>
                  <a:schemeClr val="tx1"/>
                </a:solidFill>
              </a:rPr>
              <a:t>, LG Electronics, </a:t>
            </a:r>
            <a:r>
              <a:rPr lang="en-US" sz="2400" dirty="0" smtClean="0">
                <a:solidFill>
                  <a:schemeClr val="tx1"/>
                </a:solidFill>
                <a:latin typeface="+mj-lt"/>
                <a:ea typeface="+mj-ea"/>
                <a:cs typeface="+mj-cs"/>
              </a:rPr>
              <a:t>Nordic Semiconductor</a:t>
            </a:r>
            <a:r>
              <a:rPr lang="en-US" sz="2400" dirty="0">
                <a:solidFill>
                  <a:schemeClr val="tx1"/>
                </a:solidFill>
              </a:rPr>
              <a:t>, Spreadtrum</a:t>
            </a:r>
            <a:r>
              <a:rPr lang="en-US" sz="2400" dirty="0" smtClean="0">
                <a:solidFill>
                  <a:schemeClr val="tx1"/>
                </a:solidFill>
                <a:latin typeface="+mj-lt"/>
                <a:ea typeface="+mj-ea"/>
                <a:cs typeface="+mj-cs"/>
              </a:rPr>
              <a:t>, Nubia Technology, InterDigital, Virtuosys, Sharp, WILUS Inc</a:t>
            </a:r>
            <a:r>
              <a:rPr lang="en-US" sz="2400" dirty="0" smtClean="0">
                <a:solidFill>
                  <a:schemeClr val="tx1"/>
                </a:solidFill>
                <a:latin typeface="+mj-lt"/>
                <a:ea typeface="+mj-ea"/>
                <a:cs typeface="+mj-cs"/>
              </a:rPr>
              <a:t>.</a:t>
            </a:r>
            <a:endParaRPr lang="en-US" sz="2400" dirty="0">
              <a:solidFill>
                <a:schemeClr val="tx1"/>
              </a:solidFill>
              <a:latin typeface="+mj-lt"/>
              <a:ea typeface="+mj-ea"/>
              <a:cs typeface="+mj-cs"/>
            </a:endParaRPr>
          </a:p>
        </p:txBody>
      </p:sp>
      <p:sp>
        <p:nvSpPr>
          <p:cNvPr id="7" name="テキスト ボックス 5"/>
          <p:cNvSpPr txBox="1">
            <a:spLocks noChangeArrowheads="1"/>
          </p:cNvSpPr>
          <p:nvPr/>
        </p:nvSpPr>
        <p:spPr bwMode="auto">
          <a:xfrm>
            <a:off x="7308304" y="188913"/>
            <a:ext cx="1710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r>
              <a:rPr lang="en-US" sz="2400" dirty="0" smtClean="0"/>
              <a:t>R1-166035</a:t>
            </a:r>
            <a:endParaRPr lang="ja-JP" altLang="en-US" sz="2400" dirty="0">
              <a:latin typeface="Calibri" pitchFamily="34" charset="0"/>
            </a:endParaRPr>
          </a:p>
        </p:txBody>
      </p:sp>
      <p:sp>
        <p:nvSpPr>
          <p:cNvPr id="8" name="テキスト ボックス 6"/>
          <p:cNvSpPr txBox="1">
            <a:spLocks noChangeArrowheads="1"/>
          </p:cNvSpPr>
          <p:nvPr/>
        </p:nvSpPr>
        <p:spPr bwMode="auto">
          <a:xfrm>
            <a:off x="179388" y="188913"/>
            <a:ext cx="43572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spcBef>
                <a:spcPct val="0"/>
              </a:spcBef>
            </a:pPr>
            <a:r>
              <a:rPr lang="en-US" altLang="ja-JP" sz="2400" dirty="0">
                <a:latin typeface="Calibri" pitchFamily="34" charset="0"/>
                <a:ea typeface="ＭＳ Ｐゴシック" pitchFamily="34" charset="-128"/>
              </a:rPr>
              <a:t>3GPP TSG RAN WG1 Meeting </a:t>
            </a:r>
            <a:r>
              <a:rPr lang="en-US" altLang="ja-JP" sz="2400" dirty="0" smtClean="0">
                <a:latin typeface="Calibri" pitchFamily="34" charset="0"/>
                <a:ea typeface="ＭＳ Ｐゴシック" pitchFamily="34" charset="-128"/>
              </a:rPr>
              <a:t>#85</a:t>
            </a:r>
            <a:endParaRPr lang="en-US" altLang="ja-JP" sz="2400" dirty="0">
              <a:latin typeface="Calibri" pitchFamily="34" charset="0"/>
              <a:ea typeface="ＭＳ Ｐゴシック" pitchFamily="34" charset="-128"/>
            </a:endParaRPr>
          </a:p>
          <a:p>
            <a:pPr>
              <a:spcBef>
                <a:spcPct val="0"/>
              </a:spcBef>
            </a:pPr>
            <a:r>
              <a:rPr lang="en-US" altLang="ja-JP" sz="2400" dirty="0" smtClean="0">
                <a:latin typeface="Calibri" pitchFamily="34" charset="0"/>
                <a:ea typeface="ＭＳ Ｐゴシック" pitchFamily="34" charset="-128"/>
              </a:rPr>
              <a:t>Nanjing, China, 23-27, </a:t>
            </a:r>
            <a:r>
              <a:rPr lang="en-US" altLang="ja-JP" sz="2400" dirty="0">
                <a:latin typeface="Calibri" pitchFamily="34" charset="0"/>
                <a:ea typeface="ＭＳ Ｐゴシック" pitchFamily="34" charset="-128"/>
              </a:rPr>
              <a:t>2016</a:t>
            </a:r>
          </a:p>
          <a:p>
            <a:pPr>
              <a:spcBef>
                <a:spcPct val="0"/>
              </a:spcBef>
            </a:pPr>
            <a:r>
              <a:rPr lang="en-US" altLang="ja-JP" sz="2400" dirty="0">
                <a:latin typeface="Calibri" pitchFamily="34" charset="0"/>
                <a:ea typeface="ＭＳ Ｐゴシック" pitchFamily="34" charset="-128"/>
              </a:rPr>
              <a:t>Agenda item </a:t>
            </a:r>
            <a:r>
              <a:rPr lang="en-US" altLang="ja-JP" sz="2400" dirty="0" smtClean="0">
                <a:latin typeface="Calibri" pitchFamily="34" charset="0"/>
                <a:ea typeface="ＭＳ Ｐゴシック" pitchFamily="34" charset="-128"/>
              </a:rPr>
              <a:t>6.1.5</a:t>
            </a:r>
            <a:endParaRPr lang="en-US" altLang="ja-JP" sz="2400" dirty="0">
              <a:latin typeface="Calibri" pitchFamily="34" charset="0"/>
              <a:ea typeface="ＭＳ Ｐゴシック" pitchFamily="34" charset="-128"/>
            </a:endParaRPr>
          </a:p>
        </p:txBody>
      </p:sp>
    </p:spTree>
    <p:extLst>
      <p:ext uri="{BB962C8B-B14F-4D97-AF65-F5344CB8AC3E}">
        <p14:creationId xmlns:p14="http://schemas.microsoft.com/office/powerpoint/2010/main" val="6955623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2960"/>
          </a:xfrm>
        </p:spPr>
        <p:txBody>
          <a:bodyPr/>
          <a:lstStyle/>
          <a:p>
            <a:r>
              <a:rPr lang="en-US" dirty="0" smtClean="0"/>
              <a:t>Background</a:t>
            </a:r>
            <a:endParaRPr lang="en-US" dirty="0"/>
          </a:p>
        </p:txBody>
      </p:sp>
      <p:sp>
        <p:nvSpPr>
          <p:cNvPr id="3" name="Content Placeholder 2"/>
          <p:cNvSpPr>
            <a:spLocks noGrp="1"/>
          </p:cNvSpPr>
          <p:nvPr>
            <p:ph idx="1"/>
          </p:nvPr>
        </p:nvSpPr>
        <p:spPr>
          <a:xfrm>
            <a:off x="457200" y="1188720"/>
            <a:ext cx="8229600" cy="5120600"/>
          </a:xfrm>
        </p:spPr>
        <p:txBody>
          <a:bodyPr>
            <a:noAutofit/>
          </a:bodyPr>
          <a:lstStyle/>
          <a:p>
            <a:pPr marL="457200"/>
            <a:r>
              <a:rPr lang="en-US" dirty="0" smtClean="0"/>
              <a:t>RAN4 LS (R1-163974):</a:t>
            </a:r>
          </a:p>
          <a:p>
            <a:pPr marL="857250" lvl="1"/>
            <a:r>
              <a:rPr lang="en-US" sz="2000" i="1" dirty="0"/>
              <a:t>To RAN WG1 and to RAN WG2: RAN WG4 respectfully asks RAN WG1 to clarify the expected eMTC UE </a:t>
            </a:r>
            <a:r>
              <a:rPr lang="en-US" sz="2000" i="1" dirty="0" err="1"/>
              <a:t>behaviour</a:t>
            </a:r>
            <a:r>
              <a:rPr lang="en-US" sz="2000" i="1" dirty="0"/>
              <a:t>.</a:t>
            </a:r>
          </a:p>
          <a:p>
            <a:pPr marL="1257300" lvl="2"/>
            <a:r>
              <a:rPr lang="en-US" sz="1600" i="1" dirty="0" smtClean="0"/>
              <a:t>Is </a:t>
            </a:r>
            <a:r>
              <a:rPr lang="en-US" sz="1600" i="1" dirty="0"/>
              <a:t>RAN1 considering the introduction of any mechanism for maintaining frequency and timing accuracy in eMTC, for example similar to the mechanism used in NB-IoT</a:t>
            </a:r>
            <a:r>
              <a:rPr lang="en-US" sz="1600" i="1" dirty="0" smtClean="0"/>
              <a:t>?</a:t>
            </a:r>
          </a:p>
          <a:p>
            <a:pPr marL="457200"/>
            <a:r>
              <a:rPr lang="en-US" sz="2800" dirty="0" smtClean="0"/>
              <a:t>Observation</a:t>
            </a:r>
          </a:p>
          <a:p>
            <a:pPr marL="857250" lvl="1"/>
            <a:r>
              <a:rPr lang="en-US" sz="2000" dirty="0"/>
              <a:t>Maintaining 0.1ppm of frequency accuracy during </a:t>
            </a:r>
            <a:r>
              <a:rPr lang="en-US" sz="2000" dirty="0" smtClean="0"/>
              <a:t>long continuous UL </a:t>
            </a:r>
            <a:r>
              <a:rPr lang="en-US" sz="2000" dirty="0"/>
              <a:t>transmission bursts spanning multiple seconds can be </a:t>
            </a:r>
            <a:r>
              <a:rPr lang="en-US" sz="2000" dirty="0" smtClean="0"/>
              <a:t>challenging and expensive for </a:t>
            </a:r>
            <a:r>
              <a:rPr lang="en-US" sz="2000" dirty="0"/>
              <a:t>HD-FDD eMTC </a:t>
            </a:r>
            <a:r>
              <a:rPr lang="en-US" sz="2000" dirty="0" smtClean="0"/>
              <a:t>UEs</a:t>
            </a:r>
          </a:p>
          <a:p>
            <a:pPr marL="857250" lvl="1"/>
            <a:r>
              <a:rPr lang="en-US" sz="2000" dirty="0" smtClean="0"/>
              <a:t>However, depending on implementation, it may be possible for some UEs to maintain the 0.1ppm frequency accuracy</a:t>
            </a:r>
            <a:endParaRPr lang="en-US" sz="2000" dirty="0"/>
          </a:p>
          <a:p>
            <a:pPr marL="457200"/>
            <a:r>
              <a:rPr lang="en-US" sz="2400" dirty="0" smtClean="0"/>
              <a:t>Note: RAN4 has agreed to the introduction of UL gaps </a:t>
            </a:r>
            <a:r>
              <a:rPr lang="en-US" sz="2400" dirty="0"/>
              <a:t>for </a:t>
            </a:r>
            <a:r>
              <a:rPr lang="en-US" sz="2400" dirty="0" smtClean="0"/>
              <a:t>eMTC </a:t>
            </a:r>
            <a:r>
              <a:rPr lang="en-US" sz="2400" dirty="0"/>
              <a:t>in R4-164658</a:t>
            </a:r>
            <a:endParaRPr lang="en-US" sz="2400" dirty="0" smtClean="0"/>
          </a:p>
        </p:txBody>
      </p:sp>
    </p:spTree>
    <p:extLst>
      <p:ext uri="{BB962C8B-B14F-4D97-AF65-F5344CB8AC3E}">
        <p14:creationId xmlns:p14="http://schemas.microsoft.com/office/powerpoint/2010/main" val="1742719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1600200"/>
            <a:ext cx="8229600" cy="4925144"/>
          </a:xfrm>
        </p:spPr>
        <p:txBody>
          <a:bodyPr>
            <a:normAutofit fontScale="92500" lnSpcReduction="20000"/>
          </a:bodyPr>
          <a:lstStyle/>
          <a:p>
            <a:pPr hangingPunct="0"/>
            <a:r>
              <a:rPr lang="en-US" sz="1800" dirty="0" smtClean="0"/>
              <a:t>UL </a:t>
            </a:r>
            <a:r>
              <a:rPr lang="en-US" sz="1800" dirty="0"/>
              <a:t>compensation gaps are defined similar to Rel-13 NB-IoT for HD-FDD eMTC UEs </a:t>
            </a:r>
            <a:r>
              <a:rPr lang="en-GB" sz="1800" dirty="0"/>
              <a:t>by a gap period (X </a:t>
            </a:r>
            <a:r>
              <a:rPr lang="en-GB" sz="1800" dirty="0" err="1"/>
              <a:t>ms</a:t>
            </a:r>
            <a:r>
              <a:rPr lang="en-GB" sz="1800" dirty="0"/>
              <a:t>) and gap length (Y </a:t>
            </a:r>
            <a:r>
              <a:rPr lang="en-GB" sz="1800" dirty="0" err="1"/>
              <a:t>ms</a:t>
            </a:r>
            <a:r>
              <a:rPr lang="en-GB" sz="1800" dirty="0"/>
              <a:t>)</a:t>
            </a:r>
            <a:r>
              <a:rPr lang="en-US" sz="1800" dirty="0"/>
              <a:t>.</a:t>
            </a:r>
          </a:p>
          <a:p>
            <a:pPr lvl="1" hangingPunct="0"/>
            <a:r>
              <a:rPr lang="en-US" sz="1700" dirty="0"/>
              <a:t>The gaps are defined at least for PUSCH and possibly (to be decided by RAN4) PRACH</a:t>
            </a:r>
          </a:p>
          <a:p>
            <a:pPr lvl="1" hangingPunct="0"/>
            <a:r>
              <a:rPr lang="en-GB" sz="1700" dirty="0"/>
              <a:t>From RAN1 perspective, it may be beneficial to align the values of X and Y with the maximum frequency hopping granularity</a:t>
            </a:r>
            <a:endParaRPr lang="en-US" sz="1700" dirty="0"/>
          </a:p>
          <a:p>
            <a:r>
              <a:rPr lang="en-US" sz="1800" dirty="0"/>
              <a:t>The UEs that don’t need UL compensation gaps shall be enabled to operate without UL compensation gaps implementation.</a:t>
            </a:r>
          </a:p>
          <a:p>
            <a:pPr lvl="1"/>
            <a:r>
              <a:rPr lang="en-US" sz="1400" dirty="0"/>
              <a:t>1 bit </a:t>
            </a:r>
            <a:r>
              <a:rPr lang="en-US" sz="1400" dirty="0" smtClean="0"/>
              <a:t>in </a:t>
            </a:r>
            <a:r>
              <a:rPr lang="en-US" sz="1400" dirty="0"/>
              <a:t>the capability report of the UE is used to indicate that the UE </a:t>
            </a:r>
            <a:r>
              <a:rPr lang="en-US" sz="1400" dirty="0" smtClean="0"/>
              <a:t>needs </a:t>
            </a:r>
            <a:r>
              <a:rPr lang="en-US" sz="1400" dirty="0"/>
              <a:t>UL gaps</a:t>
            </a:r>
            <a:r>
              <a:rPr lang="en-US" sz="1400" dirty="0" smtClean="0"/>
              <a:t>.</a:t>
            </a:r>
          </a:p>
          <a:p>
            <a:pPr lvl="1"/>
            <a:r>
              <a:rPr lang="en-US" sz="1400" dirty="0"/>
              <a:t>From RAN1 point of </a:t>
            </a:r>
            <a:r>
              <a:rPr lang="en-US" sz="1400" dirty="0" smtClean="0"/>
              <a:t>view</a:t>
            </a:r>
            <a:r>
              <a:rPr lang="en-US" sz="1400" dirty="0"/>
              <a:t>, it is beneficial if the bit can also be provided as early as possible, e.g. in Msg3 or Msg5</a:t>
            </a:r>
          </a:p>
          <a:p>
            <a:r>
              <a:rPr lang="en-US" sz="1800" dirty="0" smtClean="0"/>
              <a:t>UL </a:t>
            </a:r>
            <a:r>
              <a:rPr lang="en-US" sz="1800" dirty="0"/>
              <a:t>compensation gaps are used for at least for Msg3 and possibly for PRACH (if gaps are supported for PRACH) </a:t>
            </a:r>
            <a:r>
              <a:rPr lang="en-US" sz="1800" dirty="0" smtClean="0"/>
              <a:t>during </a:t>
            </a:r>
            <a:r>
              <a:rPr lang="en-US" sz="1800" dirty="0"/>
              <a:t>initial access regardless of the UE capability if the corresponding transmission duration exceeds X </a:t>
            </a:r>
            <a:r>
              <a:rPr lang="en-US" sz="1800" dirty="0" err="1"/>
              <a:t>ms.</a:t>
            </a:r>
            <a:endParaRPr lang="en-US" sz="1800" dirty="0"/>
          </a:p>
          <a:p>
            <a:pPr lvl="1"/>
            <a:r>
              <a:rPr lang="en-US" sz="1400" dirty="0"/>
              <a:t>For PRACH (if gaps are supported for PRACH), use of UL gaps may depend not only on X but also on PRACH configuration – to be determined by RAN4</a:t>
            </a:r>
          </a:p>
          <a:p>
            <a:r>
              <a:rPr lang="en-GB" sz="1800" dirty="0"/>
              <a:t>During the UL gap durations, the corresponding PUSCH and PRACH </a:t>
            </a:r>
            <a:r>
              <a:rPr lang="en-US" sz="1800" dirty="0"/>
              <a:t>(if gaps are supported for PRACH) </a:t>
            </a:r>
            <a:r>
              <a:rPr lang="en-GB" sz="1800" dirty="0"/>
              <a:t>transmissions are dropped.</a:t>
            </a:r>
          </a:p>
          <a:p>
            <a:r>
              <a:rPr lang="en-GB" sz="1800" dirty="0"/>
              <a:t>Send an LS response to RAN4 and RAN2 (and cc to RAN) informing them of the above and requesting:</a:t>
            </a:r>
          </a:p>
          <a:p>
            <a:pPr lvl="1"/>
            <a:r>
              <a:rPr lang="en-GB" sz="1400" dirty="0"/>
              <a:t>RAN4 </a:t>
            </a:r>
            <a:r>
              <a:rPr lang="en-US" sz="1400" dirty="0"/>
              <a:t>to determine the values of X and Y for eMTC UEs considering worst case coverage and whether UL compensation gaps are needed for PRACH transmissions and if so, whether the use of UL compensation gaps depends also on PRACH configurations;</a:t>
            </a:r>
          </a:p>
          <a:p>
            <a:pPr lvl="1"/>
            <a:r>
              <a:rPr lang="en-GB" sz="1400" dirty="0"/>
              <a:t>RAN2 to provide signaling support for the above capability </a:t>
            </a:r>
            <a:r>
              <a:rPr lang="en-GB" sz="1400" dirty="0" smtClean="0"/>
              <a:t>signaling</a:t>
            </a:r>
            <a:endParaRPr lang="en-GB" sz="1400" dirty="0"/>
          </a:p>
        </p:txBody>
      </p:sp>
    </p:spTree>
    <p:extLst>
      <p:ext uri="{BB962C8B-B14F-4D97-AF65-F5344CB8AC3E}">
        <p14:creationId xmlns:p14="http://schemas.microsoft.com/office/powerpoint/2010/main" val="9072971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9122</TotalTime>
  <Words>507</Words>
  <Application>Microsoft Office PowerPoint</Application>
  <PresentationFormat>On-screen Show (4:3)</PresentationFormat>
  <Paragraphs>27</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ＭＳ Ｐゴシック</vt:lpstr>
      <vt:lpstr>Arial</vt:lpstr>
      <vt:lpstr>Calibri</vt:lpstr>
      <vt:lpstr>Office Theme</vt:lpstr>
      <vt:lpstr>WF on UL gaps for eMTC</vt:lpstr>
      <vt:lpstr>Background</vt:lpstr>
      <vt:lpstr>Proposal</vt:lpstr>
    </vt:vector>
  </TitlesOfParts>
  <Company>Ericsson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SIB1bis Transmission</dc:title>
  <dc:creator>Ratasuk, Rapeepat (Nokia - US/Arlington Heights)</dc:creator>
  <cp:lastModifiedBy>Chatterjee, Debdeep</cp:lastModifiedBy>
  <cp:revision>533</cp:revision>
  <dcterms:created xsi:type="dcterms:W3CDTF">2014-10-08T06:45:16Z</dcterms:created>
  <dcterms:modified xsi:type="dcterms:W3CDTF">2016-05-27T07:26:38Z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