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256" r:id="rId7"/>
    <p:sldId id="318" r:id="rId8"/>
    <p:sldId id="320" r:id="rId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Volker Leisse" initials="VL" lastIdx="2" clrIdx="0"/>
  <p:cmAuthor id="1" name="Broadcom" initials="BRCM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1104" y="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presProps" Target="presProps.xml"/><Relationship Id="rId5" Type="http://schemas.openxmlformats.org/officeDocument/2006/relationships/customXml" Target="../customXml/item5.xml"/><Relationship Id="rId10" Type="http://schemas.openxmlformats.org/officeDocument/2006/relationships/commentAuthors" Target="comment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5928A-D4A3-4821-8A88-F050034DE0F7}" type="datetimeFigureOut">
              <a:rPr lang="en-US" altLang="ko-KR"/>
              <a:pPr>
                <a:defRPr/>
              </a:pPr>
              <a:t>5/27/2016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CBCB4-B7B7-4626-8EDB-1BFC3FD13B7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676543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C1B93-F5F0-4A38-87F7-6B9597DD002C}" type="datetimeFigureOut">
              <a:rPr lang="en-US" altLang="ko-KR"/>
              <a:pPr>
                <a:defRPr/>
              </a:pPr>
              <a:t>5/27/2016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901A3-B07A-4D50-9E03-DFA16F6C9D3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759198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05F0E-87BA-4E58-9E3C-3658B9F228B7}" type="datetimeFigureOut">
              <a:rPr lang="en-US" altLang="ko-KR"/>
              <a:pPr>
                <a:defRPr/>
              </a:pPr>
              <a:t>5/27/2016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664C5-A695-4084-938D-AA5E12A8DA4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0661197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altLang="ko-KR" dirty="0" smtClean="0"/>
          </a:p>
          <a:p>
            <a:pPr lvl="4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01C0B-E3C4-48AE-9137-72D24FAF6199}" type="datetimeFigureOut">
              <a:rPr lang="en-US" altLang="ko-KR"/>
              <a:pPr>
                <a:defRPr/>
              </a:pPr>
              <a:t>5/27/2016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133B8-6197-428B-AD3F-E00F851EE51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505072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6BDBDE-24AF-4F87-8AD8-D7E992722B24}" type="datetimeFigureOut">
              <a:rPr lang="en-US" altLang="ko-KR"/>
              <a:pPr>
                <a:defRPr/>
              </a:pPr>
              <a:t>5/27/2016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FEA3E-2FFF-4BA6-A684-E19A19AB5DE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52435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76CBCA-2EEF-41EC-B87F-C19DFABAAABB}" type="datetimeFigureOut">
              <a:rPr lang="en-US" altLang="ko-KR"/>
              <a:pPr>
                <a:defRPr/>
              </a:pPr>
              <a:t>5/27/2016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D2E68-8172-404B-AEA1-C6E237EDA9B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67217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2F6B4-8D73-4357-A445-3AD1DFF6C410}" type="datetimeFigureOut">
              <a:rPr lang="en-US" altLang="ko-KR"/>
              <a:pPr>
                <a:defRPr/>
              </a:pPr>
              <a:t>5/27/2016</a:t>
            </a:fld>
            <a:endParaRPr lang="en-US" altLang="ko-K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B8627-D44E-490D-A763-1DD1EE367C0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534237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FB44B0-AC46-4588-8986-F819527406A5}" type="datetimeFigureOut">
              <a:rPr lang="en-US" altLang="ko-KR"/>
              <a:pPr>
                <a:defRPr/>
              </a:pPr>
              <a:t>5/27/2016</a:t>
            </a:fld>
            <a:endParaRPr lang="en-US" altLang="ko-K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F8D4F-BF2F-4663-82DE-99C006D2764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733362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2BED8-C82D-469A-B52A-81515ADC69D8}" type="datetimeFigureOut">
              <a:rPr lang="en-US" altLang="ko-KR"/>
              <a:pPr>
                <a:defRPr/>
              </a:pPr>
              <a:t>5/27/2016</a:t>
            </a:fld>
            <a:endParaRPr lang="en-US" altLang="ko-K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BFB85-198E-4575-9500-8CDBFD3EA10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7394961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9766AE-19D3-4399-9D1B-D9BC0BE5F77F}" type="datetimeFigureOut">
              <a:rPr lang="en-US" altLang="ko-KR"/>
              <a:pPr>
                <a:defRPr/>
              </a:pPr>
              <a:t>5/27/2016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5A1E5-2C1D-4EEA-8098-A7298D333DDE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489392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1B44F-3536-4F1B-9CAB-BB217F076E43}" type="datetimeFigureOut">
              <a:rPr lang="en-US" altLang="ko-KR"/>
              <a:pPr>
                <a:defRPr/>
              </a:pPr>
              <a:t>5/27/2016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F69B3-A80B-481C-936C-4742AB1F041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599576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ea typeface="굴림" pitchFamily="50" charset="-127"/>
              </a:defRPr>
            </a:lvl1pPr>
          </a:lstStyle>
          <a:p>
            <a:pPr>
              <a:defRPr/>
            </a:pPr>
            <a:fld id="{9B2095A3-D54A-4912-B2C7-2F0CEE3918DE}" type="datetimeFigureOut">
              <a:rPr lang="en-US" altLang="ko-KR"/>
              <a:pPr>
                <a:defRPr/>
              </a:pPr>
              <a:t>5/27/2016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굴림" pitchFamily="50" charset="-127"/>
              </a:defRPr>
            </a:lvl1pPr>
          </a:lstStyle>
          <a:p>
            <a:pPr>
              <a:defRPr/>
            </a:pPr>
            <a:fld id="{8104546E-FD92-4B56-AB36-1CC4FC35810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322513"/>
            <a:ext cx="7772400" cy="1639887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WF on UL PSD limit in </a:t>
            </a:r>
            <a:r>
              <a:rPr lang="en-US" altLang="en-US" dirty="0" err="1" smtClean="0"/>
              <a:t>eLAA</a:t>
            </a:r>
            <a:endParaRPr lang="en-US" altLang="en-US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90600" y="4191000"/>
            <a:ext cx="7239000" cy="1752600"/>
          </a:xfrm>
        </p:spPr>
        <p:txBody>
          <a:bodyPr/>
          <a:lstStyle/>
          <a:p>
            <a:pPr eaLnBrk="1" hangingPunct="1"/>
            <a:r>
              <a:rPr lang="en-US" altLang="ko-KR" sz="2800" dirty="0" smtClean="0">
                <a:solidFill>
                  <a:schemeClr val="tx1"/>
                </a:solidFill>
              </a:rPr>
              <a:t>Broadcom, Marvell, </a:t>
            </a:r>
            <a:r>
              <a:rPr lang="en-US" altLang="ko-KR" sz="2800" dirty="0" err="1" smtClean="0">
                <a:solidFill>
                  <a:schemeClr val="tx1"/>
                </a:solidFill>
              </a:rPr>
              <a:t>CableLabs</a:t>
            </a:r>
            <a:r>
              <a:rPr lang="en-US" altLang="ko-KR" sz="2800" dirty="0" smtClean="0">
                <a:solidFill>
                  <a:schemeClr val="tx1"/>
                </a:solidFill>
              </a:rPr>
              <a:t>,..</a:t>
            </a:r>
            <a:endParaRPr lang="en-US" altLang="ko-KR" sz="2800" dirty="0" smtClean="0">
              <a:solidFill>
                <a:schemeClr val="tx1"/>
              </a:solidFill>
              <a:ea typeface="굴림" pitchFamily="50" charset="-127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>
                <a:latin typeface="Times New Roman" pitchFamily="18" charset="0"/>
                <a:cs typeface="Times New Roman" pitchFamily="18" charset="0"/>
              </a:rPr>
              <a:t>3GPP TSG RAN WG1 #85				        R1-1</a:t>
            </a:r>
            <a:r>
              <a:rPr lang="en-US" altLang="ko-KR" sz="2000" b="1">
                <a:latin typeface="Times New Roman" pitchFamily="18" charset="0"/>
                <a:cs typeface="Times New Roman" pitchFamily="18" charset="0"/>
              </a:rPr>
              <a:t>6xxxx</a:t>
            </a:r>
            <a:endParaRPr lang="en-US" altLang="zh-CN" sz="2000" b="1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>
                <a:latin typeface="Times New Roman" pitchFamily="18" charset="0"/>
                <a:cs typeface="Times New Roman" pitchFamily="18" charset="0"/>
              </a:rPr>
              <a:t>Nanjing, China</a:t>
            </a:r>
          </a:p>
          <a:p>
            <a:pPr eaLnBrk="0" hangingPunct="0"/>
            <a:r>
              <a:rPr lang="en-US" altLang="ko-KR" sz="2000" b="1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en-US" altLang="ko-KR" sz="2000" b="1" baseline="30000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US" altLang="ko-KR" sz="2000" b="1">
                <a:latin typeface="Times New Roman" pitchFamily="18" charset="0"/>
                <a:cs typeface="Times New Roman" pitchFamily="18" charset="0"/>
              </a:rPr>
              <a:t> – 27</a:t>
            </a:r>
            <a:r>
              <a:rPr lang="en-US" altLang="ko-KR" sz="2000" b="1" baseline="3000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>
                <a:latin typeface="Times New Roman" pitchFamily="18" charset="0"/>
                <a:cs typeface="Times New Roman" pitchFamily="18" charset="0"/>
              </a:rPr>
              <a:t>  May 2016</a:t>
            </a:r>
            <a:endParaRPr lang="en-GB" altLang="ko-KR" sz="20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457200" y="167640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ko-KR" dirty="0"/>
              <a:t>Agenda item: 6.2.1.5</a:t>
            </a:r>
          </a:p>
          <a:p>
            <a:pPr eaLnBrk="1" hangingPunct="1"/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152400" y="1295400"/>
            <a:ext cx="8763000" cy="5257800"/>
          </a:xfrm>
        </p:spPr>
        <p:txBody>
          <a:bodyPr/>
          <a:lstStyle/>
          <a:p>
            <a:r>
              <a:rPr lang="en-US" sz="1800" dirty="0" smtClean="0"/>
              <a:t>With </a:t>
            </a:r>
            <a:r>
              <a:rPr lang="en-US" sz="1800"/>
              <a:t>RB-level </a:t>
            </a:r>
            <a:r>
              <a:rPr lang="en-US" sz="1800" smtClean="0"/>
              <a:t>multi-interlace </a:t>
            </a:r>
            <a:r>
              <a:rPr lang="en-US" sz="1800" dirty="0"/>
              <a:t>transmission, concentrating 10 </a:t>
            </a:r>
            <a:r>
              <a:rPr lang="en-US" sz="1800" dirty="0" err="1"/>
              <a:t>dBm</a:t>
            </a:r>
            <a:r>
              <a:rPr lang="en-US" sz="1800" dirty="0"/>
              <a:t> on one RB (180 kHz) is </a:t>
            </a:r>
            <a:r>
              <a:rPr lang="en-US" sz="1800" dirty="0" smtClean="0"/>
              <a:t>possible for UL transmissions in </a:t>
            </a:r>
            <a:r>
              <a:rPr lang="en-US" sz="1800" dirty="0" err="1" smtClean="0"/>
              <a:t>eLAA</a:t>
            </a:r>
            <a:r>
              <a:rPr lang="en-US" sz="1800" dirty="0" smtClean="0"/>
              <a:t>:</a:t>
            </a:r>
            <a:endParaRPr lang="en-US" sz="1800" dirty="0"/>
          </a:p>
          <a:p>
            <a:r>
              <a:rPr lang="en-US" sz="1800" dirty="0"/>
              <a:t>When multiple UEs are </a:t>
            </a:r>
            <a:r>
              <a:rPr lang="en-US" sz="1800" dirty="0" smtClean="0"/>
              <a:t>multiplexed in a coordinated and interlaced manner, the </a:t>
            </a:r>
            <a:r>
              <a:rPr lang="en-US" sz="1800" dirty="0"/>
              <a:t>aggregate transmit power level can be </a:t>
            </a:r>
            <a:r>
              <a:rPr lang="en-US" sz="1800" dirty="0" smtClean="0"/>
              <a:t>much </a:t>
            </a:r>
            <a:r>
              <a:rPr lang="en-US" sz="1800" dirty="0"/>
              <a:t>higher </a:t>
            </a:r>
            <a:r>
              <a:rPr lang="en-US" sz="1800" dirty="0" smtClean="0"/>
              <a:t>than 23dBm/20MHz.</a:t>
            </a:r>
          </a:p>
          <a:p>
            <a:r>
              <a:rPr lang="en-US" sz="1800" dirty="0" smtClean="0"/>
              <a:t>This causes an increase in the aggregate interference posed to any co-channel technologies (Wi-Fi or LAA)</a:t>
            </a:r>
          </a:p>
          <a:p>
            <a:r>
              <a:rPr lang="en-US" sz="1800" dirty="0" smtClean="0"/>
              <a:t>It has been proposed in R1-165145 that the intent of the regulation is not violated with such interference increase.</a:t>
            </a:r>
          </a:p>
          <a:p>
            <a:r>
              <a:rPr lang="en-US" sz="1800" dirty="0" smtClean="0"/>
              <a:t>However, the very intent of the regulations (as also noted in R1-165145) is to limit the aggregate interference posed to satellite communications. For example the contribution notes the following: “</a:t>
            </a:r>
            <a:r>
              <a:rPr lang="en-GB" sz="1800" dirty="0"/>
              <a:t>t</a:t>
            </a:r>
            <a:r>
              <a:rPr lang="en-GB" sz="1800" dirty="0" smtClean="0"/>
              <a:t>olerable </a:t>
            </a:r>
            <a:r>
              <a:rPr lang="en-GB" sz="1800" u="sng" dirty="0"/>
              <a:t>aggregate uplink interference </a:t>
            </a:r>
            <a:r>
              <a:rPr lang="en-GB" sz="1800" dirty="0"/>
              <a:t>from </a:t>
            </a:r>
            <a:r>
              <a:rPr lang="en-GB" sz="1800" dirty="0" smtClean="0"/>
              <a:t>devices” and “</a:t>
            </a:r>
            <a:r>
              <a:rPr lang="en-US" sz="1800" dirty="0"/>
              <a:t>The </a:t>
            </a:r>
            <a:r>
              <a:rPr lang="en-US" sz="1800" u="sng" dirty="0"/>
              <a:t>total</a:t>
            </a:r>
            <a:r>
              <a:rPr lang="en-US" sz="1800" dirty="0"/>
              <a:t> number of RLANs acceptable in the satellite footprint is estimated given the output power per device</a:t>
            </a:r>
            <a:r>
              <a:rPr lang="en-GB" sz="1800" dirty="0" smtClean="0"/>
              <a:t>”. So</a:t>
            </a:r>
            <a:r>
              <a:rPr lang="en-GB" sz="1800" dirty="0"/>
              <a:t>, as pointed </a:t>
            </a:r>
            <a:r>
              <a:rPr lang="en-GB" sz="1800" dirty="0" smtClean="0"/>
              <a:t>out, </a:t>
            </a:r>
            <a:r>
              <a:rPr lang="en-GB" sz="1800" dirty="0" smtClean="0"/>
              <a:t>the </a:t>
            </a:r>
            <a:r>
              <a:rPr lang="en-GB" sz="1800" dirty="0"/>
              <a:t>“aggregate uplink interference” </a:t>
            </a:r>
            <a:r>
              <a:rPr lang="en-GB" sz="1800" dirty="0" smtClean="0"/>
              <a:t>has </a:t>
            </a:r>
            <a:r>
              <a:rPr lang="en-GB" sz="1800" dirty="0"/>
              <a:t>to be </a:t>
            </a:r>
            <a:r>
              <a:rPr lang="en-GB" sz="1800" dirty="0" smtClean="0"/>
              <a:t>considered</a:t>
            </a:r>
            <a:r>
              <a:rPr lang="en-US" sz="1800" dirty="0"/>
              <a:t>.</a:t>
            </a:r>
            <a:endParaRPr lang="en-US" sz="1800" dirty="0" smtClean="0"/>
          </a:p>
          <a:p>
            <a:r>
              <a:rPr lang="en-US" sz="1800" dirty="0" smtClean="0"/>
              <a:t>The same reasoning holds for interference to co-channel Wi-Fi with respect to fair co-existence</a:t>
            </a:r>
          </a:p>
          <a:p>
            <a:r>
              <a:rPr lang="en-US" sz="1800" dirty="0" smtClean="0"/>
              <a:t>Hence, it is required to limit the coordinated interference caused by a set of devices.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31838"/>
          </a:xfrm>
        </p:spPr>
        <p:txBody>
          <a:bodyPr/>
          <a:lstStyle/>
          <a:p>
            <a:r>
              <a:rPr lang="en-US" altLang="ko-KR" smtClean="0"/>
              <a:t>Proposal</a:t>
            </a:r>
            <a:endParaRPr lang="ko-KR" altLang="en-US" smtClean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04800" y="762000"/>
            <a:ext cx="8534400" cy="5410200"/>
          </a:xfrm>
        </p:spPr>
        <p:txBody>
          <a:bodyPr/>
          <a:lstStyle/>
          <a:p>
            <a:r>
              <a:rPr lang="en-GB" sz="2000" dirty="0" smtClean="0"/>
              <a:t>The </a:t>
            </a:r>
            <a:r>
              <a:rPr lang="en-GB" sz="2000" dirty="0" err="1" smtClean="0"/>
              <a:t>eLAA</a:t>
            </a:r>
            <a:r>
              <a:rPr lang="en-GB" sz="2000" dirty="0" smtClean="0"/>
              <a:t> eNB shall ensure the following for UL transmissions:</a:t>
            </a:r>
            <a:endParaRPr lang="en-US" sz="2000" dirty="0"/>
          </a:p>
          <a:p>
            <a:pPr lvl="1"/>
            <a:r>
              <a:rPr lang="en-GB" sz="1800" dirty="0"/>
              <a:t>The transmit power of each UE shall be scaled down so that the total power in the channel is kept </a:t>
            </a:r>
            <a:r>
              <a:rPr lang="en-GB" sz="1800" dirty="0" smtClean="0"/>
              <a:t>constant</a:t>
            </a:r>
            <a:r>
              <a:rPr lang="en-GB" sz="1800" dirty="0"/>
              <a:t> </a:t>
            </a:r>
            <a:r>
              <a:rPr lang="en-GB" sz="1800" dirty="0" smtClean="0"/>
              <a:t>at 23dBm per 20MHz</a:t>
            </a:r>
            <a:endParaRPr lang="en-US" sz="1600" i="1" dirty="0" smtClean="0"/>
          </a:p>
          <a:p>
            <a:pPr marL="457200" lvl="1" indent="0">
              <a:buFont typeface="Arial" charset="0"/>
              <a:buNone/>
              <a:defRPr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07733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LongProperties xmlns="http://schemas.microsoft.com/office/2006/metadata/longProperties"/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 xsi:nil="true"/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2BA79857-0474-4C08-B773-186E5449B0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BA0883C-C571-4E02-A97A-4065DB5D4B6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CF2227C-5B97-413C-A48C-507005D384A8}">
  <ds:schemaRefs>
    <ds:schemaRef ds:uri="http://schemas.microsoft.com/office/2006/metadata/longProperties"/>
  </ds:schemaRefs>
</ds:datastoreItem>
</file>

<file path=customXml/itemProps4.xml><?xml version="1.0" encoding="utf-8"?>
<ds:datastoreItem xmlns:ds="http://schemas.openxmlformats.org/officeDocument/2006/customXml" ds:itemID="{5BBE11E0-1CA5-4C1E-9372-20DBCDE5B1B4}">
  <ds:schemaRefs>
    <ds:schemaRef ds:uri="http://purl.org/dc/elements/1.1/"/>
    <ds:schemaRef ds:uri="http://schemas.microsoft.com/office/infopath/2007/PartnerControls"/>
    <ds:schemaRef ds:uri="http://purl.org/dc/terms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17c5c574-4f42-45b3-8a7f-77d8e859d074"/>
    <ds:schemaRef ds:uri="66EEDB98-F073-460B-B9B0-9643F9FE785E"/>
    <ds:schemaRef ds:uri="http://www.w3.org/XML/1998/namespace"/>
    <ds:schemaRef ds:uri="http://purl.org/dc/dcmitype/"/>
  </ds:schemaRefs>
</ds:datastoreItem>
</file>

<file path=customXml/itemProps5.xml><?xml version="1.0" encoding="utf-8"?>
<ds:datastoreItem xmlns:ds="http://schemas.openxmlformats.org/officeDocument/2006/customXml" ds:itemID="{1D0EC6B4-BCC7-4B0A-8D26-3894961E24F6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1250</TotalTime>
  <Words>260</Words>
  <Application>Microsoft Office PowerPoint</Application>
  <PresentationFormat>On-screen Show (4:3)</PresentationFormat>
  <Paragraphs>18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UL PSD limit in eLAA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Timin</dc:title>
  <dc:creator>Patil, Shailesh</dc:creator>
  <cp:lastModifiedBy>Broadcom</cp:lastModifiedBy>
  <cp:revision>475</cp:revision>
  <dcterms:created xsi:type="dcterms:W3CDTF">2006-08-16T00:00:00Z</dcterms:created>
  <dcterms:modified xsi:type="dcterms:W3CDTF">2016-05-27T04:45:59Z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">
    <vt:lpwstr>H4P5ACNAWDMP-2-3460</vt:lpwstr>
  </property>
  <property fmtid="{D5CDD505-2E9C-101B-9397-08002B2CF9AE}" pid="3" name="_dlc_DocIdItemGuid">
    <vt:lpwstr>5965e94f-4515-403b-a66c-f0759ecdfb7d</vt:lpwstr>
  </property>
  <property fmtid="{D5CDD505-2E9C-101B-9397-08002B2CF9AE}" pid="4" name="_dlc_DocIdUrl">
    <vt:lpwstr>http://projects/sites/LTED/_layouts/DocIdRedir.aspx?ID=H4P5ACNAWDMP-2-3460, H4P5ACNAWDMP-2-3460</vt:lpwstr>
  </property>
  <property fmtid="{D5CDD505-2E9C-101B-9397-08002B2CF9AE}" pid="5" name="sflag">
    <vt:lpwstr>1447564699</vt:lpwstr>
  </property>
</Properties>
</file>