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70" r:id="rId4"/>
    <p:sldId id="261" r:id="rId5"/>
    <p:sldId id="264" r:id="rId6"/>
    <p:sldId id="265" r:id="rId7"/>
    <p:sldId id="266" r:id="rId8"/>
    <p:sldId id="26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5995" autoAdjust="0"/>
  </p:normalViewPr>
  <p:slideViewPr>
    <p:cSldViewPr>
      <p:cViewPr varScale="1">
        <p:scale>
          <a:sx n="84" d="100"/>
          <a:sy n="84" d="100"/>
        </p:scale>
        <p:origin x="-125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50DB3-3F9F-4B4B-898B-2FA9F81D5A7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10C5F-63C5-4FA1-BAAC-14848FC22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3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99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99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99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99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10C5F-63C5-4FA1-BAAC-14848FC2293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99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6C902-AD77-40C2-A123-383E43642E68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60B2C-9519-45E3-B925-5DD0D178A0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WF on additional evaluation assumptions for high speed train scenario:</a:t>
            </a:r>
            <a:br>
              <a:rPr lang="en-US" altLang="zh-CN" sz="3200" dirty="0" smtClean="0"/>
            </a:br>
            <a:r>
              <a:rPr lang="en-US" altLang="zh-CN" sz="3200" dirty="0" smtClean="0"/>
              <a:t>Macro + relay around 30GHz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Mitsubishi Electric, ETRI, Ericsson, [Nokia]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R1-165926 </a:t>
            </a:r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7.1.2</a:t>
            </a:r>
            <a:endParaRPr kumimoji="1"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1/2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 R1-163887, option 2 alt. </a:t>
            </a:r>
            <a:r>
              <a:rPr lang="en-US" altLang="zh-CN" dirty="0"/>
              <a:t>2 (Macro + relay </a:t>
            </a:r>
            <a:r>
              <a:rPr lang="en-US" altLang="zh-CN" dirty="0" smtClean="0"/>
              <a:t>nodes) is agreed to be included in evaluation</a:t>
            </a:r>
          </a:p>
          <a:p>
            <a:r>
              <a:rPr lang="en-US" altLang="zh-CN" dirty="0"/>
              <a:t>In </a:t>
            </a:r>
            <a:r>
              <a:rPr lang="en-US" altLang="zh-CN" dirty="0" smtClean="0"/>
              <a:t>R1-165484, evaluation assumptions for Macro </a:t>
            </a:r>
            <a:r>
              <a:rPr lang="en-US" altLang="zh-CN" dirty="0"/>
              <a:t>+ relay </a:t>
            </a:r>
            <a:r>
              <a:rPr lang="en-US" altLang="zh-CN" dirty="0" smtClean="0"/>
              <a:t>nodes around 30GHz are agreed</a:t>
            </a:r>
          </a:p>
          <a:p>
            <a:r>
              <a:rPr lang="en-US" altLang="zh-CN" dirty="0" smtClean="0"/>
              <a:t>Additional </a:t>
            </a:r>
            <a:r>
              <a:rPr lang="en-US" altLang="zh-CN" dirty="0"/>
              <a:t>detailed evaluation parameters are needed. 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</a:t>
            </a:r>
            <a:r>
              <a:rPr lang="en-US" altLang="zh-CN" dirty="0" smtClean="0"/>
              <a:t>2/2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3888431"/>
          </a:xfrm>
        </p:spPr>
        <p:txBody>
          <a:bodyPr>
            <a:normAutofit/>
          </a:bodyPr>
          <a:lstStyle/>
          <a:p>
            <a:endParaRPr lang="en-US" altLang="zh-CN" sz="2000" dirty="0" smtClean="0"/>
          </a:p>
          <a:p>
            <a:r>
              <a:rPr lang="en-US" altLang="zh-CN" sz="2000" dirty="0" smtClean="0"/>
              <a:t>SFN model </a:t>
            </a:r>
            <a:r>
              <a:rPr lang="en-US" altLang="zh-CN" sz="2000" dirty="0"/>
              <a:t>(Option 2, Alt. 2</a:t>
            </a:r>
            <a:r>
              <a:rPr lang="en-US" altLang="zh-CN" sz="2000" dirty="0" smtClean="0"/>
              <a:t>) illustrated in R1-165484 as a reference </a:t>
            </a:r>
            <a:r>
              <a:rPr lang="en-US" altLang="zh-CN" sz="2000" smtClean="0"/>
              <a:t>for terminology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</p:txBody>
      </p:sp>
      <p:grpSp>
        <p:nvGrpSpPr>
          <p:cNvPr id="290" name="グループ化 289"/>
          <p:cNvGrpSpPr/>
          <p:nvPr/>
        </p:nvGrpSpPr>
        <p:grpSpPr>
          <a:xfrm>
            <a:off x="1055169" y="2530404"/>
            <a:ext cx="7447960" cy="2433201"/>
            <a:chOff x="1043608" y="4489375"/>
            <a:chExt cx="7447960" cy="2433201"/>
          </a:xfrm>
        </p:grpSpPr>
        <p:sp>
          <p:nvSpPr>
            <p:cNvPr id="291" name="円/楕円 290"/>
            <p:cNvSpPr/>
            <p:nvPr/>
          </p:nvSpPr>
          <p:spPr>
            <a:xfrm rot="20399388">
              <a:off x="5273086" y="5785084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292" name="円/楕円 291"/>
            <p:cNvSpPr/>
            <p:nvPr/>
          </p:nvSpPr>
          <p:spPr>
            <a:xfrm rot="1483461">
              <a:off x="4542998" y="5168732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293" name="円/楕円 292"/>
            <p:cNvSpPr/>
            <p:nvPr/>
          </p:nvSpPr>
          <p:spPr>
            <a:xfrm rot="20399388">
              <a:off x="3838162" y="5792587"/>
              <a:ext cx="603501" cy="866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grpSp>
          <p:nvGrpSpPr>
            <p:cNvPr id="294" name="グループ化 293"/>
            <p:cNvGrpSpPr/>
            <p:nvPr/>
          </p:nvGrpSpPr>
          <p:grpSpPr>
            <a:xfrm>
              <a:off x="1132000" y="5763659"/>
              <a:ext cx="7004396" cy="144013"/>
              <a:chOff x="-2124744" y="5517232"/>
              <a:chExt cx="11692276" cy="216024"/>
            </a:xfrm>
            <a:noFill/>
          </p:grpSpPr>
          <p:grpSp>
            <p:nvGrpSpPr>
              <p:cNvPr id="470" name="グループ化 469"/>
              <p:cNvGrpSpPr/>
              <p:nvPr/>
            </p:nvGrpSpPr>
            <p:grpSpPr>
              <a:xfrm>
                <a:off x="251520" y="5589016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517" name="グループ化 51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523" name="正方形/長方形 52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24" name="正方形/長方形 52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25" name="正方形/長方形 52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26" name="正方形/長方形 52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518" name="グループ化 51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519" name="正方形/長方形 51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20" name="正方形/長方形 51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21" name="正方形/長方形 52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22" name="正方形/長方形 52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71" name="グループ化 470"/>
              <p:cNvGrpSpPr/>
              <p:nvPr/>
            </p:nvGrpSpPr>
            <p:grpSpPr>
              <a:xfrm>
                <a:off x="2559696" y="5588792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507" name="グループ化 50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513" name="正方形/長方形 51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14" name="正方形/長方形 51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15" name="正方形/長方形 51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16" name="正方形/長方形 51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508" name="グループ化 50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509" name="正方形/長方形 50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10" name="正方形/長方形 50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11" name="正方形/長方形 51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12" name="正方形/長方形 51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72" name="グループ化 471"/>
              <p:cNvGrpSpPr/>
              <p:nvPr/>
            </p:nvGrpSpPr>
            <p:grpSpPr>
              <a:xfrm>
                <a:off x="4867872" y="5588568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97" name="グループ化 49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503" name="正方形/長方形 50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04" name="正方形/長方形 50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05" name="正方形/長方形 50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06" name="正方形/長方形 50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98" name="グループ化 49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99" name="正方形/長方形 49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00" name="正方形/長方形 49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01" name="正方形/長方形 50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502" name="正方形/長方形 50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73" name="グループ化 472"/>
              <p:cNvGrpSpPr/>
              <p:nvPr/>
            </p:nvGrpSpPr>
            <p:grpSpPr>
              <a:xfrm>
                <a:off x="7176048" y="5588344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87" name="グループ化 48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93" name="正方形/長方形 49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94" name="正方形/長方形 49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95" name="正方形/長方形 49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96" name="正方形/長方形 49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88" name="グループ化 48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89" name="正方形/長方形 48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90" name="正方形/長方形 48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91" name="正方形/長方形 49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92" name="正方形/長方形 49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74" name="グループ化 473"/>
              <p:cNvGrpSpPr/>
              <p:nvPr/>
            </p:nvGrpSpPr>
            <p:grpSpPr>
              <a:xfrm>
                <a:off x="-2056656" y="5588120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77" name="グループ化 476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83" name="正方形/長方形 482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84" name="正方形/長方形 483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85" name="正方形/長方形 484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86" name="正方形/長方形 485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78" name="グループ化 477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79" name="正方形/長方形 478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80" name="正方形/長方形 479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81" name="正方形/長方形 480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82" name="正方形/長方形 481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475" name="正方形/長方形 474"/>
              <p:cNvSpPr/>
              <p:nvPr/>
            </p:nvSpPr>
            <p:spPr>
              <a:xfrm>
                <a:off x="-2124744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476" name="正方形/長方形 475"/>
              <p:cNvSpPr/>
              <p:nvPr/>
            </p:nvSpPr>
            <p:spPr>
              <a:xfrm>
                <a:off x="9355428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95" name="グループ化 294"/>
            <p:cNvGrpSpPr/>
            <p:nvPr/>
          </p:nvGrpSpPr>
          <p:grpSpPr>
            <a:xfrm>
              <a:off x="1132000" y="5507664"/>
              <a:ext cx="7004396" cy="144013"/>
              <a:chOff x="-2124744" y="5517232"/>
              <a:chExt cx="11692276" cy="216024"/>
            </a:xfrm>
            <a:noFill/>
          </p:grpSpPr>
          <p:grpSp>
            <p:nvGrpSpPr>
              <p:cNvPr id="413" name="グループ化 412"/>
              <p:cNvGrpSpPr/>
              <p:nvPr/>
            </p:nvGrpSpPr>
            <p:grpSpPr>
              <a:xfrm>
                <a:off x="251520" y="5589016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60" name="グループ化 45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66" name="正方形/長方形 46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67" name="正方形/長方形 46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68" name="正方形/長方形 46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69" name="正方形/長方形 46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61" name="グループ化 46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62" name="正方形/長方形 46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63" name="正方形/長方形 46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64" name="正方形/長方形 46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65" name="正方形/長方形 46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14" name="グループ化 413"/>
              <p:cNvGrpSpPr/>
              <p:nvPr/>
            </p:nvGrpSpPr>
            <p:grpSpPr>
              <a:xfrm>
                <a:off x="2559696" y="5588792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50" name="グループ化 44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56" name="正方形/長方形 45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57" name="正方形/長方形 45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58" name="正方形/長方形 45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59" name="正方形/長方形 45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51" name="グループ化 45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52" name="正方形/長方形 45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53" name="正方形/長方形 45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54" name="正方形/長方形 45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55" name="正方形/長方形 45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15" name="グループ化 414"/>
              <p:cNvGrpSpPr/>
              <p:nvPr/>
            </p:nvGrpSpPr>
            <p:grpSpPr>
              <a:xfrm>
                <a:off x="4867872" y="5588568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40" name="グループ化 43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46" name="正方形/長方形 44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47" name="正方形/長方形 44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48" name="正方形/長方形 44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49" name="正方形/長方形 44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41" name="グループ化 44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42" name="正方形/長方形 44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43" name="正方形/長方形 44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44" name="正方形/長方形 44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45" name="正方形/長方形 44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16" name="グループ化 415"/>
              <p:cNvGrpSpPr/>
              <p:nvPr/>
            </p:nvGrpSpPr>
            <p:grpSpPr>
              <a:xfrm>
                <a:off x="7176048" y="5588344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30" name="グループ化 42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36" name="正方形/長方形 43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37" name="正方形/長方形 43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38" name="正方形/長方形 43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39" name="正方形/長方形 43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31" name="グループ化 43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32" name="正方形/長方形 43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33" name="正方形/長方形 43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34" name="正方形/長方形 43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35" name="正方形/長方形 43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417" name="グループ化 416"/>
              <p:cNvGrpSpPr/>
              <p:nvPr/>
            </p:nvGrpSpPr>
            <p:grpSpPr>
              <a:xfrm>
                <a:off x="-2056656" y="5588120"/>
                <a:ext cx="2308176" cy="72232"/>
                <a:chOff x="251520" y="5589016"/>
                <a:chExt cx="2308176" cy="72232"/>
              </a:xfrm>
              <a:grpFill/>
            </p:grpSpPr>
            <p:grpSp>
              <p:nvGrpSpPr>
                <p:cNvPr id="420" name="グループ化 419"/>
                <p:cNvGrpSpPr/>
                <p:nvPr/>
              </p:nvGrpSpPr>
              <p:grpSpPr>
                <a:xfrm>
                  <a:off x="251520" y="5589240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26" name="正方形/長方形 425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27" name="正方形/長方形 426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28" name="正方形/長方形 427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29" name="正方形/長方形 428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  <p:grpSp>
              <p:nvGrpSpPr>
                <p:cNvPr id="421" name="グループ化 420"/>
                <p:cNvGrpSpPr/>
                <p:nvPr/>
              </p:nvGrpSpPr>
              <p:grpSpPr>
                <a:xfrm>
                  <a:off x="1405608" y="5589016"/>
                  <a:ext cx="1154088" cy="72008"/>
                  <a:chOff x="251520" y="5589240"/>
                  <a:chExt cx="1154088" cy="72008"/>
                </a:xfrm>
                <a:grpFill/>
              </p:grpSpPr>
              <p:sp>
                <p:nvSpPr>
                  <p:cNvPr id="422" name="正方形/長方形 421"/>
                  <p:cNvSpPr/>
                  <p:nvPr/>
                </p:nvSpPr>
                <p:spPr>
                  <a:xfrm>
                    <a:off x="251520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23" name="正方形/長方形 422"/>
                  <p:cNvSpPr/>
                  <p:nvPr/>
                </p:nvSpPr>
                <p:spPr>
                  <a:xfrm>
                    <a:off x="539552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24" name="正方形/長方形 423"/>
                  <p:cNvSpPr/>
                  <p:nvPr/>
                </p:nvSpPr>
                <p:spPr>
                  <a:xfrm>
                    <a:off x="829544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425" name="正方形/長方形 424"/>
                  <p:cNvSpPr/>
                  <p:nvPr/>
                </p:nvSpPr>
                <p:spPr>
                  <a:xfrm>
                    <a:off x="1117576" y="5589240"/>
                    <a:ext cx="288032" cy="7200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418" name="正方形/長方形 417"/>
              <p:cNvSpPr/>
              <p:nvPr/>
            </p:nvSpPr>
            <p:spPr>
              <a:xfrm>
                <a:off x="-2124744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419" name="正方形/長方形 418"/>
              <p:cNvSpPr/>
              <p:nvPr/>
            </p:nvSpPr>
            <p:spPr>
              <a:xfrm>
                <a:off x="9355428" y="5517232"/>
                <a:ext cx="212104" cy="216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96" name="グループ化 295"/>
            <p:cNvGrpSpPr/>
            <p:nvPr/>
          </p:nvGrpSpPr>
          <p:grpSpPr>
            <a:xfrm>
              <a:off x="4716388" y="5498207"/>
              <a:ext cx="863444" cy="153550"/>
              <a:chOff x="2204737" y="5517232"/>
              <a:chExt cx="1619667" cy="288032"/>
            </a:xfrm>
          </p:grpSpPr>
          <p:sp>
            <p:nvSpPr>
              <p:cNvPr id="409" name="角丸四角形 408"/>
              <p:cNvSpPr/>
              <p:nvPr/>
            </p:nvSpPr>
            <p:spPr>
              <a:xfrm>
                <a:off x="2204737" y="5517232"/>
                <a:ext cx="1134126" cy="288032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410" name="フローチャート : 論理積ゲート 409"/>
              <p:cNvSpPr/>
              <p:nvPr/>
            </p:nvSpPr>
            <p:spPr>
              <a:xfrm>
                <a:off x="3275855" y="5517232"/>
                <a:ext cx="548549" cy="288032"/>
              </a:xfrm>
              <a:prstGeom prst="flowChartDelay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411" name="フローチャート : 論理積ゲート 410"/>
              <p:cNvSpPr/>
              <p:nvPr/>
            </p:nvSpPr>
            <p:spPr>
              <a:xfrm>
                <a:off x="3275856" y="5517232"/>
                <a:ext cx="360040" cy="288032"/>
              </a:xfrm>
              <a:prstGeom prst="flowChartDelay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412" name="フローチャート : 論理積ゲート 411"/>
              <p:cNvSpPr/>
              <p:nvPr/>
            </p:nvSpPr>
            <p:spPr>
              <a:xfrm>
                <a:off x="3275855" y="5517232"/>
                <a:ext cx="274273" cy="288032"/>
              </a:xfrm>
              <a:prstGeom prst="flowChartDelay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297" name="直線コネクタ 296"/>
            <p:cNvCxnSpPr>
              <a:stCxn id="435" idx="1"/>
            </p:cNvCxnSpPr>
            <p:nvPr/>
          </p:nvCxnSpPr>
          <p:spPr>
            <a:xfrm flipV="1">
              <a:off x="7913940" y="5579003"/>
              <a:ext cx="258460" cy="149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線コネクタ 297"/>
            <p:cNvCxnSpPr/>
            <p:nvPr/>
          </p:nvCxnSpPr>
          <p:spPr>
            <a:xfrm flipV="1">
              <a:off x="7913940" y="5835744"/>
              <a:ext cx="258460" cy="149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線矢印コネクタ 298"/>
            <p:cNvCxnSpPr/>
            <p:nvPr/>
          </p:nvCxnSpPr>
          <p:spPr>
            <a:xfrm>
              <a:off x="8086489" y="5576888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テキスト ボックス 61"/>
            <p:cNvSpPr txBox="1"/>
            <p:nvPr/>
          </p:nvSpPr>
          <p:spPr>
            <a:xfrm>
              <a:off x="8072864" y="5565973"/>
              <a:ext cx="418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6m</a:t>
              </a:r>
              <a:endParaRPr kumimoji="1" lang="ja-JP" altLang="en-US" sz="1400" dirty="0"/>
            </a:p>
          </p:txBody>
        </p:sp>
        <p:cxnSp>
          <p:nvCxnSpPr>
            <p:cNvPr id="301" name="直線矢印コネクタ 300"/>
            <p:cNvCxnSpPr/>
            <p:nvPr/>
          </p:nvCxnSpPr>
          <p:spPr>
            <a:xfrm>
              <a:off x="5005789" y="5488715"/>
              <a:ext cx="0" cy="172533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テキスト ボックス 63"/>
            <p:cNvSpPr txBox="1"/>
            <p:nvPr/>
          </p:nvSpPr>
          <p:spPr>
            <a:xfrm>
              <a:off x="5149805" y="5157192"/>
              <a:ext cx="6463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3.38m</a:t>
              </a:r>
              <a:endParaRPr kumimoji="1" lang="ja-JP" altLang="en-US" sz="1400" dirty="0"/>
            </a:p>
          </p:txBody>
        </p:sp>
        <p:cxnSp>
          <p:nvCxnSpPr>
            <p:cNvPr id="303" name="直線コネクタ 302"/>
            <p:cNvCxnSpPr/>
            <p:nvPr/>
          </p:nvCxnSpPr>
          <p:spPr>
            <a:xfrm flipV="1">
              <a:off x="5018241" y="5334000"/>
              <a:ext cx="201459" cy="24209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4" name="グループ化 303"/>
            <p:cNvGrpSpPr/>
            <p:nvPr/>
          </p:nvGrpSpPr>
          <p:grpSpPr>
            <a:xfrm>
              <a:off x="1518698" y="5014195"/>
              <a:ext cx="1613131" cy="1149059"/>
              <a:chOff x="1518698" y="5014195"/>
              <a:chExt cx="1613131" cy="1149059"/>
            </a:xfrm>
          </p:grpSpPr>
          <p:grpSp>
            <p:nvGrpSpPr>
              <p:cNvPr id="391" name="アンテナ"/>
              <p:cNvGrpSpPr/>
              <p:nvPr/>
            </p:nvGrpSpPr>
            <p:grpSpPr>
              <a:xfrm>
                <a:off x="1518698" y="5014195"/>
                <a:ext cx="172971" cy="287025"/>
                <a:chOff x="1062572" y="4622619"/>
                <a:chExt cx="258762" cy="429377"/>
              </a:xfrm>
            </p:grpSpPr>
            <p:sp>
              <p:nvSpPr>
                <p:cNvPr id="404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05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406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07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08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392" name="アンテナ"/>
              <p:cNvGrpSpPr/>
              <p:nvPr/>
            </p:nvGrpSpPr>
            <p:grpSpPr>
              <a:xfrm>
                <a:off x="2238778" y="5876229"/>
                <a:ext cx="172971" cy="287025"/>
                <a:chOff x="1062572" y="4622619"/>
                <a:chExt cx="258762" cy="429377"/>
              </a:xfrm>
            </p:grpSpPr>
            <p:sp>
              <p:nvSpPr>
                <p:cNvPr id="399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400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401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02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403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393" name="アンテナ"/>
              <p:cNvGrpSpPr/>
              <p:nvPr/>
            </p:nvGrpSpPr>
            <p:grpSpPr>
              <a:xfrm>
                <a:off x="2958858" y="5014195"/>
                <a:ext cx="172971" cy="287025"/>
                <a:chOff x="1062572" y="4622619"/>
                <a:chExt cx="258762" cy="429377"/>
              </a:xfrm>
            </p:grpSpPr>
            <p:sp>
              <p:nvSpPr>
                <p:cNvPr id="394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95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96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97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98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305" name="グループ化 304"/>
            <p:cNvGrpSpPr/>
            <p:nvPr/>
          </p:nvGrpSpPr>
          <p:grpSpPr>
            <a:xfrm>
              <a:off x="3678938" y="5014195"/>
              <a:ext cx="1613131" cy="1149059"/>
              <a:chOff x="3678938" y="5014195"/>
              <a:chExt cx="1613131" cy="1149059"/>
            </a:xfrm>
          </p:grpSpPr>
          <p:grpSp>
            <p:nvGrpSpPr>
              <p:cNvPr id="373" name="アンテナ"/>
              <p:cNvGrpSpPr/>
              <p:nvPr/>
            </p:nvGrpSpPr>
            <p:grpSpPr>
              <a:xfrm>
                <a:off x="3678938" y="5876229"/>
                <a:ext cx="172971" cy="287025"/>
                <a:chOff x="1062572" y="4622619"/>
                <a:chExt cx="258762" cy="429377"/>
              </a:xfrm>
            </p:grpSpPr>
            <p:sp>
              <p:nvSpPr>
                <p:cNvPr id="386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87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88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89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90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374" name="アンテナ"/>
              <p:cNvGrpSpPr/>
              <p:nvPr/>
            </p:nvGrpSpPr>
            <p:grpSpPr>
              <a:xfrm>
                <a:off x="4399018" y="5014195"/>
                <a:ext cx="172971" cy="287025"/>
                <a:chOff x="1062572" y="4622619"/>
                <a:chExt cx="258762" cy="429377"/>
              </a:xfrm>
            </p:grpSpPr>
            <p:sp>
              <p:nvSpPr>
                <p:cNvPr id="38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82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83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84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85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375" name="アンテナ"/>
              <p:cNvGrpSpPr/>
              <p:nvPr/>
            </p:nvGrpSpPr>
            <p:grpSpPr>
              <a:xfrm>
                <a:off x="5119098" y="5875221"/>
                <a:ext cx="172971" cy="287025"/>
                <a:chOff x="1062572" y="4622619"/>
                <a:chExt cx="258762" cy="429377"/>
              </a:xfrm>
            </p:grpSpPr>
            <p:sp>
              <p:nvSpPr>
                <p:cNvPr id="376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77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78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79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80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306" name="グループ化 305"/>
            <p:cNvGrpSpPr/>
            <p:nvPr/>
          </p:nvGrpSpPr>
          <p:grpSpPr>
            <a:xfrm>
              <a:off x="5839178" y="5013187"/>
              <a:ext cx="1613131" cy="1149059"/>
              <a:chOff x="5839178" y="5013187"/>
              <a:chExt cx="1613131" cy="1149059"/>
            </a:xfrm>
          </p:grpSpPr>
          <p:grpSp>
            <p:nvGrpSpPr>
              <p:cNvPr id="355" name="アンテナ"/>
              <p:cNvGrpSpPr/>
              <p:nvPr/>
            </p:nvGrpSpPr>
            <p:grpSpPr>
              <a:xfrm>
                <a:off x="5839178" y="5013187"/>
                <a:ext cx="172971" cy="287025"/>
                <a:chOff x="1062572" y="4622619"/>
                <a:chExt cx="258762" cy="429377"/>
              </a:xfrm>
            </p:grpSpPr>
            <p:sp>
              <p:nvSpPr>
                <p:cNvPr id="368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69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70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71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72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356" name="アンテナ"/>
              <p:cNvGrpSpPr/>
              <p:nvPr/>
            </p:nvGrpSpPr>
            <p:grpSpPr>
              <a:xfrm>
                <a:off x="6559258" y="5875221"/>
                <a:ext cx="172971" cy="287025"/>
                <a:chOff x="1062572" y="4622619"/>
                <a:chExt cx="258762" cy="429377"/>
              </a:xfrm>
            </p:grpSpPr>
            <p:sp>
              <p:nvSpPr>
                <p:cNvPr id="363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64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65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66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67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  <p:grpSp>
            <p:nvGrpSpPr>
              <p:cNvPr id="357" name="アンテナ"/>
              <p:cNvGrpSpPr/>
              <p:nvPr/>
            </p:nvGrpSpPr>
            <p:grpSpPr>
              <a:xfrm>
                <a:off x="7279338" y="5013187"/>
                <a:ext cx="172971" cy="287025"/>
                <a:chOff x="1062572" y="4622619"/>
                <a:chExt cx="258762" cy="429377"/>
              </a:xfrm>
            </p:grpSpPr>
            <p:sp>
              <p:nvSpPr>
                <p:cNvPr id="358" name="AutoShape 128"/>
                <p:cNvSpPr>
                  <a:spLocks noChangeArrowheads="1"/>
                </p:cNvSpPr>
                <p:nvPr/>
              </p:nvSpPr>
              <p:spPr bwMode="auto">
                <a:xfrm>
                  <a:off x="1113440" y="4743652"/>
                  <a:ext cx="45490" cy="308344"/>
                </a:xfrm>
                <a:prstGeom prst="can">
                  <a:avLst>
                    <a:gd name="adj" fmla="val 52444"/>
                  </a:avLst>
                </a:prstGeom>
                <a:gradFill rotWithShape="1">
                  <a:gsLst>
                    <a:gs pos="0">
                      <a:srgbClr val="808080"/>
                    </a:gs>
                    <a:gs pos="50000">
                      <a:srgbClr val="A1A1A1"/>
                    </a:gs>
                    <a:gs pos="100000">
                      <a:srgbClr val="808080"/>
                    </a:gs>
                  </a:gsLst>
                  <a:lin ang="0" scaled="1"/>
                </a:gradFill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/>
                  <a:endParaRPr lang="ja-JP" altLang="en-US">
                    <a:latin typeface="Calibri" panose="020F0502020204030204" pitchFamily="34" charset="0"/>
                  </a:endParaRPr>
                </a:p>
              </p:txBody>
            </p:sp>
            <p:grpSp>
              <p:nvGrpSpPr>
                <p:cNvPr id="359" name="Group 130"/>
                <p:cNvGrpSpPr>
                  <a:grpSpLocks/>
                </p:cNvGrpSpPr>
                <p:nvPr/>
              </p:nvGrpSpPr>
              <p:grpSpPr bwMode="auto">
                <a:xfrm>
                  <a:off x="1062572" y="4622619"/>
                  <a:ext cx="258762" cy="171915"/>
                  <a:chOff x="1950" y="2636"/>
                  <a:chExt cx="409" cy="272"/>
                </a:xfrm>
              </p:grpSpPr>
              <p:sp>
                <p:nvSpPr>
                  <p:cNvPr id="360" name="AutoShap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50" y="2636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69696"/>
                  </a:solidFill>
                  <a:ln w="6350">
                    <a:solidFill>
                      <a:schemeClr val="tx1">
                        <a:lumMod val="75000"/>
                        <a:lumOff val="2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61" name="AutoShape 132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165" y="2694"/>
                    <a:ext cx="181" cy="158"/>
                  </a:xfrm>
                  <a:prstGeom prst="triangle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808080"/>
                      </a:gs>
                      <a:gs pos="50000">
                        <a:srgbClr val="A1A1A1"/>
                      </a:gs>
                      <a:gs pos="100000">
                        <a:srgbClr val="808080"/>
                      </a:gs>
                    </a:gsLst>
                    <a:lin ang="0" scaled="1"/>
                  </a:gradFill>
                  <a:ln w="6350">
                    <a:solidFill>
                      <a:srgbClr val="4D4D4D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362" name="Oval 133"/>
                  <p:cNvSpPr>
                    <a:spLocks noChangeArrowheads="1"/>
                  </p:cNvSpPr>
                  <p:nvPr/>
                </p:nvSpPr>
                <p:spPr bwMode="auto">
                  <a:xfrm>
                    <a:off x="2313" y="2682"/>
                    <a:ext cx="46" cy="1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898989"/>
                      </a:gs>
                      <a:gs pos="50000">
                        <a:srgbClr val="5F5F5F"/>
                      </a:gs>
                      <a:gs pos="100000">
                        <a:srgbClr val="898989"/>
                      </a:gs>
                    </a:gsLst>
                    <a:lin ang="5400000" scaled="1"/>
                  </a:gradFill>
                  <a:ln w="6350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eaLnBrk="1" hangingPunct="1"/>
                    <a:endParaRPr lang="ja-JP" altLang="en-US">
                      <a:latin typeface="Calibri" panose="020F0502020204030204" pitchFamily="34" charset="0"/>
                    </a:endParaRPr>
                  </a:p>
                </p:txBody>
              </p:sp>
            </p:grpSp>
          </p:grpSp>
        </p:grpSp>
        <p:grpSp>
          <p:nvGrpSpPr>
            <p:cNvPr id="307" name="グループ化 306"/>
            <p:cNvGrpSpPr/>
            <p:nvPr/>
          </p:nvGrpSpPr>
          <p:grpSpPr>
            <a:xfrm>
              <a:off x="1590588" y="4705325"/>
              <a:ext cx="1440160" cy="1168425"/>
              <a:chOff x="1590588" y="4705325"/>
              <a:chExt cx="1440160" cy="1168425"/>
            </a:xfrm>
          </p:grpSpPr>
          <p:cxnSp>
            <p:nvCxnSpPr>
              <p:cNvPr id="351" name="カギ線コネクタ 350"/>
              <p:cNvCxnSpPr>
                <a:stCxn id="354" idx="1"/>
                <a:endCxn id="406" idx="0"/>
              </p:cNvCxnSpPr>
              <p:nvPr/>
            </p:nvCxnSpPr>
            <p:spPr>
              <a:xfrm rot="10800000" flipV="1">
                <a:off x="1590588" y="4895254"/>
                <a:ext cx="543164" cy="118929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カギ線コネクタ 351"/>
              <p:cNvCxnSpPr>
                <a:stCxn id="354" idx="3"/>
                <a:endCxn id="396" idx="0"/>
              </p:cNvCxnSpPr>
              <p:nvPr/>
            </p:nvCxnSpPr>
            <p:spPr>
              <a:xfrm>
                <a:off x="2411760" y="4895255"/>
                <a:ext cx="618988" cy="118929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線コネクタ 352"/>
              <p:cNvCxnSpPr/>
              <p:nvPr/>
            </p:nvCxnSpPr>
            <p:spPr>
              <a:xfrm>
                <a:off x="2303198" y="5006975"/>
                <a:ext cx="0" cy="86677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54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752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8" name="グループ化 307"/>
            <p:cNvGrpSpPr/>
            <p:nvPr/>
          </p:nvGrpSpPr>
          <p:grpSpPr>
            <a:xfrm>
              <a:off x="3728154" y="5302250"/>
              <a:ext cx="1440160" cy="1298624"/>
              <a:chOff x="1591788" y="3786560"/>
              <a:chExt cx="1440160" cy="1298624"/>
            </a:xfrm>
          </p:grpSpPr>
          <p:cxnSp>
            <p:nvCxnSpPr>
              <p:cNvPr id="347" name="カギ線コネクタ 346"/>
              <p:cNvCxnSpPr>
                <a:stCxn id="350" idx="1"/>
                <a:endCxn id="386" idx="3"/>
              </p:cNvCxnSpPr>
              <p:nvPr/>
            </p:nvCxnSpPr>
            <p:spPr>
              <a:xfrm rot="10800000">
                <a:off x="1591788" y="4647553"/>
                <a:ext cx="565838" cy="247703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カギ線コネクタ 347"/>
              <p:cNvCxnSpPr>
                <a:stCxn id="350" idx="3"/>
                <a:endCxn id="376" idx="3"/>
              </p:cNvCxnSpPr>
              <p:nvPr/>
            </p:nvCxnSpPr>
            <p:spPr>
              <a:xfrm flipV="1">
                <a:off x="2435634" y="4646544"/>
                <a:ext cx="596314" cy="24871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線コネクタ 348"/>
              <p:cNvCxnSpPr/>
              <p:nvPr/>
            </p:nvCxnSpPr>
            <p:spPr>
              <a:xfrm>
                <a:off x="2309548" y="3786560"/>
                <a:ext cx="0" cy="93506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50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7626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09" name="グループ化 308"/>
            <p:cNvGrpSpPr/>
            <p:nvPr/>
          </p:nvGrpSpPr>
          <p:grpSpPr>
            <a:xfrm>
              <a:off x="5911069" y="4706575"/>
              <a:ext cx="1440159" cy="1168425"/>
              <a:chOff x="1595052" y="4705325"/>
              <a:chExt cx="1440159" cy="1168425"/>
            </a:xfrm>
          </p:grpSpPr>
          <p:cxnSp>
            <p:nvCxnSpPr>
              <p:cNvPr id="343" name="カギ線コネクタ 342"/>
              <p:cNvCxnSpPr>
                <a:stCxn id="346" idx="1"/>
                <a:endCxn id="370" idx="0"/>
              </p:cNvCxnSpPr>
              <p:nvPr/>
            </p:nvCxnSpPr>
            <p:spPr>
              <a:xfrm rot="10800000" flipV="1">
                <a:off x="1595052" y="4895254"/>
                <a:ext cx="538701" cy="11667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カギ線コネクタ 343"/>
              <p:cNvCxnSpPr>
                <a:stCxn id="346" idx="3"/>
                <a:endCxn id="360" idx="0"/>
              </p:cNvCxnSpPr>
              <p:nvPr/>
            </p:nvCxnSpPr>
            <p:spPr>
              <a:xfrm>
                <a:off x="2411760" y="4895255"/>
                <a:ext cx="623451" cy="116671"/>
              </a:xfrm>
              <a:prstGeom prst="bentConnector2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線コネクタ 344"/>
              <p:cNvCxnSpPr/>
              <p:nvPr/>
            </p:nvCxnSpPr>
            <p:spPr>
              <a:xfrm>
                <a:off x="2303198" y="5006975"/>
                <a:ext cx="0" cy="86677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46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3752" y="4705325"/>
                <a:ext cx="278008" cy="3798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310" name="直線コネクタ 309"/>
            <p:cNvCxnSpPr/>
            <p:nvPr/>
          </p:nvCxnSpPr>
          <p:spPr>
            <a:xfrm>
              <a:off x="1567914" y="5300200"/>
              <a:ext cx="0" cy="11514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線コネクタ 310"/>
            <p:cNvCxnSpPr/>
            <p:nvPr/>
          </p:nvCxnSpPr>
          <p:spPr>
            <a:xfrm>
              <a:off x="2287994" y="6159500"/>
              <a:ext cx="0" cy="2921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2" name="テキスト ボックス 73"/>
            <p:cNvSpPr txBox="1"/>
            <p:nvPr/>
          </p:nvSpPr>
          <p:spPr>
            <a:xfrm>
              <a:off x="1647908" y="6381328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580m</a:t>
              </a:r>
              <a:endParaRPr kumimoji="1" lang="ja-JP" altLang="en-US" sz="1400" dirty="0"/>
            </a:p>
          </p:txBody>
        </p:sp>
        <p:cxnSp>
          <p:nvCxnSpPr>
            <p:cNvPr id="313" name="直線矢印コネクタ 312"/>
            <p:cNvCxnSpPr/>
            <p:nvPr/>
          </p:nvCxnSpPr>
          <p:spPr>
            <a:xfrm>
              <a:off x="1567914" y="6381328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線コネクタ 313"/>
            <p:cNvCxnSpPr/>
            <p:nvPr/>
          </p:nvCxnSpPr>
          <p:spPr>
            <a:xfrm>
              <a:off x="3007538" y="5301936"/>
              <a:ext cx="0" cy="11514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5" name="テキスト ボックス 76"/>
            <p:cNvSpPr txBox="1"/>
            <p:nvPr/>
          </p:nvSpPr>
          <p:spPr>
            <a:xfrm>
              <a:off x="2367988" y="6381328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580m</a:t>
              </a:r>
              <a:endParaRPr kumimoji="1" lang="ja-JP" altLang="en-US" sz="1400" dirty="0"/>
            </a:p>
          </p:txBody>
        </p:sp>
        <p:cxnSp>
          <p:nvCxnSpPr>
            <p:cNvPr id="316" name="直線矢印コネクタ 315"/>
            <p:cNvCxnSpPr/>
            <p:nvPr/>
          </p:nvCxnSpPr>
          <p:spPr>
            <a:xfrm>
              <a:off x="2287994" y="6381328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線コネクタ 316"/>
            <p:cNvCxnSpPr/>
            <p:nvPr/>
          </p:nvCxnSpPr>
          <p:spPr>
            <a:xfrm>
              <a:off x="6531200" y="5058149"/>
              <a:ext cx="0" cy="1630956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線コネクタ 317"/>
            <p:cNvCxnSpPr/>
            <p:nvPr/>
          </p:nvCxnSpPr>
          <p:spPr>
            <a:xfrm flipV="1">
              <a:off x="2999394" y="5269553"/>
              <a:ext cx="161230" cy="1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線コネクタ 318"/>
            <p:cNvCxnSpPr/>
            <p:nvPr/>
          </p:nvCxnSpPr>
          <p:spPr>
            <a:xfrm>
              <a:off x="3505722" y="6139747"/>
              <a:ext cx="209709" cy="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線矢印コネクタ 319"/>
            <p:cNvCxnSpPr/>
            <p:nvPr/>
          </p:nvCxnSpPr>
          <p:spPr>
            <a:xfrm>
              <a:off x="3610496" y="5875210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線矢印コネクタ 320"/>
            <p:cNvCxnSpPr/>
            <p:nvPr/>
          </p:nvCxnSpPr>
          <p:spPr>
            <a:xfrm>
              <a:off x="3087390" y="5289422"/>
              <a:ext cx="0" cy="259005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線コネクタ 321"/>
            <p:cNvCxnSpPr/>
            <p:nvPr/>
          </p:nvCxnSpPr>
          <p:spPr>
            <a:xfrm flipV="1">
              <a:off x="3119140" y="5289422"/>
              <a:ext cx="228724" cy="121905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線コネクタ 322"/>
            <p:cNvCxnSpPr/>
            <p:nvPr/>
          </p:nvCxnSpPr>
          <p:spPr>
            <a:xfrm flipH="1" flipV="1">
              <a:off x="3347864" y="5289422"/>
              <a:ext cx="244133" cy="71529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4" name="テキスト ボックス 85"/>
            <p:cNvSpPr txBox="1"/>
            <p:nvPr/>
          </p:nvSpPr>
          <p:spPr>
            <a:xfrm>
              <a:off x="3218230" y="5058149"/>
              <a:ext cx="4187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5m</a:t>
              </a:r>
              <a:endParaRPr kumimoji="1" lang="ja-JP" altLang="en-US" sz="1400" dirty="0"/>
            </a:p>
          </p:txBody>
        </p:sp>
        <p:cxnSp>
          <p:nvCxnSpPr>
            <p:cNvPr id="325" name="直線コネクタ 324"/>
            <p:cNvCxnSpPr/>
            <p:nvPr/>
          </p:nvCxnSpPr>
          <p:spPr>
            <a:xfrm>
              <a:off x="4356435" y="6568440"/>
              <a:ext cx="0" cy="124674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線矢印コネクタ 325"/>
            <p:cNvCxnSpPr/>
            <p:nvPr/>
          </p:nvCxnSpPr>
          <p:spPr>
            <a:xfrm>
              <a:off x="4351718" y="6649405"/>
              <a:ext cx="2179482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7" name="テキスト ボックス 88"/>
            <p:cNvSpPr txBox="1"/>
            <p:nvPr/>
          </p:nvSpPr>
          <p:spPr>
            <a:xfrm>
              <a:off x="5141749" y="6614799"/>
              <a:ext cx="6928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1732m</a:t>
              </a:r>
              <a:endParaRPr kumimoji="1" lang="ja-JP" altLang="en-US" sz="1400" dirty="0"/>
            </a:p>
          </p:txBody>
        </p:sp>
        <p:sp>
          <p:nvSpPr>
            <p:cNvPr id="328" name="テキスト ボックス 89"/>
            <p:cNvSpPr txBox="1"/>
            <p:nvPr/>
          </p:nvSpPr>
          <p:spPr>
            <a:xfrm>
              <a:off x="2048880" y="4489375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329" name="テキスト ボックス 90"/>
            <p:cNvSpPr txBox="1"/>
            <p:nvPr/>
          </p:nvSpPr>
          <p:spPr>
            <a:xfrm>
              <a:off x="3923928" y="6453336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330" name="テキスト ボックス 91"/>
            <p:cNvSpPr txBox="1"/>
            <p:nvPr/>
          </p:nvSpPr>
          <p:spPr>
            <a:xfrm>
              <a:off x="6372200" y="4489375"/>
              <a:ext cx="4956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BBU</a:t>
              </a:r>
              <a:endParaRPr kumimoji="1" lang="ja-JP" altLang="en-US" sz="1400" dirty="0"/>
            </a:p>
          </p:txBody>
        </p:sp>
        <p:sp>
          <p:nvSpPr>
            <p:cNvPr id="331" name="テキスト ボックス 92"/>
            <p:cNvSpPr txBox="1"/>
            <p:nvPr/>
          </p:nvSpPr>
          <p:spPr>
            <a:xfrm>
              <a:off x="1043608" y="508518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2" name="テキスト ボックス 93"/>
            <p:cNvSpPr txBox="1"/>
            <p:nvPr/>
          </p:nvSpPr>
          <p:spPr>
            <a:xfrm>
              <a:off x="1769380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3" name="テキスト ボックス 94"/>
            <p:cNvSpPr txBox="1"/>
            <p:nvPr/>
          </p:nvSpPr>
          <p:spPr>
            <a:xfrm>
              <a:off x="2483768" y="508643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4" name="テキスト ボックス 95"/>
            <p:cNvSpPr txBox="1"/>
            <p:nvPr/>
          </p:nvSpPr>
          <p:spPr>
            <a:xfrm>
              <a:off x="5868144" y="5085183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5" name="テキスト ボックス 96"/>
            <p:cNvSpPr txBox="1"/>
            <p:nvPr/>
          </p:nvSpPr>
          <p:spPr>
            <a:xfrm>
              <a:off x="6602351" y="593410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6" name="テキスト ボックス 97"/>
            <p:cNvSpPr txBox="1"/>
            <p:nvPr/>
          </p:nvSpPr>
          <p:spPr>
            <a:xfrm>
              <a:off x="7308304" y="5085184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7" name="テキスト ボックス 98"/>
            <p:cNvSpPr txBox="1"/>
            <p:nvPr/>
          </p:nvSpPr>
          <p:spPr>
            <a:xfrm>
              <a:off x="3700154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RRH1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8" name="テキスト ボックス 99"/>
            <p:cNvSpPr txBox="1"/>
            <p:nvPr/>
          </p:nvSpPr>
          <p:spPr>
            <a:xfrm>
              <a:off x="4180070" y="4765416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RRH2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39" name="テキスト ボックス 100"/>
            <p:cNvSpPr txBox="1"/>
            <p:nvPr/>
          </p:nvSpPr>
          <p:spPr>
            <a:xfrm>
              <a:off x="5148064" y="5949280"/>
              <a:ext cx="5838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>
                  <a:solidFill>
                    <a:schemeClr val="accent1"/>
                  </a:solidFill>
                </a:rPr>
                <a:t>RRH3</a:t>
              </a:r>
              <a:endParaRPr kumimoji="1" lang="ja-JP" altLang="en-US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340" name="直線コネクタ 339"/>
            <p:cNvCxnSpPr/>
            <p:nvPr/>
          </p:nvCxnSpPr>
          <p:spPr>
            <a:xfrm>
              <a:off x="3728154" y="6161236"/>
              <a:ext cx="1" cy="292100"/>
            </a:xfrm>
            <a:prstGeom prst="line">
              <a:avLst/>
            </a:prstGeom>
            <a:ln w="31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1" name="テキスト ボックス 102"/>
            <p:cNvSpPr txBox="1"/>
            <p:nvPr/>
          </p:nvSpPr>
          <p:spPr>
            <a:xfrm>
              <a:off x="2987824" y="6377533"/>
              <a:ext cx="6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400" dirty="0" smtClean="0"/>
                <a:t>572m</a:t>
              </a:r>
              <a:endParaRPr kumimoji="1" lang="ja-JP" altLang="en-US" sz="1400" dirty="0"/>
            </a:p>
          </p:txBody>
        </p:sp>
        <p:cxnSp>
          <p:nvCxnSpPr>
            <p:cNvPr id="342" name="直線矢印コネクタ 341"/>
            <p:cNvCxnSpPr/>
            <p:nvPr/>
          </p:nvCxnSpPr>
          <p:spPr>
            <a:xfrm>
              <a:off x="3005856" y="6377533"/>
              <a:ext cx="728389" cy="0"/>
            </a:xfrm>
            <a:prstGeom prst="straightConnector1">
              <a:avLst/>
            </a:prstGeom>
            <a:ln w="31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447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Number of antenna elements </a:t>
            </a:r>
            <a:r>
              <a:rPr lang="en-US" altLang="ja-JP" dirty="0"/>
              <a:t>of</a:t>
            </a:r>
            <a:r>
              <a:rPr lang="en-US" altLang="ja-JP" dirty="0" smtClean="0"/>
              <a:t> relay</a:t>
            </a:r>
          </a:p>
          <a:p>
            <a:pPr marL="0" indent="0">
              <a:buNone/>
            </a:pPr>
            <a:endParaRPr lang="en-US" altLang="ja-JP" dirty="0" smtClean="0"/>
          </a:p>
          <a:p>
            <a:pPr lvl="1"/>
            <a:r>
              <a:rPr lang="en-US" altLang="ja-JP" dirty="0" smtClean="0"/>
              <a:t>Relay </a:t>
            </a:r>
            <a:r>
              <a:rPr lang="en-US" altLang="ja-JP" dirty="0" err="1"/>
              <a:t>Tx</a:t>
            </a:r>
            <a:r>
              <a:rPr lang="en-US" altLang="ja-JP" dirty="0"/>
              <a:t>: </a:t>
            </a:r>
            <a:r>
              <a:rPr lang="en-US" altLang="ja-JP" dirty="0" smtClean="0"/>
              <a:t>up to 256</a:t>
            </a:r>
          </a:p>
          <a:p>
            <a:pPr lvl="1"/>
            <a:r>
              <a:rPr lang="en-US" altLang="ja-JP" dirty="0" smtClean="0"/>
              <a:t>Relay </a:t>
            </a:r>
            <a:r>
              <a:rPr lang="en-US" altLang="ja-JP" dirty="0"/>
              <a:t>Rx: </a:t>
            </a:r>
            <a:r>
              <a:rPr lang="en-US" altLang="ja-JP" dirty="0" smtClean="0"/>
              <a:t>up to </a:t>
            </a:r>
            <a:r>
              <a:rPr lang="en-US" altLang="ja-JP" dirty="0"/>
              <a:t>256</a:t>
            </a:r>
            <a:br>
              <a:rPr lang="en-US" altLang="ja-JP" dirty="0"/>
            </a:b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Note: The </a:t>
            </a:r>
            <a:r>
              <a:rPr lang="en-US" altLang="ja-JP" dirty="0"/>
              <a:t>antenna of </a:t>
            </a:r>
            <a:r>
              <a:rPr lang="en-US" altLang="ja-JP" dirty="0" smtClean="0"/>
              <a:t>the relay </a:t>
            </a:r>
            <a:r>
              <a:rPr lang="en-US" altLang="ja-JP" dirty="0"/>
              <a:t>for </a:t>
            </a:r>
            <a:r>
              <a:rPr lang="en-US" altLang="ja-JP" dirty="0" smtClean="0"/>
              <a:t>RRH-to-Relay </a:t>
            </a:r>
            <a:r>
              <a:rPr lang="en-US" altLang="ja-JP" dirty="0"/>
              <a:t>is located </a:t>
            </a:r>
            <a:r>
              <a:rPr lang="en-US" altLang="ja-JP" dirty="0" smtClean="0"/>
              <a:t>outside of a </a:t>
            </a:r>
            <a:r>
              <a:rPr lang="en-US" altLang="ja-JP" dirty="0"/>
              <a:t>train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Number of antenna elements of RRH</a:t>
            </a:r>
          </a:p>
          <a:p>
            <a:endParaRPr lang="en-US" altLang="ja-JP" dirty="0" smtClean="0"/>
          </a:p>
          <a:p>
            <a:pPr lvl="1"/>
            <a:r>
              <a:rPr lang="en-US" altLang="ja-JP" dirty="0" smtClean="0"/>
              <a:t>RRH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: up to 256</a:t>
            </a:r>
          </a:p>
          <a:p>
            <a:pPr lvl="1"/>
            <a:r>
              <a:rPr lang="en-US" altLang="ja-JP" dirty="0" smtClean="0"/>
              <a:t>RRH Rx: up to 256</a:t>
            </a:r>
            <a:br>
              <a:rPr lang="en-US" altLang="ja-JP" dirty="0" smtClean="0"/>
            </a:b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Note: The above values are shown in </a:t>
            </a:r>
            <a:r>
              <a:rPr lang="en-GB" altLang="ja-JP" dirty="0" smtClean="0"/>
              <a:t>TR </a:t>
            </a:r>
            <a:r>
              <a:rPr lang="en-GB" altLang="ja-JP" dirty="0"/>
              <a:t>38.913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9388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RRH and Relay power</a:t>
            </a:r>
          </a:p>
          <a:p>
            <a:endParaRPr lang="en-US" altLang="ja-JP" dirty="0" smtClean="0"/>
          </a:p>
          <a:p>
            <a:pPr lvl="1"/>
            <a:r>
              <a:rPr lang="en-US" altLang="ja-JP" dirty="0" smtClean="0"/>
              <a:t>RRH </a:t>
            </a:r>
            <a:r>
              <a:rPr lang="en-US" altLang="ja-JP" dirty="0" err="1"/>
              <a:t>Tx</a:t>
            </a:r>
            <a:r>
              <a:rPr lang="en-US" altLang="ja-JP" dirty="0"/>
              <a:t> power: [30dBm] for system bandwidth ≥100MHz.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Relay </a:t>
            </a:r>
            <a:r>
              <a:rPr lang="en-US" altLang="ja-JP" dirty="0" err="1"/>
              <a:t>Tx</a:t>
            </a:r>
            <a:r>
              <a:rPr lang="en-US" altLang="ja-JP" dirty="0"/>
              <a:t> power</a:t>
            </a:r>
            <a:r>
              <a:rPr lang="ja-JP" altLang="en-US" dirty="0"/>
              <a:t>： </a:t>
            </a:r>
            <a:r>
              <a:rPr lang="en-US" altLang="ja-JP" dirty="0"/>
              <a:t>[27dBm] for system bandwidth ≥100MHz. </a:t>
            </a:r>
            <a:br>
              <a:rPr lang="en-US" altLang="ja-JP" dirty="0"/>
            </a:br>
            <a:endParaRPr lang="en-US" altLang="ja-JP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611560" y="5673134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Note: </a:t>
            </a:r>
            <a:r>
              <a:rPr lang="en-US" altLang="ja-JP" sz="2800" dirty="0" smtClean="0"/>
              <a:t>Relay </a:t>
            </a:r>
            <a:r>
              <a:rPr lang="en-US" altLang="ja-JP" sz="2800" dirty="0" err="1" smtClean="0"/>
              <a:t>Tx</a:t>
            </a:r>
            <a:r>
              <a:rPr lang="en-US" altLang="ja-JP" sz="2800" dirty="0" smtClean="0"/>
              <a:t> power is defined for relay-RRH uplink</a:t>
            </a:r>
            <a:endParaRPr lang="en-US" altLang="ja-JP" sz="2800" dirty="0"/>
          </a:p>
        </p:txBody>
      </p:sp>
    </p:spTree>
    <p:extLst>
      <p:ext uri="{BB962C8B-B14F-4D97-AF65-F5344CB8AC3E}">
        <p14:creationId xmlns:p14="http://schemas.microsoft.com/office/powerpoint/2010/main" val="248124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Channel model</a:t>
            </a:r>
          </a:p>
          <a:p>
            <a:endParaRPr lang="en-US" altLang="ja-JP" dirty="0" smtClean="0"/>
          </a:p>
          <a:p>
            <a:pPr lvl="1"/>
            <a:r>
              <a:rPr lang="en-US" altLang="ja-JP" dirty="0"/>
              <a:t>5GCM,</a:t>
            </a:r>
            <a:br>
              <a:rPr lang="en-US" altLang="ja-JP" dirty="0"/>
            </a:br>
            <a:r>
              <a:rPr lang="en-US" altLang="ja-JP" dirty="0" err="1" smtClean="0"/>
              <a:t>UMa</a:t>
            </a:r>
            <a:r>
              <a:rPr lang="en-US" altLang="ja-JP" dirty="0" smtClean="0"/>
              <a:t>(LOS) modified to [100%] LOS </a:t>
            </a:r>
            <a:r>
              <a:rPr lang="en-US" altLang="ja-JP" dirty="0"/>
              <a:t>in 5GCM as the starting point. </a:t>
            </a:r>
            <a:endParaRPr lang="en-US" altLang="ja-JP" dirty="0" smtClean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Note: Other models </a:t>
            </a:r>
            <a:r>
              <a:rPr lang="en-US" altLang="ja-JP" dirty="0"/>
              <a:t>can </a:t>
            </a:r>
            <a:r>
              <a:rPr lang="en-US" altLang="ja-JP" dirty="0" smtClean="0"/>
              <a:t>be considered</a:t>
            </a:r>
            <a:r>
              <a:rPr lang="en-US" altLang="ja-JP" dirty="0"/>
              <a:t>.</a:t>
            </a:r>
            <a:br>
              <a:rPr lang="en-US" altLang="ja-JP" dirty="0"/>
            </a:b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94782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Email discussion for remaining parameters</a:t>
            </a:r>
          </a:p>
          <a:p>
            <a:pPr lvl="1"/>
            <a:r>
              <a:rPr lang="en-US" altLang="ja-JP" dirty="0" smtClean="0"/>
              <a:t>Starting point is the multi antenna architecture agreed for the NR MIMO study</a:t>
            </a:r>
          </a:p>
          <a:p>
            <a:pPr marL="0" indent="0">
              <a:buNone/>
            </a:pP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/>
              <a:t/>
            </a:r>
            <a:br>
              <a:rPr lang="en-US" altLang="ja-JP" dirty="0"/>
            </a:b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44053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224</Words>
  <Application>Microsoft Office PowerPoint</Application>
  <PresentationFormat>画面に合わせる (4:3)</PresentationFormat>
  <Paragraphs>65</Paragraphs>
  <Slides>8</Slides>
  <Notes>5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主题</vt:lpstr>
      <vt:lpstr>WF on additional evaluation assumptions for high speed train scenario: Macro + relay around 30GHz</vt:lpstr>
      <vt:lpstr>Background 1/2</vt:lpstr>
      <vt:lpstr>Background 2/2</vt:lpstr>
      <vt:lpstr>Proposal 1</vt:lpstr>
      <vt:lpstr>Proposal 2</vt:lpstr>
      <vt:lpstr>Proposal 3</vt:lpstr>
      <vt:lpstr>Proposal 4</vt:lpstr>
      <vt:lpstr>Proposal 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assumptions for high speed train scenario: Macro + relay at 30GHz</dc:title>
  <dc:creator>長谷川 文大(情報総研 Ｗ方式Ｇ)</dc:creator>
  <cp:lastModifiedBy>マイクロソフト包括契約</cp:lastModifiedBy>
  <cp:revision>58</cp:revision>
  <dcterms:created xsi:type="dcterms:W3CDTF">2016-05-19T06:44:40Z</dcterms:created>
  <dcterms:modified xsi:type="dcterms:W3CDTF">2016-05-26T08:36:33Z</dcterms:modified>
</cp:coreProperties>
</file>