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8" r:id="rId3"/>
    <p:sldId id="277" r:id="rId4"/>
    <p:sldId id="279" r:id="rId5"/>
    <p:sldId id="280" r:id="rId6"/>
    <p:sldId id="261" r:id="rId7"/>
    <p:sldId id="274" r:id="rId8"/>
    <p:sldId id="263" r:id="rId9"/>
    <p:sldId id="265" r:id="rId10"/>
    <p:sldId id="266" r:id="rId11"/>
    <p:sldId id="267" r:id="rId12"/>
    <p:sldId id="264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694" y="-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3EE66D9-3F31-463F-AB65-00126625CF0A}" type="datetimeFigureOut">
              <a:rPr lang="zh-CN" altLang="en-US"/>
              <a:pPr>
                <a:defRPr/>
              </a:pPr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C620029-A075-4EC4-9769-02D3E96CD0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641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F2477D-F7A2-463D-A493-867945D68FAE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15350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65536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46400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14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834810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3472263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411352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17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2783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AA4BE54-9182-40F3-BD3E-0BEC9DB9539B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09680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03882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03882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A351E0A-9F84-4CCD-9459-CBE04C7A5871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443504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60701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203819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10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03781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46417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7C4BE-CBC6-4F5E-A962-1BE60A85DE12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BA5E7-C9C1-4C73-A3F5-7449F89345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4F660-A10A-461D-9740-A69672C95D85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5E25B-37FB-4DA2-921D-C381350882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64BEA-C606-45D9-AF0D-31E3114040D9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7BAE9-E53C-4E44-8C5E-8A8F659555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4CDDE-F09E-4CA4-A94E-655F5B07E260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95FEE-7304-471C-B202-E544695765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7579D-AACC-470E-AD01-0FBFB6AB1A8F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4F305-4F92-4BA8-93AD-307F3801D0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E05C9-97D1-4E26-95C4-46727DF8CF4A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E2F57-92CB-47C2-AC26-61EB956ED6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A3E5C-D8D7-4889-9D88-4F94C2939F5D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91688-E059-4942-AD51-16B53F67CA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3B56B-3048-49FE-81B5-B328A7A6DA2A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01933-0D1C-4C9C-8160-987A7F56F4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873DC-F3B5-4866-9DC7-ECA2DBB6FC66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83390-25A6-40C3-B51A-D2824D857F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CB4B8-8935-4FD6-965B-5587A1410B52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52C2A-710C-478A-AB5C-D2DCC216BB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C296C-4732-45AC-AE28-F73C9BD57F65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6CBBB-2F7C-4F0F-A647-F41AF9959C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659230-7367-49D4-94C5-169BAA6D4F53}" type="datetimeFigureOut">
              <a:rPr lang="en-US" altLang="zh-CN"/>
              <a:pPr>
                <a:defRPr/>
              </a:pPr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3CD0ED2-7579-4CC4-A276-CF05B2769D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Peng\Desktop\XP\3GPP\RAN1_85\Docs\R1-164249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Peng\Desktop\XP\3GPP\RAN1_85\Docs\R1-164486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Peng\Desktop\XP\3GPP\RAN1_85\Docs\R1-164559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Peng\Desktop\XP\3GPP\RAN1_85\Docs\R1-164590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Peng\Desktop\XP\3GPP\RAN1_85\Docs\R1-16487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Peng\Desktop\XP\3GPP\RAN1_85\Docs\R1-165162.zip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Peng\Desktop\XP\3GPP\RAN1_85\Docs\R1-165177.zi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Peng\Desktop\XP\3GPP\RAN1_85\Docs\R1-163998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Peng\Desktop\XP\3GPP\RAN1_85\Docs\R1-16403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 smtClean="0"/>
              <a:t>WF on subcarrier spacing in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44769" y="3886200"/>
            <a:ext cx="78486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Verizon Wireless, KT Corp., </a:t>
            </a:r>
            <a:r>
              <a:rPr lang="en-US" altLang="ko-KR" dirty="0" smtClean="0">
                <a:solidFill>
                  <a:schemeClr val="tx1"/>
                </a:solidFill>
              </a:rPr>
              <a:t>Reliance-</a:t>
            </a:r>
            <a:r>
              <a:rPr lang="en-US" altLang="ko-KR" dirty="0" err="1" smtClean="0">
                <a:solidFill>
                  <a:schemeClr val="tx1"/>
                </a:solidFill>
              </a:rPr>
              <a:t>jio</a:t>
            </a:r>
            <a:r>
              <a:rPr lang="en-US" altLang="ko-KR" dirty="0" smtClean="0">
                <a:solidFill>
                  <a:schemeClr val="tx1"/>
                </a:solidFill>
              </a:rPr>
              <a:t>, CHTTL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Samsung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Intel, </a:t>
            </a:r>
            <a:r>
              <a:rPr lang="en-US" altLang="zh-CN" dirty="0" err="1" smtClean="0">
                <a:solidFill>
                  <a:schemeClr val="tx1"/>
                </a:solidFill>
              </a:rPr>
              <a:t>Potevio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Fiberhome</a:t>
            </a:r>
            <a:r>
              <a:rPr lang="en-US" altLang="zh-CN" dirty="0" smtClean="0">
                <a:solidFill>
                  <a:schemeClr val="tx1"/>
                </a:solidFill>
              </a:rPr>
              <a:t>,</a:t>
            </a:r>
            <a:r>
              <a:rPr lang="en-US" altLang="ko-KR" dirty="0" smtClean="0"/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IITH, </a:t>
            </a:r>
            <a:r>
              <a:rPr lang="en-US" altLang="ko-KR" dirty="0" err="1" smtClean="0">
                <a:solidFill>
                  <a:schemeClr val="tx1"/>
                </a:solidFill>
              </a:rPr>
              <a:t>CEWiT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en-US" altLang="ko-KR" dirty="0" err="1" smtClean="0">
                <a:solidFill>
                  <a:schemeClr val="tx1"/>
                </a:solidFill>
              </a:rPr>
              <a:t>Tejas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Neworks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5181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RAN1#85				        </a:t>
            </a:r>
            <a:endParaRPr lang="en-US" altLang="zh-CN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US" altLang="zh-CN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Nanjing, China, 23 – 27 May 2016</a:t>
            </a:r>
            <a:endParaRPr lang="en-GB" altLang="zh-CN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Agenda: </a:t>
            </a:r>
            <a:r>
              <a:rPr lang="en-US" altLang="zh-CN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7.1.4</a:t>
            </a:r>
            <a:endParaRPr lang="en-GB" altLang="ko-KR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96200" y="381000"/>
            <a:ext cx="12362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R1-16</a:t>
            </a:r>
            <a:r>
              <a:rPr lang="en-US" altLang="ko-KR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5734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Reference - </a:t>
            </a:r>
            <a:r>
              <a:rPr lang="en-US" altLang="en-US" dirty="0" smtClean="0"/>
              <a:t>3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257800"/>
          </a:xfrm>
        </p:spPr>
        <p:txBody>
          <a:bodyPr/>
          <a:lstStyle/>
          <a:p>
            <a:r>
              <a:rPr lang="en-GB" altLang="ko-KR" sz="2000" u="sng" dirty="0">
                <a:hlinkClick r:id="rId3"/>
              </a:rPr>
              <a:t>R1-164249</a:t>
            </a:r>
            <a:r>
              <a:rPr lang="en-GB" altLang="ko-KR" sz="2000" dirty="0"/>
              <a:t>	Discussion of NR numerology	CATT</a:t>
            </a:r>
            <a:endParaRPr lang="ko-KR" altLang="ko-KR" sz="2000" dirty="0"/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2438400"/>
            <a:ext cx="79438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42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Reference - </a:t>
            </a:r>
            <a:r>
              <a:rPr lang="en-US" altLang="en-US" dirty="0" smtClean="0"/>
              <a:t>4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257800"/>
          </a:xfrm>
        </p:spPr>
        <p:txBody>
          <a:bodyPr/>
          <a:lstStyle/>
          <a:p>
            <a:r>
              <a:rPr lang="en-GB" altLang="ko-KR" sz="2000" u="sng" dirty="0">
                <a:hlinkClick r:id="rId3"/>
              </a:rPr>
              <a:t>R1-164486</a:t>
            </a:r>
            <a:r>
              <a:rPr lang="en-GB" altLang="ko-KR" sz="2000" dirty="0"/>
              <a:t>	Subcarrier spacing and other parameters for numerology		NEC</a:t>
            </a:r>
            <a:endParaRPr lang="ko-KR" altLang="ko-KR" sz="2000" dirty="0"/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20" y="2362200"/>
            <a:ext cx="8013959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84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Reference - </a:t>
            </a:r>
            <a:r>
              <a:rPr lang="en-US" altLang="en-US" dirty="0" smtClean="0"/>
              <a:t>5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257800"/>
          </a:xfrm>
        </p:spPr>
        <p:txBody>
          <a:bodyPr/>
          <a:lstStyle/>
          <a:p>
            <a:r>
              <a:rPr lang="en-GB" altLang="ko-KR" sz="2000" u="sng" dirty="0">
                <a:hlinkClick r:id="rId3"/>
              </a:rPr>
              <a:t>R1-164559</a:t>
            </a:r>
            <a:r>
              <a:rPr lang="en-GB" altLang="ko-KR" sz="2000" dirty="0"/>
              <a:t>	Initial Evaluation Result for NR Numerology	LG Electronics</a:t>
            </a:r>
            <a:endParaRPr lang="ko-KR" altLang="ko-KR" sz="2000" dirty="0"/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59733"/>
            <a:ext cx="5662613" cy="4706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491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Reference - </a:t>
            </a:r>
            <a:r>
              <a:rPr lang="en-US" altLang="en-US" dirty="0" smtClean="0"/>
              <a:t>6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257800"/>
          </a:xfrm>
        </p:spPr>
        <p:txBody>
          <a:bodyPr/>
          <a:lstStyle/>
          <a:p>
            <a:r>
              <a:rPr lang="en-GB" altLang="ko-KR" sz="2000" u="sng" dirty="0">
                <a:hlinkClick r:id="rId3"/>
              </a:rPr>
              <a:t>R1-164590</a:t>
            </a:r>
            <a:r>
              <a:rPr lang="en-GB" altLang="ko-KR" sz="2000" dirty="0"/>
              <a:t>	Discussion on numerology sets	</a:t>
            </a:r>
            <a:r>
              <a:rPr lang="en-GB" altLang="ko-KR" sz="2000" dirty="0" err="1"/>
              <a:t>Spreadtrum</a:t>
            </a:r>
            <a:r>
              <a:rPr lang="en-GB" altLang="ko-KR" sz="2000" dirty="0"/>
              <a:t> Communications</a:t>
            </a:r>
            <a:endParaRPr lang="ko-KR" altLang="ko-KR" sz="2000" dirty="0"/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77" y="2113984"/>
            <a:ext cx="7634288" cy="440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971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Reference - </a:t>
            </a:r>
            <a:r>
              <a:rPr lang="en-US" altLang="en-US" dirty="0" smtClean="0"/>
              <a:t>7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257800"/>
          </a:xfrm>
        </p:spPr>
        <p:txBody>
          <a:bodyPr/>
          <a:lstStyle/>
          <a:p>
            <a:r>
              <a:rPr lang="en-GB" altLang="ko-KR" sz="2000" u="sng" dirty="0" smtClean="0"/>
              <a:t>R1-165024</a:t>
            </a:r>
            <a:r>
              <a:rPr lang="en-GB" altLang="ko-KR" sz="2000" dirty="0"/>
              <a:t>	</a:t>
            </a:r>
            <a:r>
              <a:rPr lang="en-GB" altLang="ko-KR" sz="2000" dirty="0" smtClean="0"/>
              <a:t>Flexible numerology for 5G</a:t>
            </a:r>
            <a:r>
              <a:rPr lang="en-GB" altLang="ko-KR" sz="2000" dirty="0"/>
              <a:t>	</a:t>
            </a:r>
            <a:r>
              <a:rPr lang="en-GB" altLang="ko-KR" sz="2000" dirty="0" smtClean="0"/>
              <a:t>Nokia, ALU Shanghai-Bell</a:t>
            </a:r>
            <a:endParaRPr lang="ko-KR" altLang="ko-KR" sz="2000" dirty="0"/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09800"/>
            <a:ext cx="7263884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5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Reference - </a:t>
            </a:r>
            <a:r>
              <a:rPr lang="en-US" altLang="en-US" dirty="0" smtClean="0"/>
              <a:t>8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257800"/>
          </a:xfrm>
        </p:spPr>
        <p:txBody>
          <a:bodyPr/>
          <a:lstStyle/>
          <a:p>
            <a:r>
              <a:rPr lang="en-GB" altLang="ko-KR" sz="2000" u="sng" dirty="0">
                <a:hlinkClick r:id="rId3"/>
              </a:rPr>
              <a:t>R1-164870</a:t>
            </a:r>
            <a:r>
              <a:rPr lang="en-GB" altLang="ko-KR" sz="2000" dirty="0"/>
              <a:t>	Discussion on numerology for NR	ETRI</a:t>
            </a:r>
            <a:endParaRPr lang="ko-KR" altLang="ko-KR" sz="2000" dirty="0"/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57400"/>
            <a:ext cx="8229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166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Reference - </a:t>
            </a:r>
            <a:r>
              <a:rPr lang="en-US" altLang="en-US" dirty="0" smtClean="0"/>
              <a:t>9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257800"/>
          </a:xfrm>
        </p:spPr>
        <p:txBody>
          <a:bodyPr/>
          <a:lstStyle/>
          <a:p>
            <a:r>
              <a:rPr lang="en-GB" altLang="ko-KR" sz="2000" u="sng" dirty="0">
                <a:hlinkClick r:id="rId3"/>
              </a:rPr>
              <a:t>R1-165162</a:t>
            </a:r>
            <a:r>
              <a:rPr lang="en-GB" altLang="ko-KR" sz="2000" dirty="0"/>
              <a:t>	On Numerology for New Radio Access Technology	</a:t>
            </a:r>
            <a:r>
              <a:rPr lang="en-GB" altLang="ko-KR" sz="2000" dirty="0" err="1"/>
              <a:t>MediaTek</a:t>
            </a:r>
            <a:r>
              <a:rPr lang="en-GB" altLang="ko-KR" sz="2000" dirty="0"/>
              <a:t> </a:t>
            </a:r>
            <a:r>
              <a:rPr lang="en-GB" altLang="ko-KR" sz="2000" dirty="0" err="1"/>
              <a:t>Inc</a:t>
            </a:r>
            <a:endParaRPr lang="ko-KR" altLang="ko-KR" sz="2000" dirty="0"/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80" y="2133600"/>
            <a:ext cx="82867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467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Reference - </a:t>
            </a:r>
            <a:r>
              <a:rPr lang="en-US" altLang="en-US" dirty="0" smtClean="0"/>
              <a:t>10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257800"/>
          </a:xfrm>
        </p:spPr>
        <p:txBody>
          <a:bodyPr/>
          <a:lstStyle/>
          <a:p>
            <a:r>
              <a:rPr lang="en-GB" altLang="ko-KR" sz="2000" u="sng" dirty="0">
                <a:hlinkClick r:id="rId3"/>
              </a:rPr>
              <a:t>R1-165177</a:t>
            </a:r>
            <a:r>
              <a:rPr lang="en-GB" altLang="ko-KR" sz="2000" dirty="0"/>
              <a:t>	Views on numerology for NR	NTT DOCOMO, INC</a:t>
            </a:r>
            <a:endParaRPr lang="ko-KR" altLang="ko-KR" sz="2000" dirty="0"/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0"/>
            <a:ext cx="8325629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34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Background (1)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52578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ko-KR" sz="2000" b="1" i="1" u="sng" dirty="0" smtClean="0">
                <a:ea typeface="굴림" pitchFamily="50" charset="-127"/>
              </a:rPr>
              <a:t>Agreement at RAN1#84bis:</a:t>
            </a:r>
            <a:endParaRPr lang="en-US" altLang="ko-KR" sz="2000" dirty="0" smtClean="0">
              <a:ea typeface="굴림" pitchFamily="50" charset="-127"/>
            </a:endParaRPr>
          </a:p>
          <a:p>
            <a:pPr lvl="0"/>
            <a:r>
              <a:rPr lang="en-GB" altLang="ko-KR" sz="1600" dirty="0" smtClean="0"/>
              <a:t>For </a:t>
            </a:r>
            <a:r>
              <a:rPr lang="en-GB" altLang="ko-KR" sz="1600" dirty="0"/>
              <a:t>NR, it is necessary to support more than one values of subcarrier-spacing</a:t>
            </a:r>
            <a:endParaRPr lang="ko-KR" altLang="ko-KR" sz="1600" dirty="0"/>
          </a:p>
          <a:p>
            <a:pPr lvl="1"/>
            <a:r>
              <a:rPr lang="en-US" altLang="ko-KR" sz="1400" dirty="0"/>
              <a:t>V</a:t>
            </a:r>
            <a:r>
              <a:rPr lang="en-GB" altLang="ko-KR" sz="1400" dirty="0" err="1"/>
              <a:t>alues</a:t>
            </a:r>
            <a:r>
              <a:rPr lang="en-GB" altLang="ko-KR" sz="1400" dirty="0"/>
              <a:t> of subcarrier-spacing are derived from a particular value of subcarrier-spacing multiplied by N where N is an integer</a:t>
            </a:r>
            <a:endParaRPr lang="ko-KR" altLang="ko-KR" sz="1400" dirty="0"/>
          </a:p>
          <a:p>
            <a:pPr lvl="2"/>
            <a:r>
              <a:rPr lang="en-US" altLang="ko-KR" sz="1200" dirty="0"/>
              <a:t>Alt.1: Subcarrier-spacing values include 15 kHz subcarrier-spacing (i.e., LTE based numerology)</a:t>
            </a:r>
            <a:endParaRPr lang="ko-KR" altLang="ko-KR" sz="1200" dirty="0"/>
          </a:p>
          <a:p>
            <a:pPr lvl="2"/>
            <a:r>
              <a:rPr lang="en-US" altLang="ko-KR" sz="1200" dirty="0"/>
              <a:t>Alt.2</a:t>
            </a:r>
            <a:r>
              <a:rPr lang="en-US" altLang="ko-KR" sz="1200" u="sng" dirty="0"/>
              <a:t>:</a:t>
            </a:r>
            <a:r>
              <a:rPr lang="en-US" altLang="ko-KR" sz="1200" dirty="0"/>
              <a:t> Subcarrier-spacing values include 17.5 kHz subcarrier-spacing with uniform symbol duration including CP length</a:t>
            </a:r>
            <a:endParaRPr lang="ko-KR" altLang="ko-KR" sz="1200" dirty="0"/>
          </a:p>
          <a:p>
            <a:pPr lvl="2"/>
            <a:r>
              <a:rPr lang="en-US" altLang="ko-KR" sz="1200" u="sng" dirty="0"/>
              <a:t>Alt.3: Subcarrier-spacing values include 17.06 kHz subcarrier-spacing with uniform symbol duration including CP length</a:t>
            </a:r>
            <a:endParaRPr lang="ko-KR" altLang="ko-KR" sz="1200" dirty="0"/>
          </a:p>
          <a:p>
            <a:pPr lvl="2"/>
            <a:r>
              <a:rPr lang="en-US" altLang="ko-KR" sz="1200" u="sng" dirty="0"/>
              <a:t>Alt.4: Subcarrier-spacing values 21.33 kHz</a:t>
            </a:r>
            <a:endParaRPr lang="ko-KR" altLang="ko-KR" sz="1200" dirty="0"/>
          </a:p>
          <a:p>
            <a:pPr lvl="3"/>
            <a:r>
              <a:rPr lang="en-US" altLang="ko-KR" sz="1100" strike="sngStrike" dirty="0"/>
              <a:t>Note: Other values are not excluded</a:t>
            </a:r>
            <a:endParaRPr lang="ko-KR" altLang="ko-KR" sz="1100" dirty="0"/>
          </a:p>
          <a:p>
            <a:pPr lvl="2"/>
            <a:r>
              <a:rPr lang="en-US" altLang="ko-KR" sz="1200" dirty="0"/>
              <a:t>Note: other alternatives are not precluded</a:t>
            </a:r>
            <a:endParaRPr lang="ko-KR" altLang="ko-KR" sz="1200" dirty="0"/>
          </a:p>
          <a:p>
            <a:pPr lvl="2"/>
            <a:r>
              <a:rPr lang="en-GB" altLang="ko-KR" sz="1200" dirty="0"/>
              <a:t>FFS: exact value of a particular value and possible values of N</a:t>
            </a:r>
            <a:endParaRPr lang="ko-KR" altLang="ko-KR" sz="1200" dirty="0"/>
          </a:p>
          <a:p>
            <a:pPr lvl="1"/>
            <a:r>
              <a:rPr lang="en-GB" altLang="ko-KR" sz="1400" dirty="0"/>
              <a:t>The values of possible subcarrier-spacing will be further narrowed-down in RAN1#85</a:t>
            </a:r>
            <a:endParaRPr lang="ko-KR" altLang="ko-KR" sz="1400" dirty="0"/>
          </a:p>
          <a:p>
            <a:pPr lvl="0"/>
            <a:r>
              <a:rPr lang="en-US" altLang="ko-KR" sz="1600" dirty="0"/>
              <a:t>Companies are encouraged to provide detailed analysis and input the views in the following </a:t>
            </a:r>
            <a:r>
              <a:rPr lang="en-US" altLang="ko-KR" sz="1600" dirty="0" smtClean="0"/>
              <a:t>table</a:t>
            </a:r>
            <a:endParaRPr lang="en-US" altLang="zh-CN" sz="1000" dirty="0" smtClean="0"/>
          </a:p>
          <a:p>
            <a:endParaRPr lang="en-US" altLang="zh-CN" sz="1050" dirty="0" smtClean="0"/>
          </a:p>
          <a:p>
            <a:pPr lvl="1">
              <a:buFont typeface="Arial" charset="0"/>
              <a:buNone/>
            </a:pPr>
            <a:endParaRPr lang="en-US" altLang="zh-CN" sz="1050" dirty="0" smtClean="0"/>
          </a:p>
        </p:txBody>
      </p: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8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8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19" y="4648200"/>
            <a:ext cx="4795837" cy="194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30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(2)</a:t>
            </a:r>
            <a:endParaRPr lang="ko-KR" altLang="en-US" dirty="0"/>
          </a:p>
        </p:txBody>
      </p:sp>
      <p:sp>
        <p:nvSpPr>
          <p:cNvPr id="7" name="내용 개체 틀 6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5410200"/>
          </a:xfrm>
        </p:spPr>
        <p:txBody>
          <a:bodyPr/>
          <a:lstStyle/>
          <a:p>
            <a:pPr>
              <a:buNone/>
            </a:pPr>
            <a:r>
              <a:rPr lang="en-US" altLang="ko-KR" sz="2000" b="1" i="1" u="sng" dirty="0" smtClean="0">
                <a:ea typeface="굴림" pitchFamily="50" charset="-127"/>
              </a:rPr>
              <a:t>Discussion on Monday (RAN1#85):</a:t>
            </a:r>
          </a:p>
          <a:p>
            <a:r>
              <a:rPr lang="en-US" altLang="ko-KR" sz="2000" dirty="0" smtClean="0"/>
              <a:t>Working assumptions</a:t>
            </a:r>
          </a:p>
          <a:p>
            <a:pPr lvl="1"/>
            <a:r>
              <a:rPr lang="en-GB" altLang="ko-KR" sz="1800" dirty="0" smtClean="0"/>
              <a:t>RAN1 concludes on alternative 1 (15 kHz) as the baseline design assumption for the NR numerology</a:t>
            </a:r>
            <a:endParaRPr lang="ko-KR" altLang="ko-KR" sz="1800" dirty="0" smtClean="0"/>
          </a:p>
          <a:p>
            <a:pPr lvl="1"/>
            <a:r>
              <a:rPr lang="en-GB" altLang="ko-KR" sz="1800" dirty="0" smtClean="0"/>
              <a:t>RAN1 concludes on scale factors N =2</a:t>
            </a:r>
            <a:r>
              <a:rPr lang="en-GB" altLang="ko-KR" sz="1800" baseline="30000" dirty="0" smtClean="0"/>
              <a:t>n</a:t>
            </a:r>
            <a:r>
              <a:rPr lang="en-GB" altLang="ko-KR" sz="1800" dirty="0" smtClean="0"/>
              <a:t> for subcarrier spacing as the baseline design assumption for the NR numerology</a:t>
            </a:r>
          </a:p>
          <a:p>
            <a:r>
              <a:rPr lang="en-GB" altLang="ko-KR" sz="2000" dirty="0" smtClean="0"/>
              <a:t>Possible conclusions</a:t>
            </a:r>
          </a:p>
          <a:p>
            <a:pPr lvl="1"/>
            <a:r>
              <a:rPr lang="en-US" altLang="ko-KR" sz="1800" dirty="0" smtClean="0"/>
              <a:t>If RAN1 will find issues about above WA including following criteria, RAN1 should compare WA and “scale factors N = </a:t>
            </a:r>
            <a:r>
              <a:rPr lang="en-GB" altLang="ko-KR" sz="1800" dirty="0" smtClean="0"/>
              <a:t>2</a:t>
            </a:r>
            <a:r>
              <a:rPr lang="en-GB" altLang="ko-KR" sz="1800" baseline="30000" dirty="0" smtClean="0"/>
              <a:t>n</a:t>
            </a:r>
            <a:r>
              <a:rPr lang="en-GB" altLang="ko-KR" sz="1800" dirty="0" smtClean="0"/>
              <a:t> as the baseline design assumption for the number of OFDM symbols per 1 </a:t>
            </a:r>
            <a:r>
              <a:rPr lang="en-GB" altLang="ko-KR" sz="1800" dirty="0" err="1" smtClean="0"/>
              <a:t>msec</a:t>
            </a:r>
            <a:r>
              <a:rPr lang="en-GB" altLang="ko-KR" sz="1800" dirty="0" smtClean="0"/>
              <a:t>” by Wednesday</a:t>
            </a:r>
          </a:p>
          <a:p>
            <a:pPr lvl="2"/>
            <a:r>
              <a:rPr lang="en-US" altLang="ko-KR" sz="1600" dirty="0" smtClean="0"/>
              <a:t>Design complexity</a:t>
            </a:r>
            <a:endParaRPr lang="ko-KR" altLang="ko-KR" sz="1600" dirty="0" smtClean="0"/>
          </a:p>
          <a:p>
            <a:pPr lvl="2"/>
            <a:r>
              <a:rPr lang="en-US" altLang="ko-KR" sz="1600" dirty="0" smtClean="0"/>
              <a:t>Compatibility of different numerology from time domain and frequency domain</a:t>
            </a:r>
            <a:endParaRPr lang="ko-KR" altLang="ko-KR" sz="1600" dirty="0" smtClean="0"/>
          </a:p>
          <a:p>
            <a:pPr lvl="2"/>
            <a:r>
              <a:rPr lang="en-US" altLang="ko-KR" sz="1600" dirty="0" smtClean="0"/>
              <a:t>Latency</a:t>
            </a:r>
            <a:endParaRPr lang="ko-KR" altLang="ko-KR" sz="1600" dirty="0" smtClean="0"/>
          </a:p>
          <a:p>
            <a:pPr lvl="2"/>
            <a:r>
              <a:rPr lang="en-US" altLang="ko-KR" sz="1600" dirty="0" smtClean="0"/>
              <a:t>Multiplexing efficiency</a:t>
            </a:r>
            <a:endParaRPr lang="ko-KR" altLang="ko-KR" sz="1600" dirty="0" smtClean="0"/>
          </a:p>
          <a:p>
            <a:pPr lvl="2"/>
            <a:r>
              <a:rPr lang="en-GB" altLang="ko-KR" sz="1600" dirty="0" smtClean="0"/>
              <a:t>TTI/symbol boundary alignment</a:t>
            </a:r>
            <a:endParaRPr lang="ko-KR" altLang="ko-KR" sz="1600" dirty="0" smtClean="0"/>
          </a:p>
          <a:p>
            <a:pPr lvl="2"/>
            <a:r>
              <a:rPr lang="en-US" altLang="ko-KR" sz="1600" dirty="0" smtClean="0"/>
              <a:t>Overhead of Normal CP</a:t>
            </a:r>
            <a:endParaRPr lang="ko-KR" altLang="ko-KR" sz="1600" dirty="0" smtClean="0"/>
          </a:p>
          <a:p>
            <a:pPr lvl="2"/>
            <a:r>
              <a:rPr lang="en-US" altLang="ko-KR" sz="1600" dirty="0" smtClean="0"/>
              <a:t>Coexistence with NB-</a:t>
            </a:r>
            <a:r>
              <a:rPr lang="en-US" altLang="ko-KR" sz="1600" dirty="0" err="1" smtClean="0"/>
              <a:t>IoT</a:t>
            </a:r>
            <a:r>
              <a:rPr lang="en-US" altLang="ko-KR" sz="1600" dirty="0" smtClean="0"/>
              <a:t> and LTE</a:t>
            </a:r>
            <a:endParaRPr lang="ko-KR" altLang="ko-KR" sz="1600" dirty="0" smtClean="0"/>
          </a:p>
          <a:p>
            <a:pPr lvl="2"/>
            <a:r>
              <a:rPr lang="en-US" altLang="ko-KR" sz="1600" dirty="0" smtClean="0"/>
              <a:t>Scalable set of supportable CC BW</a:t>
            </a:r>
            <a:endParaRPr lang="ko-KR" altLang="ko-KR" sz="1600" dirty="0" smtClean="0"/>
          </a:p>
          <a:p>
            <a:pPr lvl="1"/>
            <a:endParaRPr lang="en-GB" altLang="ko-KR" sz="1800" dirty="0" smtClean="0"/>
          </a:p>
          <a:p>
            <a:pPr marL="742950" lvl="2" indent="-342900"/>
            <a:endParaRPr lang="ko-KR" altLang="ko-KR" sz="1400" dirty="0" smtClean="0"/>
          </a:p>
          <a:p>
            <a:endParaRPr lang="en-US" altLang="ko-KR" sz="2000" dirty="0" smtClean="0"/>
          </a:p>
          <a:p>
            <a:endParaRPr lang="ko-KR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Observation (1)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102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ko-KR" sz="2400" i="1" dirty="0" smtClean="0">
                <a:ea typeface="굴림" pitchFamily="50" charset="-127"/>
              </a:rPr>
              <a:t>During offline discussions, there have been </a:t>
            </a:r>
            <a:r>
              <a:rPr lang="en-US" altLang="ko-KR" sz="2400" i="1" smtClean="0">
                <a:ea typeface="굴림" pitchFamily="50" charset="-127"/>
              </a:rPr>
              <a:t>strong </a:t>
            </a:r>
            <a:r>
              <a:rPr lang="en-US" altLang="ko-KR" sz="2400" i="1" smtClean="0">
                <a:ea typeface="굴림" pitchFamily="50" charset="-127"/>
              </a:rPr>
              <a:t>requests </a:t>
            </a:r>
            <a:r>
              <a:rPr lang="en-US" altLang="ko-KR" sz="2400" i="1" dirty="0" smtClean="0">
                <a:ea typeface="굴림" pitchFamily="50" charset="-127"/>
              </a:rPr>
              <a:t>from some operators on </a:t>
            </a:r>
            <a:r>
              <a:rPr lang="en-US" altLang="ko-KR" sz="2400" i="1" smtClean="0">
                <a:ea typeface="굴림" pitchFamily="50" charset="-127"/>
              </a:rPr>
              <a:t>NR to support different/diverse </a:t>
            </a:r>
            <a:r>
              <a:rPr lang="en-US" altLang="ko-KR" sz="2400" i="1" dirty="0" smtClean="0">
                <a:ea typeface="굴림" pitchFamily="50" charset="-127"/>
              </a:rPr>
              <a:t>component carrier BWs</a:t>
            </a:r>
          </a:p>
          <a:p>
            <a:pPr lvl="1"/>
            <a:r>
              <a:rPr lang="en-GB" altLang="ko-KR" sz="2000" i="1" dirty="0" smtClean="0">
                <a:solidFill>
                  <a:prstClr val="black"/>
                </a:solidFill>
              </a:rPr>
              <a:t>Including 100 MHz and 200 MHz for </a:t>
            </a:r>
            <a:r>
              <a:rPr lang="en-GB" altLang="ko-KR" sz="2000" i="1" dirty="0" err="1" smtClean="0">
                <a:solidFill>
                  <a:prstClr val="black"/>
                </a:solidFill>
              </a:rPr>
              <a:t>eMBB</a:t>
            </a:r>
            <a:endParaRPr lang="en-GB" altLang="ko-KR" sz="2000" i="1" dirty="0" smtClean="0">
              <a:solidFill>
                <a:prstClr val="black"/>
              </a:solidFill>
            </a:endParaRPr>
          </a:p>
          <a:p>
            <a:pPr lvl="1"/>
            <a:r>
              <a:rPr lang="en-GB" altLang="ko-KR" sz="2000" i="1" dirty="0" smtClean="0">
                <a:solidFill>
                  <a:prstClr val="black"/>
                </a:solidFill>
              </a:rPr>
              <a:t>It is important that subcarrier spacing support sufficient scalability/granularity</a:t>
            </a:r>
          </a:p>
          <a:p>
            <a:pPr marL="342900" lvl="1" indent="-342900">
              <a:buFont typeface="Arial" charset="0"/>
              <a:buChar char="•"/>
            </a:pPr>
            <a:endParaRPr lang="en-US" altLang="ko-KR" sz="1800" i="1" dirty="0" smtClean="0"/>
          </a:p>
          <a:p>
            <a:endParaRPr lang="en-US" altLang="ko-KR" sz="2800" i="1" dirty="0" smtClean="0">
              <a:ea typeface="굴림" pitchFamily="50" charset="-127"/>
            </a:endParaRPr>
          </a:p>
          <a:p>
            <a:endParaRPr lang="en-US" altLang="ko-KR" sz="2800" i="1" dirty="0" smtClean="0">
              <a:ea typeface="굴림" pitchFamily="50" charset="-127"/>
            </a:endParaRPr>
          </a:p>
          <a:p>
            <a:endParaRPr lang="en-US" altLang="ko-KR" sz="2800" i="1" dirty="0" smtClean="0">
              <a:ea typeface="굴림" pitchFamily="50" charset="-127"/>
            </a:endParaRPr>
          </a:p>
          <a:p>
            <a:pPr lvl="1"/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800" dirty="0" smtClean="0"/>
          </a:p>
          <a:p>
            <a:endParaRPr lang="en-US" altLang="zh-CN" sz="2800" dirty="0" smtClean="0"/>
          </a:p>
          <a:p>
            <a:pPr>
              <a:buFont typeface="Arial" charset="0"/>
              <a:buNone/>
            </a:pPr>
            <a:endParaRPr lang="en-US" altLang="zh-CN" sz="2800" dirty="0" smtClean="0"/>
          </a:p>
          <a:p>
            <a:endParaRPr lang="en-US" altLang="zh-CN" sz="1800" dirty="0" smtClean="0"/>
          </a:p>
          <a:p>
            <a:pPr lvl="1">
              <a:buFont typeface="Arial" charset="0"/>
              <a:buNone/>
            </a:pPr>
            <a:endParaRPr lang="en-US" altLang="zh-CN" sz="3200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743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Observation (2)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10200"/>
          </a:xfrm>
        </p:spPr>
        <p:txBody>
          <a:bodyPr/>
          <a:lstStyle/>
          <a:p>
            <a:r>
              <a:rPr lang="en-US" altLang="ko-KR" sz="2000" i="1" dirty="0" smtClean="0"/>
              <a:t>There has been NO contribution from proponents of 2</a:t>
            </a:r>
            <a:r>
              <a:rPr lang="en-US" altLang="ko-KR" sz="2000" i="1" baseline="30000" dirty="0" smtClean="0"/>
              <a:t>m</a:t>
            </a:r>
            <a:r>
              <a:rPr lang="en-US" altLang="ko-KR" sz="2000" i="1" dirty="0" smtClean="0"/>
              <a:t> scaling that demonstrated </a:t>
            </a:r>
            <a:r>
              <a:rPr lang="en-US" altLang="ko-KR" sz="2000" i="1" dirty="0"/>
              <a:t>that 2</a:t>
            </a:r>
            <a:r>
              <a:rPr lang="en-US" altLang="ko-KR" sz="2000" i="1" baseline="30000" dirty="0"/>
              <a:t>m</a:t>
            </a:r>
            <a:r>
              <a:rPr lang="en-US" altLang="ko-KR" sz="2000" i="1" dirty="0"/>
              <a:t> </a:t>
            </a:r>
            <a:r>
              <a:rPr lang="en-US" altLang="ko-KR" sz="2000" i="1" dirty="0" smtClean="0"/>
              <a:t>scaling can achieve the aforementioned requirement</a:t>
            </a:r>
          </a:p>
          <a:p>
            <a:r>
              <a:rPr lang="en-US" altLang="ko-KR" sz="2000" i="1" dirty="0" smtClean="0"/>
              <a:t>Below, we provide an example showing issues with 2</a:t>
            </a:r>
            <a:r>
              <a:rPr lang="en-US" altLang="ko-KR" sz="2000" i="1" baseline="30000" dirty="0" smtClean="0"/>
              <a:t>m</a:t>
            </a:r>
            <a:r>
              <a:rPr lang="en-US" altLang="ko-KR" sz="2000" i="1" dirty="0" smtClean="0"/>
              <a:t> </a:t>
            </a:r>
            <a:r>
              <a:rPr lang="en-US" altLang="ko-KR" sz="2000" i="1" dirty="0"/>
              <a:t>scaling </a:t>
            </a:r>
            <a:r>
              <a:rPr lang="en-US" altLang="ko-KR" sz="2000" i="1" dirty="0" smtClean="0"/>
              <a:t>for 100MHz BW</a:t>
            </a:r>
          </a:p>
          <a:p>
            <a:pPr lvl="1"/>
            <a:r>
              <a:rPr lang="en-US" altLang="ko-KR" sz="1800" i="1" dirty="0" err="1" smtClean="0"/>
              <a:t>f</a:t>
            </a:r>
            <a:r>
              <a:rPr lang="en-US" altLang="ko-KR" sz="1800" i="1" baseline="-25000" dirty="0" err="1" smtClean="0"/>
              <a:t>sc</a:t>
            </a:r>
            <a:r>
              <a:rPr lang="en-US" altLang="ko-KR" sz="1800" i="1" dirty="0" smtClean="0"/>
              <a:t> = f</a:t>
            </a:r>
            <a:r>
              <a:rPr lang="en-US" altLang="ko-KR" sz="1800" i="1" baseline="-25000" dirty="0" smtClean="0"/>
              <a:t>0</a:t>
            </a:r>
            <a:r>
              <a:rPr lang="en-US" altLang="ko-KR" sz="1800" i="1" dirty="0" smtClean="0"/>
              <a:t> * 2</a:t>
            </a:r>
            <a:r>
              <a:rPr lang="en-US" altLang="ko-KR" sz="1800" i="1" baseline="30000" dirty="0" smtClean="0"/>
              <a:t>m</a:t>
            </a:r>
            <a:r>
              <a:rPr lang="en-US" altLang="ko-KR" sz="1800" i="1" dirty="0" smtClean="0"/>
              <a:t> (f</a:t>
            </a:r>
            <a:r>
              <a:rPr lang="en-US" altLang="ko-KR" sz="1800" i="1" baseline="-25000" dirty="0" smtClean="0"/>
              <a:t>0 </a:t>
            </a:r>
            <a:r>
              <a:rPr lang="en-US" altLang="ko-KR" sz="1800" i="1" dirty="0" smtClean="0"/>
              <a:t>=15kHz) is not efficient </a:t>
            </a:r>
            <a:r>
              <a:rPr lang="en-US" altLang="ko-KR" sz="1800" i="1" dirty="0"/>
              <a:t>in terms of resource utilization </a:t>
            </a:r>
            <a:r>
              <a:rPr lang="en-US" altLang="ko-KR" sz="1800" i="1" dirty="0" smtClean="0"/>
              <a:t>when supporting 100 MHz CC BW</a:t>
            </a:r>
            <a:endParaRPr lang="en-US" altLang="ko-KR" sz="1600" i="1" dirty="0" smtClean="0"/>
          </a:p>
          <a:p>
            <a:pPr marL="342900" lvl="1" indent="-342900">
              <a:buFont typeface="Arial" charset="0"/>
              <a:buChar char="•"/>
            </a:pPr>
            <a:endParaRPr lang="en-US" altLang="ko-KR" sz="1600" i="1" dirty="0" smtClean="0"/>
          </a:p>
          <a:p>
            <a:endParaRPr lang="en-US" altLang="ko-KR" sz="24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57074"/>
              </p:ext>
            </p:extLst>
          </p:nvPr>
        </p:nvGraphicFramePr>
        <p:xfrm>
          <a:off x="304798" y="3124200"/>
          <a:ext cx="8534402" cy="23340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3567"/>
                <a:gridCol w="1145943"/>
                <a:gridCol w="1145045"/>
                <a:gridCol w="1023805"/>
                <a:gridCol w="1250642"/>
                <a:gridCol w="1295400"/>
              </a:tblGrid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M=1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M=2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M=4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M=5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M=4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Subcarrier spacing (kHz)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30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</a:rPr>
                        <a:t>60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75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60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Component carrier bandwidth (MHz)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40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</a:rPr>
                        <a:t>80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100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100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Total subcarrier bandwidth (MHz)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18 (1200sc</a:t>
                      </a:r>
                      <a:r>
                        <a:rPr lang="en-GB" sz="1200" dirty="0">
                          <a:effectLst/>
                        </a:rPr>
                        <a:t>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36 </a:t>
                      </a:r>
                      <a:r>
                        <a:rPr lang="en-GB" sz="1200" dirty="0">
                          <a:effectLst/>
                        </a:rPr>
                        <a:t>(1200sc)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72 </a:t>
                      </a:r>
                      <a:r>
                        <a:rPr lang="en-GB" sz="1200" dirty="0">
                          <a:effectLst/>
                        </a:rPr>
                        <a:t>(1200sc)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90 (1200sc)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72 (1200sc)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Guardband Ratio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10%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10%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10%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10%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28% (Overhead</a:t>
                      </a:r>
                      <a:r>
                        <a:rPr lang="en-GB" sz="1200" dirty="0">
                          <a:effectLst/>
                        </a:rPr>
                        <a:t>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OFDM symbol length (usec)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66.67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33.33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200" dirty="0" smtClean="0">
                          <a:effectLst/>
                        </a:rPr>
                        <a:t>16.67</a:t>
                      </a:r>
                      <a:endParaRPr lang="ko-KR" alt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13.33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16.67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No. of symbols/subframe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14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14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14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Subframe length (ms)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1.0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0.5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0.25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0.2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0.25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CP overhead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6.57%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6.57%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6.57%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6.57%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6.57%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FFT Size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2048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2048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2048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2048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2048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Sampling rate (MHz)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30.72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61.44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200" dirty="0" smtClean="0">
                          <a:effectLst/>
                        </a:rPr>
                        <a:t>122.88</a:t>
                      </a:r>
                      <a:endParaRPr lang="ko-KR" alt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153.6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122.88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63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Proposal</a:t>
            </a:r>
          </a:p>
        </p:txBody>
      </p:sp>
      <p:sp>
        <p:nvSpPr>
          <p:cNvPr id="2052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334000"/>
          </a:xfrm>
        </p:spPr>
        <p:txBody>
          <a:bodyPr/>
          <a:lstStyle/>
          <a:p>
            <a:endParaRPr lang="en-GB" altLang="ko-KR" sz="2400" dirty="0" smtClean="0"/>
          </a:p>
          <a:p>
            <a:r>
              <a:rPr lang="en-GB" altLang="ko-KR" sz="2400" dirty="0" smtClean="0"/>
              <a:t>Working Assumption discussed on Monday should be revisited to resolve the issues identified with </a:t>
            </a:r>
            <a:r>
              <a:rPr lang="en-GB" altLang="ko-KR" sz="2400" i="1" dirty="0" smtClean="0"/>
              <a:t>2</a:t>
            </a:r>
            <a:r>
              <a:rPr lang="en-GB" altLang="ko-KR" sz="2400" baseline="30000" dirty="0" smtClean="0"/>
              <a:t>m</a:t>
            </a:r>
            <a:r>
              <a:rPr lang="en-GB" altLang="ko-KR" sz="2400" dirty="0" smtClean="0"/>
              <a:t> scaling</a:t>
            </a:r>
          </a:p>
          <a:p>
            <a:r>
              <a:rPr lang="en-GB" altLang="ko-KR" sz="2400" dirty="0" smtClean="0"/>
              <a:t>Take the following as the revised working assumption on subcarrier spacing: </a:t>
            </a:r>
          </a:p>
          <a:p>
            <a:pPr lvl="1"/>
            <a:r>
              <a:rPr lang="en-US" altLang="ko-KR" sz="2400" i="1" dirty="0" smtClean="0"/>
              <a:t>Working </a:t>
            </a:r>
            <a:r>
              <a:rPr lang="en-US" altLang="ko-KR" sz="2400" i="1" dirty="0"/>
              <a:t>assumptions</a:t>
            </a:r>
          </a:p>
          <a:p>
            <a:pPr lvl="2"/>
            <a:r>
              <a:rPr lang="en-GB" altLang="ko-KR" sz="2000" i="1" dirty="0"/>
              <a:t>RAN1 concludes on alternative 1 (15 kHz) as the baseline design assumption for the NR numerology</a:t>
            </a:r>
            <a:endParaRPr lang="ko-KR" altLang="ko-KR" sz="2000" i="1" dirty="0"/>
          </a:p>
          <a:p>
            <a:pPr lvl="2"/>
            <a:r>
              <a:rPr lang="en-GB" altLang="ko-KR" sz="2000" i="1" dirty="0"/>
              <a:t>RAN1 concludes on scale factors N =2</a:t>
            </a:r>
            <a:r>
              <a:rPr lang="en-GB" altLang="ko-KR" sz="2000" i="1" baseline="30000" dirty="0"/>
              <a:t>n</a:t>
            </a:r>
            <a:r>
              <a:rPr lang="en-GB" altLang="ko-KR" sz="2000" i="1" dirty="0"/>
              <a:t> for subcarrier spacing as the baseline design assumption for the NR </a:t>
            </a:r>
            <a:r>
              <a:rPr lang="en-GB" altLang="ko-KR" sz="2000" i="1" dirty="0" smtClean="0"/>
              <a:t>numerology</a:t>
            </a:r>
          </a:p>
          <a:p>
            <a:pPr lvl="2"/>
            <a:r>
              <a:rPr lang="en-GB" altLang="ko-KR" sz="2000" i="1" dirty="0" smtClean="0">
                <a:solidFill>
                  <a:srgbClr val="0000FF"/>
                </a:solidFill>
              </a:rPr>
              <a:t>RAN1 should include </a:t>
            </a:r>
            <a:r>
              <a:rPr lang="en-GB" altLang="ko-KR" sz="2000" i="1" dirty="0">
                <a:solidFill>
                  <a:srgbClr val="0000FF"/>
                </a:solidFill>
              </a:rPr>
              <a:t>the </a:t>
            </a:r>
            <a:r>
              <a:rPr lang="en-GB" altLang="ko-KR" sz="2000" i="1" dirty="0" smtClean="0">
                <a:solidFill>
                  <a:srgbClr val="0000FF"/>
                </a:solidFill>
              </a:rPr>
              <a:t>subcarrier spacing </a:t>
            </a:r>
            <a:r>
              <a:rPr lang="en-GB" altLang="ko-KR" sz="2000" i="1" dirty="0">
                <a:solidFill>
                  <a:srgbClr val="0000FF"/>
                </a:solidFill>
              </a:rPr>
              <a:t>{</a:t>
            </a:r>
            <a:r>
              <a:rPr lang="en-GB" altLang="ko-KR" sz="2000" i="1" dirty="0" smtClean="0">
                <a:solidFill>
                  <a:srgbClr val="0000FF"/>
                </a:solidFill>
              </a:rPr>
              <a:t>75} </a:t>
            </a:r>
            <a:r>
              <a:rPr lang="en-GB" altLang="ko-KR" sz="2000" i="1" dirty="0">
                <a:solidFill>
                  <a:srgbClr val="0000FF"/>
                </a:solidFill>
              </a:rPr>
              <a:t>kHz</a:t>
            </a:r>
            <a:r>
              <a:rPr lang="en-GB" altLang="ko-KR" sz="2000" i="1" dirty="0" smtClean="0">
                <a:solidFill>
                  <a:srgbClr val="0000FF"/>
                </a:solidFill>
              </a:rPr>
              <a:t> for different CC BW support</a:t>
            </a:r>
            <a:endParaRPr lang="en-GB" altLang="ko-KR" sz="2400" dirty="0" smtClean="0">
              <a:solidFill>
                <a:srgbClr val="0000FF"/>
              </a:solidFill>
            </a:endParaRPr>
          </a:p>
          <a:p>
            <a:pPr>
              <a:defRPr/>
            </a:pPr>
            <a:endParaRPr lang="en-US" altLang="zh-CN" sz="2000" dirty="0" smtClean="0"/>
          </a:p>
          <a:p>
            <a:pPr>
              <a:buFont typeface="Arial" charset="0"/>
              <a:buNone/>
              <a:defRPr/>
            </a:pPr>
            <a:endParaRPr lang="en-US" altLang="zh-CN" sz="2000" dirty="0" smtClean="0"/>
          </a:p>
          <a:p>
            <a:pPr>
              <a:defRPr/>
            </a:pPr>
            <a:endParaRPr lang="en-US" altLang="zh-CN" sz="2000" dirty="0" smtClean="0"/>
          </a:p>
          <a:p>
            <a:pPr lvl="1">
              <a:buFont typeface="Arial" charset="0"/>
              <a:buNone/>
              <a:defRPr/>
            </a:pPr>
            <a:endParaRPr lang="en-US" altLang="zh-CN" sz="2000" dirty="0" smtClean="0"/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altLang="ko-KR" sz="7200" dirty="0"/>
              <a:t>Appendix</a:t>
            </a:r>
            <a:endParaRPr lang="ko-KR" altLang="en-US" sz="7200" dirty="0"/>
          </a:p>
        </p:txBody>
      </p:sp>
    </p:spTree>
    <p:extLst>
      <p:ext uri="{BB962C8B-B14F-4D97-AF65-F5344CB8AC3E}">
        <p14:creationId xmlns:p14="http://schemas.microsoft.com/office/powerpoint/2010/main" val="3157734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Reference - 1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257800"/>
          </a:xfrm>
        </p:spPr>
        <p:txBody>
          <a:bodyPr/>
          <a:lstStyle/>
          <a:p>
            <a:r>
              <a:rPr lang="en-GB" altLang="ko-KR" sz="2000" u="sng" dirty="0">
                <a:hlinkClick r:id="rId3"/>
              </a:rPr>
              <a:t>R1-163998</a:t>
            </a:r>
            <a:r>
              <a:rPr lang="en-GB" altLang="ko-KR" sz="2000" dirty="0"/>
              <a:t>	Proposed set of numerologies for NR	Samsung</a:t>
            </a:r>
            <a:endParaRPr lang="ko-KR" altLang="ko-KR" sz="2000" dirty="0"/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7881"/>
            <a:ext cx="77851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21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Reference - </a:t>
            </a:r>
            <a:r>
              <a:rPr lang="en-US" altLang="en-US" dirty="0" smtClean="0"/>
              <a:t>2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5257800"/>
          </a:xfrm>
        </p:spPr>
        <p:txBody>
          <a:bodyPr/>
          <a:lstStyle/>
          <a:p>
            <a:r>
              <a:rPr lang="en-GB" altLang="ko-KR" sz="2000" u="sng" dirty="0">
                <a:hlinkClick r:id="rId3"/>
              </a:rPr>
              <a:t>R1-164030</a:t>
            </a:r>
            <a:r>
              <a:rPr lang="en-GB" altLang="ko-KR" sz="2000" dirty="0"/>
              <a:t>	Evaluation of scalable numerology proposals	Huawei, </a:t>
            </a:r>
            <a:r>
              <a:rPr lang="en-GB" altLang="ko-KR" sz="2000" dirty="0" err="1"/>
              <a:t>HiSilicon</a:t>
            </a:r>
            <a:endParaRPr lang="ko-KR" altLang="ko-KR" sz="2000" dirty="0"/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342971"/>
            <a:ext cx="6953250" cy="41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4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2195</TotalTime>
  <Words>673</Words>
  <Application>Microsoft Office PowerPoint</Application>
  <PresentationFormat>On-screen Show (4:3)</PresentationFormat>
  <Paragraphs>237</Paragraphs>
  <Slides>17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WF on subcarrier spacing in NR</vt:lpstr>
      <vt:lpstr>Background (1)</vt:lpstr>
      <vt:lpstr>Background (2)</vt:lpstr>
      <vt:lpstr>Observation (1)</vt:lpstr>
      <vt:lpstr>Observation (2)</vt:lpstr>
      <vt:lpstr>Proposal</vt:lpstr>
      <vt:lpstr>PowerPoint Presentation</vt:lpstr>
      <vt:lpstr>Reference - 1</vt:lpstr>
      <vt:lpstr>Reference - 2</vt:lpstr>
      <vt:lpstr>Reference - 3</vt:lpstr>
      <vt:lpstr>Reference - 4</vt:lpstr>
      <vt:lpstr>Reference - 5</vt:lpstr>
      <vt:lpstr>Reference - 6</vt:lpstr>
      <vt:lpstr>Reference - 7</vt:lpstr>
      <vt:lpstr>Reference - 8</vt:lpstr>
      <vt:lpstr>Reference - 9</vt:lpstr>
      <vt:lpstr>Reference - 10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T-RPT</dc:title>
  <dc:creator>ZTE</dc:creator>
  <cp:lastModifiedBy>Yee Sin Chan</cp:lastModifiedBy>
  <cp:revision>204</cp:revision>
  <dcterms:created xsi:type="dcterms:W3CDTF">2006-08-16T00:00:00Z</dcterms:created>
  <dcterms:modified xsi:type="dcterms:W3CDTF">2016-05-25T01:10:26Z</dcterms:modified>
</cp:coreProperties>
</file>