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4" r:id="rId3"/>
    <p:sldId id="282" r:id="rId4"/>
    <p:sldId id="277" r:id="rId5"/>
    <p:sldId id="28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0879" autoAdjust="0"/>
  </p:normalViewPr>
  <p:slideViewPr>
    <p:cSldViewPr>
      <p:cViewPr>
        <p:scale>
          <a:sx n="70" d="100"/>
          <a:sy n="70" d="100"/>
        </p:scale>
        <p:origin x="-1572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categorizing candidate multiple access schemes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CMCC, </a:t>
            </a:r>
            <a:r>
              <a:rPr lang="en-US" dirty="0" err="1" smtClean="0"/>
              <a:t>Huawei</a:t>
            </a:r>
            <a:r>
              <a:rPr lang="en-US" dirty="0" smtClean="0"/>
              <a:t>, </a:t>
            </a:r>
            <a:r>
              <a:rPr lang="en-US" dirty="0" err="1" smtClean="0"/>
              <a:t>HiSilicon</a:t>
            </a:r>
            <a:r>
              <a:rPr lang="en-US" dirty="0" smtClean="0"/>
              <a:t>, CATT, Intel 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85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65618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Nanjing, China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May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</a:t>
            </a:r>
            <a:r>
              <a:rPr lang="en-US" altLang="ko-KR" dirty="0" smtClean="0"/>
              <a:t>.1.3.2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55000" lnSpcReduction="20000"/>
          </a:bodyPr>
          <a:lstStyle/>
          <a:p>
            <a:r>
              <a:rPr lang="en-GB" altLang="zh-CN" b="1" dirty="0"/>
              <a:t>R1-163695	</a:t>
            </a:r>
            <a:r>
              <a:rPr lang="en-GB" altLang="zh-CN" dirty="0"/>
              <a:t>WF on Multiple Access for NR	ZTE, Qualcomm</a:t>
            </a:r>
            <a:endParaRPr lang="zh-CN" altLang="zh-CN" dirty="0"/>
          </a:p>
          <a:p>
            <a:r>
              <a:rPr lang="en-GB" altLang="zh-CN" b="1" u="sng" dirty="0"/>
              <a:t>Observations:</a:t>
            </a:r>
            <a:endParaRPr lang="zh-CN" altLang="zh-CN" dirty="0"/>
          </a:p>
          <a:p>
            <a:pPr lvl="0"/>
            <a:r>
              <a:rPr lang="en-US" altLang="zh-CN" dirty="0"/>
              <a:t>Examples non-orthogonal schemes include (but not limited to):</a:t>
            </a:r>
            <a:endParaRPr lang="zh-CN" altLang="zh-CN" dirty="0"/>
          </a:p>
          <a:p>
            <a:pPr lvl="1"/>
            <a:r>
              <a:rPr lang="en-US" altLang="zh-CN" dirty="0"/>
              <a:t>For UL, Multi-user shared access (MUSA) (e.g., </a:t>
            </a:r>
            <a:r>
              <a:rPr lang="en-US" altLang="zh-CN" dirty="0" smtClean="0"/>
              <a:t>R1-162226, ZTE)</a:t>
            </a:r>
            <a:endParaRPr lang="zh-CN" altLang="zh-CN" dirty="0"/>
          </a:p>
          <a:p>
            <a:pPr lvl="1"/>
            <a:r>
              <a:rPr lang="en-US" altLang="zh-CN" dirty="0"/>
              <a:t>Resource spread multiple access (RSMA) (e.g., </a:t>
            </a:r>
            <a:r>
              <a:rPr lang="en-US" altLang="zh-CN" dirty="0" smtClean="0"/>
              <a:t>R1-163510, Qualcomm)</a:t>
            </a:r>
            <a:endParaRPr lang="zh-CN" altLang="zh-CN" dirty="0"/>
          </a:p>
          <a:p>
            <a:pPr lvl="1"/>
            <a:r>
              <a:rPr lang="en-US" altLang="zh-CN" dirty="0"/>
              <a:t>Sparse code multiple access (SCMA) (e.g., </a:t>
            </a:r>
            <a:r>
              <a:rPr lang="en-US" altLang="zh-CN" dirty="0" smtClean="0"/>
              <a:t>R1-162153, Huawei)</a:t>
            </a:r>
            <a:endParaRPr lang="zh-CN" altLang="zh-CN" dirty="0"/>
          </a:p>
          <a:p>
            <a:pPr lvl="1"/>
            <a:r>
              <a:rPr lang="en-US" altLang="zh-CN" dirty="0"/>
              <a:t>Pattern defined multiple access (PDMA) (e.g., </a:t>
            </a:r>
            <a:r>
              <a:rPr lang="en-US" altLang="zh-CN" dirty="0" smtClean="0"/>
              <a:t>R1-163383, CATT)</a:t>
            </a:r>
            <a:endParaRPr lang="zh-CN" altLang="zh-CN" dirty="0"/>
          </a:p>
          <a:p>
            <a:pPr lvl="1"/>
            <a:r>
              <a:rPr lang="en-US" altLang="zh-CN" dirty="0"/>
              <a:t>Non-orthogonal coded multiple access (NCMA) (e.g., </a:t>
            </a:r>
            <a:r>
              <a:rPr lang="en-US" altLang="zh-CN" dirty="0" smtClean="0"/>
              <a:t>R1-162517, LG)</a:t>
            </a:r>
            <a:endParaRPr lang="zh-CN" altLang="zh-CN" dirty="0"/>
          </a:p>
          <a:p>
            <a:pPr lvl="1"/>
            <a:r>
              <a:rPr lang="en-US" altLang="zh-CN" dirty="0"/>
              <a:t>Low code rate spreading (e.g., </a:t>
            </a:r>
            <a:r>
              <a:rPr lang="en-US" altLang="zh-CN" dirty="0" smtClean="0"/>
              <a:t>R1-162385, Intel)</a:t>
            </a:r>
            <a:endParaRPr lang="zh-CN" altLang="zh-CN" dirty="0"/>
          </a:p>
          <a:p>
            <a:pPr lvl="1"/>
            <a:r>
              <a:rPr lang="en-US" altLang="zh-CN" dirty="0"/>
              <a:t>Frequency domain spreading (e.g., </a:t>
            </a:r>
            <a:r>
              <a:rPr lang="en-US" altLang="zh-CN" dirty="0" smtClean="0"/>
              <a:t>R1-162385, Intel)</a:t>
            </a:r>
            <a:endParaRPr lang="zh-CN" altLang="zh-CN" dirty="0"/>
          </a:p>
          <a:p>
            <a:pPr lvl="1"/>
            <a:r>
              <a:rPr lang="en-US" altLang="zh-CN" dirty="0"/>
              <a:t>Non-orthogonal multiple access (NOMA) (e.g., </a:t>
            </a:r>
            <a:r>
              <a:rPr lang="en-US" altLang="zh-CN" dirty="0" smtClean="0"/>
              <a:t>R1-163111, </a:t>
            </a:r>
            <a:r>
              <a:rPr lang="en-US" altLang="zh-CN" dirty="0" err="1" smtClean="0"/>
              <a:t>docomo</a:t>
            </a:r>
            <a:r>
              <a:rPr lang="en-US" altLang="zh-CN" dirty="0" smtClean="0"/>
              <a:t>)</a:t>
            </a:r>
            <a:endParaRPr lang="zh-CN" altLang="zh-CN" dirty="0"/>
          </a:p>
          <a:p>
            <a:r>
              <a:rPr lang="en-US" altLang="zh-CN" b="1" dirty="0"/>
              <a:t> </a:t>
            </a:r>
            <a:endParaRPr lang="zh-CN" altLang="zh-CN" dirty="0"/>
          </a:p>
          <a:p>
            <a:r>
              <a:rPr lang="en-US" altLang="zh-CN" b="1" dirty="0"/>
              <a:t>R1-163656	</a:t>
            </a:r>
            <a:r>
              <a:rPr lang="en-GB" altLang="zh-CN" dirty="0"/>
              <a:t>WF on multiple access for NR	</a:t>
            </a:r>
            <a:r>
              <a:rPr lang="en-US" altLang="zh-CN" dirty="0"/>
              <a:t>CMCC, Huawei, </a:t>
            </a:r>
            <a:r>
              <a:rPr lang="en-US" altLang="zh-CN" dirty="0" err="1"/>
              <a:t>HiSilicon</a:t>
            </a:r>
            <a:r>
              <a:rPr lang="en-US" altLang="zh-CN" dirty="0"/>
              <a:t>, Fujitsu, CATT, China Telecom</a:t>
            </a:r>
            <a:endParaRPr lang="zh-CN" altLang="zh-CN" dirty="0"/>
          </a:p>
          <a:p>
            <a:r>
              <a:rPr lang="en-GB" altLang="zh-CN" b="1" u="sng" dirty="0"/>
              <a:t>Agreements:</a:t>
            </a:r>
            <a:endParaRPr lang="zh-CN" altLang="zh-CN" dirty="0"/>
          </a:p>
          <a:p>
            <a:pPr lvl="0"/>
            <a:r>
              <a:rPr lang="en-US" altLang="zh-CN" dirty="0"/>
              <a:t>Non-orthogonal multiple access should be investigated for diversified NR usage scenarios and use cases</a:t>
            </a:r>
            <a:endParaRPr lang="zh-CN" altLang="zh-CN" dirty="0"/>
          </a:p>
          <a:p>
            <a:pPr lvl="0"/>
            <a:r>
              <a:rPr lang="en-US" altLang="zh-CN" dirty="0"/>
              <a:t>At least for UL </a:t>
            </a:r>
            <a:r>
              <a:rPr lang="en-US" altLang="zh-CN" dirty="0" err="1"/>
              <a:t>mMTC</a:t>
            </a:r>
            <a:r>
              <a:rPr lang="en-US" altLang="zh-CN" dirty="0"/>
              <a:t>, autonomous/grant-free/contention based non-orthogonal multiple access should be studied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4125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More than 10 non-orthogonal MA schemes are proposed in the contribution of RAN-1 #85. 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Most proposed non-orthogonal MA schemes are Spreading based schemes.</a:t>
            </a:r>
          </a:p>
          <a:p>
            <a:endParaRPr lang="en-US" altLang="zh-CN" sz="1600" dirty="0" smtClean="0"/>
          </a:p>
          <a:p>
            <a:r>
              <a:rPr lang="en-US" altLang="zh-CN" dirty="0" smtClean="0"/>
              <a:t>From preliminary LLS results presented in the extensive contributions of RAN-1 #85, </a:t>
            </a:r>
            <a:r>
              <a:rPr lang="en-US" altLang="zh-CN" dirty="0"/>
              <a:t>non-orthogonal MA</a:t>
            </a:r>
            <a:r>
              <a:rPr lang="en-US" altLang="zh-CN" dirty="0" smtClean="0"/>
              <a:t> has been proved to have gain over orthogonal MA,  especially in overloaded transmission  scenarios.</a:t>
            </a:r>
          </a:p>
          <a:p>
            <a:pPr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1779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 smtClean="0"/>
              <a:t>The Non-orthogonal MA can be categorized based on their way to superpose users:</a:t>
            </a:r>
          </a:p>
          <a:p>
            <a:pPr lvl="1"/>
            <a:r>
              <a:rPr lang="en-US" altLang="zh-CN" sz="2400" dirty="0" smtClean="0"/>
              <a:t>Category 1:  Spreading based (e.g., MUSA, PDMA, SCMA etc)</a:t>
            </a:r>
          </a:p>
          <a:p>
            <a:pPr lvl="2"/>
            <a:r>
              <a:rPr lang="en-US" altLang="zh-CN" sz="2000" dirty="0" smtClean="0"/>
              <a:t> Subcategories for the above categories are FFS.</a:t>
            </a:r>
          </a:p>
          <a:p>
            <a:pPr lvl="1"/>
            <a:r>
              <a:rPr lang="en-US" altLang="zh-CN" sz="2400" dirty="0" smtClean="0"/>
              <a:t>Category 2:  Non-spreading based (e.g., NOMA etc)</a:t>
            </a:r>
          </a:p>
          <a:p>
            <a:pPr marL="342900" lvl="1" indent="-342900" fontAlgn="t">
              <a:buFont typeface="Arial" pitchFamily="34" charset="0"/>
              <a:buChar char="•"/>
            </a:pPr>
            <a:endParaRPr lang="en-US" altLang="zh-CN" sz="2400" smtClean="0"/>
          </a:p>
          <a:p>
            <a:pPr marL="342900" lvl="1" indent="-342900" fontAlgn="t">
              <a:buFont typeface="Arial" pitchFamily="34" charset="0"/>
              <a:buChar char="•"/>
            </a:pPr>
            <a:r>
              <a:rPr lang="en-US" altLang="zh-CN" sz="2400" smtClean="0"/>
              <a:t>NR </a:t>
            </a:r>
            <a:r>
              <a:rPr lang="en-US" altLang="zh-CN" sz="2400" dirty="0"/>
              <a:t>MA should support flexible selection and / or adjustment between orthogonal MA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and non-orthogonal MA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depending on specific conditions</a:t>
            </a:r>
            <a:r>
              <a:rPr lang="en-US" altLang="zh-CN" sz="2400" dirty="0" smtClean="0"/>
              <a:t>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6818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Examples for categorization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/>
              <a:t>The </a:t>
            </a:r>
            <a:r>
              <a:rPr lang="en-US" altLang="zh-CN" dirty="0" err="1"/>
              <a:t>NoMA</a:t>
            </a:r>
            <a:r>
              <a:rPr lang="en-US" altLang="zh-CN" dirty="0"/>
              <a:t> can be categorized based on their way to superpose users,</a:t>
            </a:r>
          </a:p>
          <a:p>
            <a:pPr lvl="1"/>
            <a:r>
              <a:rPr lang="en-US" altLang="zh-CN" sz="2400" dirty="0"/>
              <a:t>Category 1:  Spreading based</a:t>
            </a:r>
          </a:p>
          <a:p>
            <a:pPr lvl="2" fontAlgn="t"/>
            <a:r>
              <a:rPr lang="en-US" altLang="zh-CN" dirty="0" smtClean="0"/>
              <a:t>IDMA (R1-165021, Nokia ALU)</a:t>
            </a:r>
            <a:endParaRPr lang="zh-CN" altLang="zh-CN" dirty="0" smtClean="0"/>
          </a:p>
          <a:p>
            <a:pPr lvl="2" fontAlgn="t"/>
            <a:r>
              <a:rPr lang="en-US" altLang="zh-CN" dirty="0" smtClean="0"/>
              <a:t>IGMA (R1-163992, Samsung)</a:t>
            </a:r>
          </a:p>
          <a:p>
            <a:pPr lvl="2" fontAlgn="t"/>
            <a:r>
              <a:rPr lang="en-US" altLang="zh-CN" dirty="0" smtClean="0"/>
              <a:t>LCRS </a:t>
            </a:r>
            <a:r>
              <a:rPr lang="en-US" altLang="zh-CN" dirty="0"/>
              <a:t>(R1-162385, Intel</a:t>
            </a:r>
            <a:r>
              <a:rPr lang="en-US" altLang="zh-CN" dirty="0" smtClean="0"/>
              <a:t>)</a:t>
            </a:r>
          </a:p>
          <a:p>
            <a:pPr lvl="2" fontAlgn="t"/>
            <a:r>
              <a:rPr lang="en-US" altLang="zh-CN" dirty="0" smtClean="0"/>
              <a:t>LDS-SVE </a:t>
            </a:r>
            <a:r>
              <a:rPr lang="en-US" altLang="zh-CN" dirty="0"/>
              <a:t>(R1-164329, Fujitsu</a:t>
            </a:r>
            <a:r>
              <a:rPr lang="en-US" altLang="zh-CN" dirty="0" smtClean="0"/>
              <a:t>)</a:t>
            </a:r>
          </a:p>
          <a:p>
            <a:pPr lvl="2" fontAlgn="t"/>
            <a:r>
              <a:rPr lang="en-US" altLang="zh-CN" dirty="0"/>
              <a:t>LSSA (R1-164869, ETRI</a:t>
            </a:r>
            <a:r>
              <a:rPr lang="en-US" altLang="zh-CN" dirty="0" smtClean="0"/>
              <a:t>)</a:t>
            </a:r>
          </a:p>
          <a:p>
            <a:pPr lvl="2" fontAlgn="t"/>
            <a:r>
              <a:rPr lang="en-US" altLang="zh-CN" dirty="0"/>
              <a:t>MUSA (R1-164269, ZTE)</a:t>
            </a:r>
            <a:endParaRPr lang="zh-CN" altLang="zh-CN" dirty="0"/>
          </a:p>
          <a:p>
            <a:pPr lvl="2" fontAlgn="t"/>
            <a:r>
              <a:rPr lang="en-US" altLang="zh-CN" dirty="0"/>
              <a:t>NOCA  (R1-165019, Nokia ALU)</a:t>
            </a:r>
            <a:endParaRPr lang="zh-CN" altLang="zh-CN" dirty="0"/>
          </a:p>
          <a:p>
            <a:pPr lvl="2" fontAlgn="t"/>
            <a:r>
              <a:rPr lang="en-US" altLang="zh-CN" dirty="0"/>
              <a:t>NCMA (R1-162517, LG</a:t>
            </a:r>
            <a:r>
              <a:rPr lang="en-US" altLang="zh-CN" dirty="0" smtClean="0"/>
              <a:t>)</a:t>
            </a:r>
            <a:endParaRPr lang="zh-CN" altLang="zh-CN" dirty="0"/>
          </a:p>
          <a:p>
            <a:pPr lvl="2" fontAlgn="t"/>
            <a:r>
              <a:rPr lang="en-US" altLang="zh-CN" dirty="0"/>
              <a:t>PDMA (R1-162306, CATT)</a:t>
            </a:r>
            <a:endParaRPr lang="zh-CN" altLang="zh-CN" dirty="0"/>
          </a:p>
          <a:p>
            <a:pPr lvl="2" fontAlgn="t"/>
            <a:r>
              <a:rPr lang="en-US" altLang="zh-CN" dirty="0"/>
              <a:t>SCMA (R1-162155, Huawei)</a:t>
            </a:r>
            <a:endParaRPr lang="zh-CN" altLang="zh-CN" dirty="0"/>
          </a:p>
          <a:p>
            <a:pPr lvl="2" fontAlgn="t"/>
            <a:r>
              <a:rPr lang="en-US" altLang="zh-CN" dirty="0" smtClean="0"/>
              <a:t>RSMA </a:t>
            </a:r>
            <a:r>
              <a:rPr lang="en-US" altLang="zh-CN" dirty="0"/>
              <a:t>(R1-164688, QC</a:t>
            </a:r>
            <a:r>
              <a:rPr lang="en-US" altLang="zh-CN" dirty="0" smtClean="0"/>
              <a:t>)</a:t>
            </a:r>
            <a:endParaRPr lang="en-US" altLang="zh-CN" sz="2000" dirty="0"/>
          </a:p>
          <a:p>
            <a:pPr lvl="1"/>
            <a:r>
              <a:rPr lang="en-US" altLang="zh-CN" sz="2400" dirty="0"/>
              <a:t>Category 2:  Non-spreading based</a:t>
            </a:r>
          </a:p>
          <a:p>
            <a:pPr lvl="2" fontAlgn="t"/>
            <a:r>
              <a:rPr lang="en-US" altLang="zh-CN" dirty="0" smtClean="0"/>
              <a:t>NOMA </a:t>
            </a:r>
            <a:r>
              <a:rPr lang="en-US" altLang="zh-CN" dirty="0"/>
              <a:t>(R1-163111, DCM</a:t>
            </a:r>
            <a:r>
              <a:rPr lang="en-US" altLang="zh-CN" dirty="0" smtClean="0"/>
              <a:t>)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6519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14426</TotalTime>
  <Words>270</Words>
  <Application>Microsoft Office PowerPoint</Application>
  <PresentationFormat>全屏显示(4:3)</PresentationFormat>
  <Paragraphs>59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WF on categorizing candidate multiple access schemes for NR</vt:lpstr>
      <vt:lpstr>Background</vt:lpstr>
      <vt:lpstr>Observations</vt:lpstr>
      <vt:lpstr>Proposals</vt:lpstr>
      <vt:lpstr>Examples for categorization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 Jiqing</dc:creator>
  <cp:lastModifiedBy>cmri</cp:lastModifiedBy>
  <cp:revision>139</cp:revision>
  <dcterms:created xsi:type="dcterms:W3CDTF">2006-08-16T00:00:00Z</dcterms:created>
  <dcterms:modified xsi:type="dcterms:W3CDTF">2016-05-24T01:48:15Z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</Properties>
</file>