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>
      <p:cViewPr varScale="1">
        <p:scale>
          <a:sx n="92" d="100"/>
          <a:sy n="92" d="100"/>
        </p:scale>
        <p:origin x="96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7B04D-F31A-4FCC-A70C-6F0174D9E5D8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A2C4C-4762-4213-9D5E-71B4B5305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17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A2C4C-4762-4213-9D5E-71B4B53054E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723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gaps for 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868737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 Corporation, Sony,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Sequans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Sierra Wireless</a:t>
            </a:r>
            <a:r>
              <a:rPr lang="en-US" sz="28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8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R1-165562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572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Meeting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#85</a:t>
            </a:r>
            <a:endParaRPr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Nanjing, China, 23-27, </a:t>
            </a: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2016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6.1.5</a:t>
            </a:r>
            <a:endParaRPr lang="en-US" altLang="ja-JP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pPr marL="457200"/>
            <a:r>
              <a:rPr lang="en-US" dirty="0" smtClean="0"/>
              <a:t>RAN4 LS (R1-163974):</a:t>
            </a:r>
          </a:p>
          <a:p>
            <a:pPr marL="857250" lvl="1"/>
            <a:r>
              <a:rPr lang="en-US" sz="2000" i="1" dirty="0"/>
              <a:t>To RAN WG1 and to RAN WG2: RAN WG4 respectfully asks RAN WG1 to clarify the expected eMTC UE </a:t>
            </a:r>
            <a:r>
              <a:rPr lang="en-US" sz="2000" i="1" dirty="0" err="1"/>
              <a:t>behaviour</a:t>
            </a:r>
            <a:r>
              <a:rPr lang="en-US" sz="2000" i="1" dirty="0"/>
              <a:t>.</a:t>
            </a:r>
          </a:p>
          <a:p>
            <a:pPr marL="1257300" lvl="2"/>
            <a:r>
              <a:rPr lang="en-US" sz="1600" i="1" dirty="0" smtClean="0"/>
              <a:t>Is </a:t>
            </a:r>
            <a:r>
              <a:rPr lang="en-US" sz="1600" i="1" dirty="0"/>
              <a:t>RAN1 considering the introduction of any mechanism for maintaining frequency and timing accuracy in eMTC, for example similar to the mechanism used in NB-IoT</a:t>
            </a:r>
            <a:r>
              <a:rPr lang="en-US" sz="1600" i="1" dirty="0" smtClean="0"/>
              <a:t>?</a:t>
            </a:r>
          </a:p>
          <a:p>
            <a:pPr marL="457200"/>
            <a:r>
              <a:rPr lang="en-US" sz="2800" dirty="0" smtClean="0"/>
              <a:t>Observation</a:t>
            </a:r>
          </a:p>
          <a:p>
            <a:pPr marL="857250" lvl="1"/>
            <a:r>
              <a:rPr lang="en-US" sz="2000" dirty="0"/>
              <a:t>Maintaining 0.1ppm of frequency accuracy during </a:t>
            </a:r>
            <a:r>
              <a:rPr lang="en-US" sz="2000" dirty="0" smtClean="0"/>
              <a:t>long continuous UL </a:t>
            </a:r>
            <a:r>
              <a:rPr lang="en-US" sz="2000" dirty="0"/>
              <a:t>transmission bursts spanning multiple seconds can be </a:t>
            </a:r>
            <a:r>
              <a:rPr lang="en-US" sz="2000" dirty="0" smtClean="0"/>
              <a:t>challenging and expensive for </a:t>
            </a:r>
            <a:r>
              <a:rPr lang="en-US" sz="2000" dirty="0"/>
              <a:t>HD-FDD eMTC </a:t>
            </a:r>
            <a:r>
              <a:rPr lang="en-US" sz="2000" dirty="0" smtClean="0"/>
              <a:t>UEs</a:t>
            </a:r>
          </a:p>
          <a:p>
            <a:pPr marL="857250" lvl="1"/>
            <a:r>
              <a:rPr lang="en-US" sz="2000" dirty="0" smtClean="0"/>
              <a:t>However, depending on implementation, it may be possible for some UEs to maintain the 0.1ppm frequency accuracy</a:t>
            </a:r>
            <a:endParaRPr lang="en-US" sz="2000" dirty="0"/>
          </a:p>
          <a:p>
            <a:pPr marL="857250" lvl="1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Autofit/>
          </a:bodyPr>
          <a:lstStyle/>
          <a:p>
            <a:pPr lvl="0" hangingPunct="0"/>
            <a:r>
              <a:rPr lang="en-US" sz="1800" dirty="0"/>
              <a:t>UL compensation gaps are introduced for </a:t>
            </a:r>
            <a:r>
              <a:rPr lang="en-US" sz="1800" dirty="0" smtClean="0"/>
              <a:t>HD-FDD eMTC </a:t>
            </a:r>
            <a:r>
              <a:rPr lang="en-US" sz="1800" dirty="0"/>
              <a:t>UEs long transmissions PUSCH/PRACH.</a:t>
            </a:r>
          </a:p>
          <a:p>
            <a:pPr lvl="1" fontAlgn="base" hangingPunct="0"/>
            <a:r>
              <a:rPr lang="en-US" sz="1400" dirty="0"/>
              <a:t>During the UL gaps, the UE may switch to the DL and performs time/frequency </a:t>
            </a:r>
            <a:r>
              <a:rPr lang="en-US" sz="1400" dirty="0" smtClean="0"/>
              <a:t>synchronization.</a:t>
            </a:r>
            <a:endParaRPr lang="en-US" sz="1400" dirty="0"/>
          </a:p>
          <a:p>
            <a:pPr lvl="1" hangingPunct="0"/>
            <a:r>
              <a:rPr lang="en-GB" sz="1400" dirty="0"/>
              <a:t>The UL gap is defined by a gap period (X </a:t>
            </a:r>
            <a:r>
              <a:rPr lang="en-GB" sz="1400" dirty="0" err="1"/>
              <a:t>ms</a:t>
            </a:r>
            <a:r>
              <a:rPr lang="en-GB" sz="1400" dirty="0"/>
              <a:t>) and gap length (Y </a:t>
            </a:r>
            <a:r>
              <a:rPr lang="en-GB" sz="1400" dirty="0" err="1"/>
              <a:t>ms</a:t>
            </a:r>
            <a:r>
              <a:rPr lang="en-GB" sz="1400" dirty="0" smtClean="0"/>
              <a:t>).</a:t>
            </a:r>
            <a:endParaRPr lang="en-US" sz="1400" dirty="0"/>
          </a:p>
          <a:p>
            <a:pPr lvl="1" hangingPunct="0"/>
            <a:r>
              <a:rPr lang="en-GB" sz="1400" dirty="0"/>
              <a:t>The values of X and Y are to be determined by RAN4 and are fixed in the specifications</a:t>
            </a:r>
            <a:r>
              <a:rPr lang="en-GB" sz="1400" dirty="0" smtClean="0"/>
              <a:t>.</a:t>
            </a:r>
          </a:p>
          <a:p>
            <a:pPr lvl="2" hangingPunct="0"/>
            <a:r>
              <a:rPr lang="en-GB" sz="1100" dirty="0" smtClean="0"/>
              <a:t>Note: From RAN1 perspective, it may be beneficial to align the values of X and Y with the maximum frequency hopping granularity</a:t>
            </a:r>
            <a:endParaRPr lang="en-US" sz="1100" dirty="0"/>
          </a:p>
          <a:p>
            <a:r>
              <a:rPr lang="en-US" sz="1800" dirty="0" smtClean="0"/>
              <a:t>1 bit capability signaling is introduced to enable more capable HD-FDD UEs to indicate that they do not need UL gaps during long UL transmissions to maintain the required frequency accuracy.</a:t>
            </a:r>
          </a:p>
          <a:p>
            <a:pPr lvl="1"/>
            <a:r>
              <a:rPr lang="en-US" sz="1400" dirty="0" smtClean="0"/>
              <a:t>For these UEs, UL compensation gaps do not apply for PUSCH and PRACH transmissions after RRC connection establishment</a:t>
            </a:r>
          </a:p>
          <a:p>
            <a:r>
              <a:rPr lang="en-US" sz="1800" dirty="0" smtClean="0"/>
              <a:t>UL </a:t>
            </a:r>
            <a:r>
              <a:rPr lang="en-US" sz="1800" dirty="0"/>
              <a:t>compensation gaps </a:t>
            </a:r>
            <a:r>
              <a:rPr lang="en-US" sz="1800" dirty="0" smtClean="0"/>
              <a:t>are applicable </a:t>
            </a:r>
            <a:r>
              <a:rPr lang="en-US" sz="1800" dirty="0"/>
              <a:t>for </a:t>
            </a:r>
            <a:r>
              <a:rPr lang="en-US" sz="1800" dirty="0" smtClean="0"/>
              <a:t>PRACH and Msg3 transmissions during initial access</a:t>
            </a:r>
          </a:p>
          <a:p>
            <a:r>
              <a:rPr lang="en-GB" sz="1800" dirty="0" smtClean="0"/>
              <a:t>Send </a:t>
            </a:r>
            <a:r>
              <a:rPr lang="en-GB" sz="1800" dirty="0"/>
              <a:t>an LS response to RAN4 </a:t>
            </a:r>
            <a:r>
              <a:rPr lang="en-GB" sz="1800" dirty="0" smtClean="0"/>
              <a:t>and RAN2 informing </a:t>
            </a:r>
            <a:r>
              <a:rPr lang="en-GB" sz="1800" dirty="0"/>
              <a:t>them of the above and </a:t>
            </a:r>
            <a:r>
              <a:rPr lang="en-GB" sz="1800" dirty="0" smtClean="0"/>
              <a:t>requesting:</a:t>
            </a:r>
          </a:p>
          <a:p>
            <a:pPr lvl="1"/>
            <a:r>
              <a:rPr lang="en-GB" sz="1400" dirty="0" smtClean="0"/>
              <a:t>RAN4 </a:t>
            </a:r>
            <a:r>
              <a:rPr lang="en-US" sz="1400" dirty="0" smtClean="0"/>
              <a:t>to </a:t>
            </a:r>
            <a:r>
              <a:rPr lang="en-US" sz="1400" dirty="0"/>
              <a:t>determine the values of the maximum duration of continuous UL transmission and the UL gap length for eMTC UEs considering worst case </a:t>
            </a:r>
            <a:r>
              <a:rPr lang="en-US" sz="1400" dirty="0" smtClean="0"/>
              <a:t>coverage;</a:t>
            </a:r>
            <a:endParaRPr lang="en-US" sz="1400" dirty="0"/>
          </a:p>
          <a:p>
            <a:pPr lvl="1"/>
            <a:r>
              <a:rPr lang="en-GB" sz="1400" dirty="0" smtClean="0"/>
              <a:t>RAN2 to provide signaling support for the above capability signaling.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7407</TotalTime>
  <Words>345</Words>
  <Application>Microsoft Office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WF on UL gaps for eMTC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Chatterjee, Debdeep</cp:lastModifiedBy>
  <cp:revision>466</cp:revision>
  <dcterms:created xsi:type="dcterms:W3CDTF">2014-10-08T06:45:16Z</dcterms:created>
  <dcterms:modified xsi:type="dcterms:W3CDTF">2016-05-23T10:03:20Z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