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5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87" d="100"/>
          <a:sy n="87" d="100"/>
        </p:scale>
        <p:origin x="-1694" y="-8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2016/5/25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6585" y="2130425"/>
            <a:ext cx="7613677" cy="1470025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frequency dependent LSP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6635" y="3879050"/>
            <a:ext cx="6763732" cy="523220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smtClean="0"/>
              <a:t>HiSilicon, Samsung, NTT DOCOMO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R1-165461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37079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#85</a:t>
            </a:r>
          </a:p>
          <a:p>
            <a:pPr>
              <a:defRPr/>
            </a:pPr>
            <a:r>
              <a:rPr lang="en-US" sz="1800" dirty="0" smtClean="0">
                <a:latin typeface="+mj-lt"/>
              </a:rPr>
              <a:t>Nanjing, China, 23 - 27 May,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7.2.2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1014522"/>
            <a:ext cx="8505945" cy="5041380"/>
          </a:xfrm>
        </p:spPr>
        <p:txBody>
          <a:bodyPr/>
          <a:lstStyle/>
          <a:p>
            <a:pPr fontAlgn="auto" hangingPunct="1"/>
            <a:r>
              <a:rPr lang="en-US" altLang="zh-CN" sz="2400" dirty="0" smtClean="0"/>
              <a:t>Frequency dependency on LSP has been investigated in R1-165570 and R1-165351. </a:t>
            </a:r>
          </a:p>
          <a:p>
            <a:pPr lvl="1" fontAlgn="auto" hangingPunct="1"/>
            <a:r>
              <a:rPr lang="en-US" altLang="zh-CN" sz="2400" dirty="0" smtClean="0"/>
              <a:t>In R1-165570 , frequency dependency on LSP is observed in most of the measurement campaign investigated.</a:t>
            </a:r>
          </a:p>
          <a:p>
            <a:pPr lvl="1" fontAlgn="auto" hangingPunct="1"/>
            <a:r>
              <a:rPr lang="en-US" altLang="zh-CN" sz="2400" dirty="0" smtClean="0"/>
              <a:t>In R1-165351, weak frequency dependent trends can be observed in some of the measurement campaign investigated.</a:t>
            </a:r>
          </a:p>
          <a:p>
            <a:pPr fontAlgn="auto" hangingPunct="1"/>
            <a:r>
              <a:rPr lang="en-US" altLang="zh-CN" sz="2400" dirty="0" smtClean="0"/>
              <a:t>In the agreement in  R1-162572 and R1-164805, frequency dependent LSP and SSP have been adopted for </a:t>
            </a:r>
            <a:r>
              <a:rPr lang="en-US" altLang="zh-CN" sz="2400" dirty="0" err="1" smtClean="0"/>
              <a:t>UMa</a:t>
            </a:r>
            <a:r>
              <a:rPr lang="en-US" altLang="zh-CN" sz="2400" dirty="0" smtClean="0"/>
              <a:t> and </a:t>
            </a:r>
            <a:r>
              <a:rPr lang="en-US" altLang="zh-CN" sz="2400" dirty="0" err="1" smtClean="0"/>
              <a:t>Umi</a:t>
            </a:r>
            <a:r>
              <a:rPr lang="en-US" altLang="zh-CN" sz="2400" smtClean="0"/>
              <a:t>.</a:t>
            </a:r>
            <a:endParaRPr lang="en-US" altLang="zh-CN" sz="2400" dirty="0" smtClean="0"/>
          </a:p>
          <a:p>
            <a:pPr fontAlgn="auto" hangingPunct="1"/>
            <a:r>
              <a:rPr lang="en-US" altLang="zh-CN" sz="2400" dirty="0" smtClean="0"/>
              <a:t>To facilitate the full calibration and also the completion of the SI, it is proposed that for indoor office, the frequency dependent LSP can also be adopted.</a:t>
            </a:r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48619"/>
            <a:ext cx="8848107" cy="692150"/>
          </a:xfrm>
        </p:spPr>
        <p:txBody>
          <a:bodyPr/>
          <a:lstStyle/>
          <a:p>
            <a:r>
              <a:rPr lang="sv-SE" smtClean="0"/>
              <a:t>Proposal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206515" y="818710"/>
            <a:ext cx="882318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indent="-265113" eaLnBrk="0" hangingPunct="0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2000" kern="0" dirty="0" smtClean="0">
                <a:latin typeface="Calibri" panose="020F0502020204030204" pitchFamily="34" charset="0"/>
                <a:ea typeface="+mn-ea"/>
              </a:rPr>
              <a:t>Proposal: the LSP for indoor office </a:t>
            </a:r>
            <a:r>
              <a:rPr lang="en-US" altLang="zh-CN" sz="2000" kern="0" dirty="0" smtClean="0">
                <a:latin typeface="Calibri" panose="020F0502020204030204" pitchFamily="34" charset="0"/>
                <a:ea typeface="+mn-ea"/>
              </a:rPr>
              <a:t>in the table </a:t>
            </a:r>
            <a:r>
              <a:rPr lang="en-US" sz="2000" kern="0" dirty="0" smtClean="0">
                <a:latin typeface="Calibri" panose="020F0502020204030204" pitchFamily="34" charset="0"/>
                <a:ea typeface="+mn-ea"/>
              </a:rPr>
              <a:t>are updated based on the recommended value.</a:t>
            </a:r>
          </a:p>
          <a:p>
            <a:pPr marL="265113" marR="0" lvl="0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tabLst/>
              <a:defRPr/>
            </a:pPr>
            <a:endParaRPr lang="en-US" sz="2000" kern="0" dirty="0">
              <a:latin typeface="Calibri" panose="020F0502020204030204" pitchFamily="34" charset="0"/>
              <a:ea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51620" y="1673805"/>
          <a:ext cx="6660740" cy="4185467"/>
        </p:xfrm>
        <a:graphic>
          <a:graphicData uri="http://schemas.openxmlformats.org/drawingml/2006/table">
            <a:tbl>
              <a:tblPr/>
              <a:tblGrid>
                <a:gridCol w="1710190"/>
                <a:gridCol w="655612"/>
                <a:gridCol w="2224708"/>
                <a:gridCol w="2070230"/>
              </a:tblGrid>
              <a:tr h="294755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</a:rPr>
                        <a:t>Scenarios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latin typeface="Arial"/>
                          <a:ea typeface="Malgun Gothic"/>
                          <a:cs typeface="Times New Roman"/>
                        </a:rPr>
                        <a:t>Recommended</a:t>
                      </a:r>
                      <a:endParaRPr lang="zh-CN" sz="1600" b="1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600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94755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LOS</a:t>
                      </a:r>
                      <a:endParaRPr lang="zh-CN" sz="1600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NLOS</a:t>
                      </a:r>
                      <a:endParaRPr lang="zh-CN" sz="1600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>
                          <a:latin typeface="Times New Roman"/>
                          <a:ea typeface="宋体"/>
                        </a:rPr>
                        <a:t>Delay spread (</a:t>
                      </a:r>
                      <a:r>
                        <a:rPr lang="en-US" sz="1400" i="1" kern="100">
                          <a:latin typeface="Times New Roman"/>
                          <a:ea typeface="宋体"/>
                        </a:rPr>
                        <a:t>DS</a:t>
                      </a:r>
                      <a:r>
                        <a:rPr lang="en-US" sz="1400" kern="100">
                          <a:latin typeface="Times New Roman"/>
                          <a:ea typeface="宋体"/>
                        </a:rPr>
                        <a:t>)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>
                          <a:latin typeface="Times New Roman"/>
                          <a:ea typeface="宋体"/>
                        </a:rPr>
                        <a:t>log</a:t>
                      </a:r>
                      <a:r>
                        <a:rPr lang="en-US" sz="1400" kern="100" baseline="-25000"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400" kern="100">
                          <a:latin typeface="Times New Roman"/>
                          <a:ea typeface="宋体"/>
                        </a:rPr>
                        <a:t>([s])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DS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-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0.005*log10(1+f)-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7.79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0.14*log10(1+f)-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7.29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DS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-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0.08*log10(1+f)+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0.50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0.05*log10(1+f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0.11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 dirty="0" err="1">
                          <a:latin typeface="Times New Roman"/>
                          <a:ea typeface="宋体"/>
                        </a:rPr>
                        <a:t>AoA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 spread 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(</a:t>
                      </a:r>
                      <a:r>
                        <a:rPr lang="en-US" altLang="zh-CN" sz="1400" i="1" kern="100" dirty="0" err="1" smtClean="0">
                          <a:latin typeface="Times New Roman"/>
                          <a:ea typeface="宋体"/>
                        </a:rPr>
                        <a:t>σ</a:t>
                      </a:r>
                      <a:r>
                        <a:rPr lang="en-US" altLang="zh-CN" sz="1400" i="1" kern="100" baseline="-25000" dirty="0" err="1" smtClean="0">
                          <a:latin typeface="Times New Roman"/>
                          <a:ea typeface="宋体"/>
                        </a:rPr>
                        <a:t>ASA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) log</a:t>
                      </a:r>
                      <a:r>
                        <a:rPr lang="en-US" sz="1400" kern="100" baseline="-25000" dirty="0" smtClean="0"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([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  <a:sym typeface="Symbol"/>
                        </a:rPr>
                        <a:t>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])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 dirty="0" err="1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 dirty="0" err="1">
                          <a:latin typeface="Times New Roman"/>
                          <a:ea typeface="宋体"/>
                        </a:rPr>
                        <a:t>ASA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0.095*log10(1+f)+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1.86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0.06*log10(1+f)+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1.80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ASA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0.06*log10(1+f)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0.06*log10(1+f)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 dirty="0" err="1">
                          <a:latin typeface="Times New Roman"/>
                          <a:ea typeface="宋体"/>
                        </a:rPr>
                        <a:t>ZoA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 spread 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(</a:t>
                      </a:r>
                      <a:r>
                        <a:rPr lang="en-US" altLang="zh-CN" sz="1400" i="1" kern="100" dirty="0" err="1" smtClean="0">
                          <a:latin typeface="Times New Roman"/>
                          <a:ea typeface="宋体"/>
                        </a:rPr>
                        <a:t>σ</a:t>
                      </a:r>
                      <a:r>
                        <a:rPr lang="en-US" altLang="zh-CN" sz="1400" i="1" kern="100" baseline="-25000" dirty="0" err="1" smtClean="0">
                          <a:latin typeface="Times New Roman"/>
                          <a:ea typeface="宋体"/>
                        </a:rPr>
                        <a:t>ZSA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)log</a:t>
                      </a:r>
                      <a:r>
                        <a:rPr lang="en-US" sz="1400" kern="100" baseline="-25000" dirty="0" smtClean="0"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([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  <a:sym typeface="Symbol"/>
                        </a:rPr>
                        <a:t>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])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0.13*log10(1+f)+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1.21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0.08*log10(1+f)+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1.04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5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0.02*log10(1+f)+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0.17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0.05*log10(1+f)+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0.24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 dirty="0" err="1">
                          <a:latin typeface="Times New Roman"/>
                          <a:ea typeface="宋体"/>
                        </a:rPr>
                        <a:t>ZoD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 spread 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(</a:t>
                      </a:r>
                      <a:r>
                        <a:rPr lang="en-US" altLang="zh-CN" sz="1400" i="1" kern="100" dirty="0" err="1" smtClean="0">
                          <a:latin typeface="Times New Roman"/>
                          <a:ea typeface="宋体"/>
                        </a:rPr>
                        <a:t>σ</a:t>
                      </a:r>
                      <a:r>
                        <a:rPr lang="en-US" altLang="zh-CN" sz="1400" i="1" kern="100" baseline="-25000" dirty="0" err="1" smtClean="0">
                          <a:latin typeface="Times New Roman"/>
                          <a:ea typeface="宋体"/>
                        </a:rPr>
                        <a:t>ZSD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) 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log</a:t>
                      </a:r>
                      <a:r>
                        <a:rPr lang="en-US" sz="1400" kern="100" baseline="-25000" dirty="0"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([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  <a:sym typeface="Symbol"/>
                        </a:rPr>
                        <a:t>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])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0.72*log10(1+f)+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2.25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1.37</a:t>
                      </a:r>
                      <a:endParaRPr lang="zh-CN" sz="2000" kern="1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5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0.07*log10(1+f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0.15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0.38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>
                          <a:latin typeface="Times New Roman"/>
                          <a:ea typeface="宋体"/>
                        </a:rPr>
                        <a:t>K-factor (K) [dB]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7</a:t>
                      </a:r>
                      <a:endParaRPr lang="zh-CN" sz="2000" kern="1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N/A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4</a:t>
                      </a:r>
                      <a:endParaRPr lang="zh-CN" sz="2000" kern="1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N/A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9766</TotalTime>
  <Words>270</Words>
  <Application>Microsoft Office PowerPoint</Application>
  <PresentationFormat>全屏显示(4:3)</PresentationFormat>
  <Paragraphs>54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標準デザイン</vt:lpstr>
      <vt:lpstr>WF on frequency dependent LSP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l00198271</cp:lastModifiedBy>
  <cp:revision>595</cp:revision>
  <cp:lastPrinted>2016-02-02T02:05:25Z</cp:lastPrinted>
  <dcterms:created xsi:type="dcterms:W3CDTF">2008-05-20T02:15:22Z</dcterms:created>
  <dcterms:modified xsi:type="dcterms:W3CDTF">2016-05-25T03:07:51Z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(3)4h7HOL81QpLNZ5SqAy3zCaduCli5a3XHVmDuk4RpueEioTcC8KoV3N27X/eSmggJQK90n5m4
SpGxun9LxkgMGV9eAhQ0RZxgGuduGRbfHPY5fHkT7QVQr98OAZCsFAztrlqJsl1pdXSJSxEf
FXLBPOIo+ZXqRHG3jYgJOyrz2I+spIbDcb8BR/XGEGAnzJ1t2zfH8y7FVk4TMFuI0Q7w2dxk
RYCOcbnDKGhZot6WK7</vt:lpwstr>
  </property>
  <property fmtid="{D5CDD505-2E9C-101B-9397-08002B2CF9AE}" pid="6" name="_2015_ms_pID_7253431">
    <vt:lpwstr>DajvxYMCdYiV+BSeHQoTPorPae2sjfKgHWiFCRrsjIcob3ecacdp6W
Iy3ZZl+txbFpSbCc5kTEu+Lyrt+SIItno+M2VojFqvv71FGcBroBewG5l7GnkW+0BqJ4s7Sg
IBTf7l21V/96cHCAFJshE1gTOQnJUOcENsEGAJP6pqloNgmCIKYg/OmNkc0bLNpn+Yap2bt8
DKeJCM6M3VID3G45fwAO7a9z+tvoOJbew0Ma</vt:lpwstr>
  </property>
  <property fmtid="{D5CDD505-2E9C-101B-9397-08002B2CF9AE}" pid="7" name="_2015_ms_pID_7253432">
    <vt:lpwstr>Y9iexle5MrWDwvjxIQEDjHQDUBG3zpF5ESMw
wS9ssb+GQxOH2Tgxs0GxtjFDzfwNHIPvtRM26+HZPV6hJ38qr2i8v+wsvD3z6jlZ4JLfqFHH
OT6gSk222/4bmUVAbre7mw==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1464145659</vt:lpwstr>
  </property>
</Properties>
</file>