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61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7" autoAdjust="0"/>
    <p:restoredTop sz="74868" autoAdjust="0"/>
  </p:normalViewPr>
  <p:slideViewPr>
    <p:cSldViewPr>
      <p:cViewPr varScale="1">
        <p:scale>
          <a:sx n="69" d="100"/>
          <a:sy n="69" d="100"/>
        </p:scale>
        <p:origin x="1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5F3E7-614F-4DAB-84A4-92574CFD9B50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63F13-A0B7-4417-B096-3DC6679AC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Notes:</a:t>
            </a:r>
          </a:p>
          <a:p>
            <a:endParaRPr lang="en-US" dirty="0" smtClean="0"/>
          </a:p>
          <a:p>
            <a:r>
              <a:rPr lang="en-US" dirty="0" smtClean="0"/>
              <a:t>Proposal</a:t>
            </a:r>
            <a:r>
              <a:rPr lang="en-US" baseline="0" dirty="0" smtClean="0"/>
              <a:t> #1 addresses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 1: Should it be agreed that only UL resource allocation types 0 is supported (i.e. not support type 1)?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Possible Options: 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 1:  Support Type 0 only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 2: Support Type 0 and Type 1 only</a:t>
            </a:r>
          </a:p>
          <a:p>
            <a:pPr hangingPunct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 companies in the offline session and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offline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email preferred option 1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pPr hangingPunct="0"/>
            <a:r>
              <a:rPr lang="en-US" dirty="0" smtClean="0"/>
              <a:t>Proposal</a:t>
            </a:r>
            <a:r>
              <a:rPr lang="en-US" baseline="0" dirty="0" smtClean="0"/>
              <a:t> #2 addresses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 5: Should PUSCH HARQ retransmission be adaptive or non-adaptive or both?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Working assumption: PUSCH HARQ operation for LC/CE UEs is synchronous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The offline email had no consensus. In the offline session several companies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felt strongly this was an optimization which was not needed in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13.</a:t>
            </a: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WRT 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 7: Should LC/CE UE should interpret absent/non-detected PUSCH HARQ feedback as ACK?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The offline session discussion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led to a conclusion that an agree was not needed because this is legacy behaviour.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dirty="0" smtClean="0"/>
              <a:t>This addresses Question</a:t>
            </a:r>
            <a:r>
              <a:rPr lang="en-US" baseline="0" dirty="0" smtClean="0"/>
              <a:t> 1 and question 4</a:t>
            </a:r>
          </a:p>
          <a:p>
            <a:r>
              <a:rPr lang="en-US" dirty="0" smtClean="0"/>
              <a:t>WRT to </a:t>
            </a:r>
            <a:r>
              <a:rPr lang="en-CA" dirty="0" smtClean="0"/>
              <a:t>Question 7: Should LC/CE UE should interpret absent/non-detected PUSCH HARQ feedback as ACK?</a:t>
            </a:r>
          </a:p>
          <a:p>
            <a:r>
              <a:rPr lang="en-CA" dirty="0" smtClean="0"/>
              <a:t>- The group</a:t>
            </a:r>
            <a:r>
              <a:rPr lang="en-CA" baseline="0" dirty="0" smtClean="0"/>
              <a:t> decided this was not necessary as this is the legacy procedure already.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50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Notes:</a:t>
            </a:r>
          </a:p>
          <a:p>
            <a:endParaRPr lang="en-US" dirty="0" smtClean="0"/>
          </a:p>
          <a:p>
            <a:r>
              <a:rPr lang="en-US" dirty="0" smtClean="0"/>
              <a:t>Proposal</a:t>
            </a:r>
            <a:r>
              <a:rPr lang="en-US" baseline="0" dirty="0" smtClean="0"/>
              <a:t> 3 addresses questions 4 , 4.1, 4.2 ,4.3</a:t>
            </a:r>
            <a:endParaRPr lang="en-US" dirty="0" smtClean="0"/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RV number is not needed in UL grant. It is also not provided by legacy UL Grant either.</a:t>
            </a:r>
          </a:p>
          <a:p>
            <a:endParaRPr lang="en-US" dirty="0" smtClean="0"/>
          </a:p>
          <a:p>
            <a:r>
              <a:rPr lang="en-US" dirty="0" smtClean="0"/>
              <a:t>The TDD </a:t>
            </a:r>
            <a:r>
              <a:rPr lang="en-US" dirty="0" err="1" smtClean="0"/>
              <a:t>Config</a:t>
            </a:r>
            <a:r>
              <a:rPr lang="en-US" baseline="0" dirty="0" smtClean="0"/>
              <a:t> 0 issue is common between </a:t>
            </a:r>
            <a:r>
              <a:rPr lang="en-US" baseline="0" dirty="0" err="1" smtClean="0"/>
              <a:t>async</a:t>
            </a:r>
            <a:r>
              <a:rPr lang="en-US" baseline="0" dirty="0" smtClean="0"/>
              <a:t> and sync and may to be treated separately if needed.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MCS table work may need to consider RV cycling.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Notes: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Notes: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en-GB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two proposal are mainly</a:t>
            </a:r>
            <a:r>
              <a:rPr lang="en-GB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handle error cases. In some cases, they only occur when a false M-PDCCH is decoded but since this can occur, especially in low SINR, many companies feel that it is worth specifying some behaviour.</a:t>
            </a:r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endParaRPr lang="en-GB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Proposal#5</a:t>
            </a:r>
            <a:r>
              <a:rPr lang="en-GB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-&gt; 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 2: How to handle overlapping PUSCH repetitions and PUCCH repetitions?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Possible Options: 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Option 1: eNB avoids overlap (no need to specify overlap scenario)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Option 2: Overlap can occur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Option 2.1:  UE prioritizes based on set rules – rules are FFS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Option 2.2:  Prioritization and multiplexing</a:t>
            </a:r>
          </a:p>
          <a:p>
            <a:pPr hangingPunct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General agreement UE will not support simultaneous PUCCH and PUSCH.  Several companies supported prioritization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based on rules. Only 3 companies wanted to support multiplexing.</a:t>
            </a:r>
          </a:p>
          <a:p>
            <a:pPr hangingPunct="0"/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Proposal #6 -&gt; Question 3: How to handle overlapping PUSCH/PUCCH repetitions and PRACH repetitions?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Possible Options: 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 1:  UE does not support PUSCH and PRACH Overlap or PUCCH and PRACH overlap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 2:  No need to specify anything (eNB avoids overlap)</a:t>
            </a:r>
          </a:p>
          <a:p>
            <a:pPr hangingPunct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 3: PRACH has high priority. </a:t>
            </a:r>
          </a:p>
          <a:p>
            <a:pPr hangingPunct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Summary: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General agreement that UE does not support simultaneous PRACH and PUCCH/PUSCH. Majority of companies support option that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PRACH has higher priority. </a:t>
            </a:r>
          </a:p>
          <a:p>
            <a:pPr hangingPunct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40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Sierra Wireless,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Nokia,Intel,CATT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R1-157502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93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#83	R1-157501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pPr marL="174625" lvl="1" indent="0">
              <a:buNone/>
            </a:pPr>
            <a:endParaRPr lang="en-CA" sz="1600" dirty="0"/>
          </a:p>
          <a:p>
            <a:pPr marL="742950" lvl="2" indent="-342900"/>
            <a:endParaRPr lang="en-US" sz="1200" dirty="0"/>
          </a:p>
          <a:p>
            <a:endParaRPr lang="en-CA" sz="2600" dirty="0"/>
          </a:p>
          <a:p>
            <a:pPr lvl="1">
              <a:buFont typeface="Arial" pitchFamily="34" charset="0"/>
              <a:buChar char="•"/>
            </a:pPr>
            <a:endParaRPr lang="en-US" sz="1600" dirty="0"/>
          </a:p>
          <a:p>
            <a:pPr lvl="2"/>
            <a:endParaRPr lang="en-US" sz="12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1752600"/>
            <a:ext cx="8229600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endParaRPr lang="en-US" sz="1200" dirty="0" smtClean="0"/>
          </a:p>
          <a:p>
            <a:pPr lvl="2"/>
            <a:endParaRPr lang="en-US" sz="1200" dirty="0" smtClean="0"/>
          </a:p>
          <a:p>
            <a:pPr lvl="2"/>
            <a:endParaRPr lang="en-US" sz="1200" dirty="0" smtClean="0"/>
          </a:p>
          <a:p>
            <a:pPr marL="0" indent="0">
              <a:buFont typeface="Arial" pitchFamily="34" charset="0"/>
              <a:buNone/>
            </a:pPr>
            <a:endParaRPr lang="en-US" sz="16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447800"/>
            <a:ext cx="8229600" cy="48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Rel-13 </a:t>
            </a:r>
            <a:r>
              <a:rPr lang="en-US" sz="2800" dirty="0" smtClean="0"/>
              <a:t>LC/CE UEs </a:t>
            </a:r>
            <a:r>
              <a:rPr lang="en-US" sz="2800" dirty="0"/>
              <a:t>do not support PUSCH resource allocation type 1</a:t>
            </a:r>
          </a:p>
          <a:p>
            <a:endParaRPr lang="en-US" sz="2800" i="1" dirty="0" smtClean="0"/>
          </a:p>
          <a:p>
            <a:endParaRPr lang="en-US" sz="2800" i="1" dirty="0" smtClean="0"/>
          </a:p>
          <a:p>
            <a:pPr marL="0" indent="0">
              <a:buNone/>
            </a:pPr>
            <a:r>
              <a:rPr lang="en-US" sz="4000" dirty="0" smtClean="0"/>
              <a:t>			Proposal #2</a:t>
            </a:r>
            <a:endParaRPr lang="en-US" sz="4000" dirty="0"/>
          </a:p>
          <a:p>
            <a:pPr lvl="0"/>
            <a:r>
              <a:rPr lang="en-US" sz="2800" dirty="0"/>
              <a:t>Rel 13 LC/CE </a:t>
            </a:r>
            <a:r>
              <a:rPr lang="en-US" sz="2800" dirty="0" smtClean="0"/>
              <a:t>UEs </a:t>
            </a:r>
            <a:r>
              <a:rPr lang="en-US" sz="2800" dirty="0"/>
              <a:t>shall only support adaptive </a:t>
            </a:r>
            <a:r>
              <a:rPr lang="en-US" sz="2800" dirty="0" smtClean="0"/>
              <a:t>PUSCH HARQ</a:t>
            </a:r>
            <a:endParaRPr lang="en-US" sz="2800" dirty="0"/>
          </a:p>
          <a:p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48709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#3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2800" dirty="0" smtClean="0"/>
              <a:t>Replace working assumption: </a:t>
            </a:r>
          </a:p>
          <a:p>
            <a:pPr lvl="1"/>
            <a:r>
              <a:rPr lang="en-US" sz="2400" dirty="0"/>
              <a:t>PUSCH HARQ operation for LC/CE UEs is </a:t>
            </a:r>
            <a:r>
              <a:rPr lang="en-US" sz="2400" dirty="0" smtClean="0"/>
              <a:t>synchronous</a:t>
            </a:r>
          </a:p>
          <a:p>
            <a:r>
              <a:rPr lang="en-US" sz="2800" dirty="0"/>
              <a:t>With</a:t>
            </a:r>
          </a:p>
          <a:p>
            <a:pPr lvl="1"/>
            <a:r>
              <a:rPr lang="en-US" sz="2400" dirty="0" smtClean="0"/>
              <a:t>PUSCH </a:t>
            </a:r>
            <a:r>
              <a:rPr lang="en-US" sz="2400" dirty="0"/>
              <a:t>HARQ operation for LC/CE UEs is </a:t>
            </a:r>
            <a:r>
              <a:rPr lang="en-US" sz="2400" dirty="0" smtClean="0"/>
              <a:t>Asynchronous</a:t>
            </a:r>
            <a:endParaRPr lang="en-CA" sz="2200" dirty="0" smtClean="0"/>
          </a:p>
          <a:p>
            <a:pPr lvl="2"/>
            <a:r>
              <a:rPr lang="en-US" sz="2000" dirty="0" smtClean="0"/>
              <a:t>The UL grant shall include the HARQ number and RV number</a:t>
            </a:r>
          </a:p>
          <a:p>
            <a:pPr lvl="2"/>
            <a:r>
              <a:rPr lang="en-US" sz="2000" dirty="0" smtClean="0"/>
              <a:t>The UE is not expecting to receive the UL grant for re-transmission before n+4 (where n is the last SF of the PUSCH transmission)</a:t>
            </a:r>
          </a:p>
          <a:p>
            <a:pPr lvl="1"/>
            <a:r>
              <a:rPr lang="en-US" sz="2000" dirty="0" smtClean="0"/>
              <a:t>Note: Inform RAN2 about this decision</a:t>
            </a:r>
          </a:p>
          <a:p>
            <a:pPr lvl="2"/>
            <a:endParaRPr lang="en-US" sz="1200" dirty="0" smtClean="0"/>
          </a:p>
          <a:p>
            <a:pPr lvl="2"/>
            <a:endParaRPr lang="en-US" sz="1200" dirty="0"/>
          </a:p>
          <a:p>
            <a:pPr lvl="2"/>
            <a:endParaRPr lang="en-US" sz="12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#4 – How to set 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>
            <a:noAutofit/>
          </a:bodyPr>
          <a:lstStyle/>
          <a:p>
            <a:pPr hangingPunct="0"/>
            <a:r>
              <a:rPr lang="en-US" sz="1600" dirty="0" smtClean="0"/>
              <a:t>RAN1#82bis </a:t>
            </a:r>
            <a:r>
              <a:rPr lang="en-US" sz="1600" dirty="0"/>
              <a:t>agreement:</a:t>
            </a:r>
          </a:p>
          <a:p>
            <a:pPr marL="542925" lvl="0" indent="-357188">
              <a:spcBef>
                <a:spcPts val="0"/>
              </a:spcBef>
            </a:pPr>
            <a:r>
              <a:rPr lang="en-GB" sz="1600" dirty="0"/>
              <a:t>In case of PUSCH transmission from LC UEs and UEs operating coverage enhancement</a:t>
            </a:r>
            <a:endParaRPr lang="en-US" sz="1600" dirty="0"/>
          </a:p>
          <a:p>
            <a:pPr lvl="1">
              <a:spcBef>
                <a:spcPts val="0"/>
              </a:spcBef>
            </a:pPr>
            <a:r>
              <a:rPr lang="en-GB" sz="1400" dirty="0"/>
              <a:t>The redundancy version (RV) is cycled every Z subframes</a:t>
            </a:r>
            <a:endParaRPr lang="en-US" sz="1400" dirty="0"/>
          </a:p>
          <a:p>
            <a:pPr lvl="2">
              <a:spcBef>
                <a:spcPts val="0"/>
              </a:spcBef>
            </a:pPr>
            <a:r>
              <a:rPr lang="en-GB" sz="1200" dirty="0"/>
              <a:t>For no or small repetitions, Z=1</a:t>
            </a:r>
            <a:endParaRPr lang="en-US" sz="1200" dirty="0"/>
          </a:p>
          <a:p>
            <a:pPr lvl="3">
              <a:spcBef>
                <a:spcPts val="0"/>
              </a:spcBef>
            </a:pPr>
            <a:r>
              <a:rPr lang="en-GB" sz="1100" dirty="0"/>
              <a:t>FFS whether or not a TB can be mapped to X&gt;1 subframes as a bundle</a:t>
            </a:r>
            <a:endParaRPr lang="en-US" sz="1100" dirty="0"/>
          </a:p>
          <a:p>
            <a:pPr lvl="4">
              <a:spcBef>
                <a:spcPts val="0"/>
              </a:spcBef>
            </a:pPr>
            <a:r>
              <a:rPr lang="en-GB" sz="1100" dirty="0"/>
              <a:t>Value of X FFS</a:t>
            </a:r>
            <a:endParaRPr lang="en-US" sz="1100" dirty="0"/>
          </a:p>
          <a:p>
            <a:pPr lvl="2">
              <a:spcBef>
                <a:spcPts val="0"/>
              </a:spcBef>
            </a:pPr>
            <a:r>
              <a:rPr lang="en-GB" sz="1200" dirty="0"/>
              <a:t>Otherwise, Z&gt;1</a:t>
            </a:r>
            <a:endParaRPr lang="en-US" sz="1200" dirty="0"/>
          </a:p>
          <a:p>
            <a:pPr lvl="3">
              <a:spcBef>
                <a:spcPts val="0"/>
              </a:spcBef>
            </a:pPr>
            <a:r>
              <a:rPr lang="en-GB" sz="1100" dirty="0"/>
              <a:t>The scrambling sequences at least for PUSCH data are the same in the same Z subframes</a:t>
            </a:r>
            <a:endParaRPr lang="en-US" sz="1100" dirty="0"/>
          </a:p>
          <a:p>
            <a:pPr lvl="3">
              <a:spcBef>
                <a:spcPts val="0"/>
              </a:spcBef>
            </a:pPr>
            <a:r>
              <a:rPr lang="en-GB" sz="1100" dirty="0"/>
              <a:t>Z is not explicitly configured</a:t>
            </a:r>
            <a:endParaRPr lang="en-US" sz="1100" dirty="0"/>
          </a:p>
          <a:p>
            <a:pPr lvl="3">
              <a:spcBef>
                <a:spcPts val="0"/>
              </a:spcBef>
            </a:pPr>
            <a:r>
              <a:rPr lang="en-GB" sz="1100" dirty="0"/>
              <a:t>FFS the value of Z</a:t>
            </a:r>
            <a:endParaRPr lang="en-US" sz="1100" dirty="0"/>
          </a:p>
          <a:p>
            <a:pPr lvl="1">
              <a:spcBef>
                <a:spcPts val="0"/>
              </a:spcBef>
            </a:pPr>
            <a:r>
              <a:rPr lang="en-GB" sz="1400" dirty="0"/>
              <a:t>The RV cycling follows legacy RV cycling pattern i.e. RV {0,2,3,1}</a:t>
            </a:r>
            <a:endParaRPr lang="en-US" sz="1400" dirty="0"/>
          </a:p>
          <a:p>
            <a:pPr lvl="2"/>
            <a:endParaRPr lang="en-US" sz="1200" dirty="0"/>
          </a:p>
          <a:p>
            <a:pPr lvl="2"/>
            <a:endParaRPr lang="en-US" sz="1200" dirty="0" smtClean="0"/>
          </a:p>
          <a:p>
            <a:pPr marL="0" indent="0">
              <a:buNone/>
            </a:pPr>
            <a:r>
              <a:rPr lang="en-US" sz="1600" dirty="0" smtClean="0"/>
              <a:t>TDD Background:</a:t>
            </a:r>
          </a:p>
          <a:p>
            <a:pPr marL="542925" indent="-357188">
              <a:spcBef>
                <a:spcPts val="0"/>
              </a:spcBef>
            </a:pPr>
            <a:r>
              <a:rPr lang="en-US" sz="1600" dirty="0" smtClean="0"/>
              <a:t>TDD </a:t>
            </a:r>
            <a:r>
              <a:rPr lang="en-US" sz="1600" dirty="0"/>
              <a:t>Proposal is to set Z </a:t>
            </a:r>
            <a:r>
              <a:rPr lang="en-US" sz="1600" dirty="0" smtClean="0"/>
              <a:t>in mode  B when R&gt;12 to </a:t>
            </a:r>
            <a:r>
              <a:rPr lang="en-US" sz="1600" dirty="0"/>
              <a:t>the # of consecutive UL SF in each Configuration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061" y="4724400"/>
            <a:ext cx="5715000" cy="162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29200" y="6057900"/>
            <a:ext cx="838200" cy="252832"/>
          </a:xfrm>
          <a:prstGeom prst="rect">
            <a:avLst/>
          </a:prstGeom>
          <a:solidFill>
            <a:schemeClr val="accent6">
              <a:lumMod val="75000"/>
              <a:alpha val="2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24600" y="6070016"/>
            <a:ext cx="609600" cy="252832"/>
          </a:xfrm>
          <a:prstGeom prst="rect">
            <a:avLst/>
          </a:prstGeom>
          <a:solidFill>
            <a:schemeClr val="accent6">
              <a:lumMod val="75000"/>
              <a:alpha val="2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5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#</a:t>
            </a:r>
            <a:r>
              <a:rPr lang="en-US" dirty="0"/>
              <a:t>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Autofit/>
          </a:bodyPr>
          <a:lstStyle/>
          <a:p>
            <a:pPr lvl="0" hangingPunct="0">
              <a:spcBef>
                <a:spcPts val="0"/>
              </a:spcBef>
            </a:pPr>
            <a:r>
              <a:rPr lang="en-US" sz="1400" dirty="0"/>
              <a:t>When a Rel 13 LC UEs is configure to use </a:t>
            </a:r>
            <a:r>
              <a:rPr lang="en-US" sz="1400" dirty="0" smtClean="0"/>
              <a:t>PUSCH frequency hopping for RV cycling, </a:t>
            </a:r>
          </a:p>
          <a:p>
            <a:pPr lvl="1" hangingPunct="0">
              <a:spcBef>
                <a:spcPts val="0"/>
              </a:spcBef>
            </a:pPr>
            <a:r>
              <a:rPr lang="en-US" sz="1400" dirty="0" smtClean="0"/>
              <a:t>UE in Mode A, Z=1 </a:t>
            </a:r>
          </a:p>
          <a:p>
            <a:pPr lvl="1" hangingPunct="0">
              <a:spcBef>
                <a:spcPts val="0"/>
              </a:spcBef>
            </a:pPr>
            <a:r>
              <a:rPr lang="en-US" sz="1400" dirty="0" smtClean="0"/>
              <a:t>UE in Mode B:</a:t>
            </a:r>
          </a:p>
          <a:p>
            <a:pPr lvl="2" hangingPunct="0">
              <a:spcBef>
                <a:spcPts val="0"/>
              </a:spcBef>
            </a:pPr>
            <a:r>
              <a:rPr lang="en-US" sz="1400" dirty="0" smtClean="0"/>
              <a:t>For FDD if repeats &lt;16 then Z=1 else  Z = </a:t>
            </a:r>
            <a:r>
              <a:rPr lang="en-US" sz="1400" dirty="0" err="1" smtClean="0"/>
              <a:t>Ych</a:t>
            </a:r>
            <a:endParaRPr lang="en-US" sz="1400" dirty="0" smtClean="0"/>
          </a:p>
          <a:p>
            <a:pPr lvl="2" hangingPunct="0">
              <a:spcBef>
                <a:spcPts val="0"/>
              </a:spcBef>
            </a:pPr>
            <a:r>
              <a:rPr lang="en-US" sz="1400" dirty="0" smtClean="0"/>
              <a:t>For TDD if repeats &lt;[12] then Z=1 else for a radio frame  Z is:</a:t>
            </a:r>
          </a:p>
          <a:p>
            <a:pPr lvl="3" hangingPunct="0">
              <a:spcBef>
                <a:spcPts val="0"/>
              </a:spcBef>
            </a:pPr>
            <a:r>
              <a:rPr lang="en-US" sz="1400" dirty="0" smtClean="0"/>
              <a:t>Uplink </a:t>
            </a:r>
            <a:r>
              <a:rPr lang="en-US" sz="1400" dirty="0"/>
              <a:t>Configuration 0:  </a:t>
            </a:r>
            <a:r>
              <a:rPr lang="en-US" sz="1400" dirty="0" smtClean="0"/>
              <a:t>3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1:  </a:t>
            </a:r>
            <a:r>
              <a:rPr lang="en-US" sz="1400" dirty="0" smtClean="0"/>
              <a:t>2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2:  </a:t>
            </a:r>
            <a:r>
              <a:rPr lang="en-US" sz="1400" dirty="0" smtClean="0"/>
              <a:t>1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3:  </a:t>
            </a:r>
            <a:r>
              <a:rPr lang="en-US" sz="1400" dirty="0" smtClean="0"/>
              <a:t>3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4:  </a:t>
            </a:r>
            <a:r>
              <a:rPr lang="en-US" sz="1400" dirty="0" smtClean="0"/>
              <a:t>2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5:  </a:t>
            </a:r>
            <a:r>
              <a:rPr lang="en-US" sz="1400" dirty="0" smtClean="0"/>
              <a:t>1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6:  </a:t>
            </a:r>
            <a:r>
              <a:rPr lang="en-US" sz="1400" dirty="0" smtClean="0"/>
              <a:t>3 then 2</a:t>
            </a:r>
            <a:endParaRPr lang="en-US" sz="1400" dirty="0"/>
          </a:p>
          <a:p>
            <a:pPr lvl="0" hangingPunct="0">
              <a:spcBef>
                <a:spcPts val="0"/>
              </a:spcBef>
            </a:pPr>
            <a:r>
              <a:rPr lang="en-US" sz="1400" dirty="0"/>
              <a:t>When a Rel 13 LC UEs is NOT configure to use PUSCH frequency hopping for RV cycling</a:t>
            </a:r>
          </a:p>
          <a:p>
            <a:pPr lvl="1" hangingPunct="0">
              <a:spcBef>
                <a:spcPts val="0"/>
              </a:spcBef>
            </a:pPr>
            <a:r>
              <a:rPr lang="en-US" sz="1400" dirty="0"/>
              <a:t>UE in Mode A, Z=1</a:t>
            </a:r>
          </a:p>
          <a:p>
            <a:pPr lvl="1" hangingPunct="0">
              <a:spcBef>
                <a:spcPts val="0"/>
              </a:spcBef>
            </a:pPr>
            <a:r>
              <a:rPr lang="en-US" sz="1400" dirty="0"/>
              <a:t>UE in Mode B:</a:t>
            </a:r>
          </a:p>
          <a:p>
            <a:pPr lvl="2" hangingPunct="0">
              <a:spcBef>
                <a:spcPts val="0"/>
              </a:spcBef>
            </a:pPr>
            <a:r>
              <a:rPr lang="en-US" sz="1400" dirty="0"/>
              <a:t>For FDD, If repeats&lt;16 then Z=1 else Z=4 </a:t>
            </a:r>
          </a:p>
          <a:p>
            <a:pPr lvl="2" hangingPunct="0">
              <a:spcBef>
                <a:spcPts val="0"/>
              </a:spcBef>
            </a:pPr>
            <a:r>
              <a:rPr lang="en-US" sz="1400" dirty="0"/>
              <a:t>For TDD, If repeats</a:t>
            </a:r>
            <a:r>
              <a:rPr lang="en-US" sz="1400" dirty="0" smtClean="0"/>
              <a:t>&lt;[12] </a:t>
            </a:r>
            <a:r>
              <a:rPr lang="en-US" sz="1400" dirty="0"/>
              <a:t>then Z=1 else for a radio frame Z is:</a:t>
            </a:r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0:  </a:t>
            </a:r>
            <a:r>
              <a:rPr lang="en-US" sz="1400" dirty="0" smtClean="0"/>
              <a:t>3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1:  </a:t>
            </a:r>
            <a:r>
              <a:rPr lang="en-US" sz="1400" dirty="0" smtClean="0"/>
              <a:t>2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2:  </a:t>
            </a:r>
            <a:r>
              <a:rPr lang="en-US" sz="1400" dirty="0" smtClean="0"/>
              <a:t>1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3:  </a:t>
            </a:r>
            <a:r>
              <a:rPr lang="en-US" sz="1400" dirty="0" smtClean="0"/>
              <a:t>3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4:  </a:t>
            </a:r>
            <a:r>
              <a:rPr lang="en-US" sz="1400" dirty="0" smtClean="0"/>
              <a:t>2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5:  </a:t>
            </a:r>
            <a:r>
              <a:rPr lang="en-US" sz="1400" dirty="0" smtClean="0"/>
              <a:t>1</a:t>
            </a:r>
            <a:endParaRPr lang="en-US" sz="1400" dirty="0"/>
          </a:p>
          <a:p>
            <a:pPr lvl="3" hangingPunct="0">
              <a:spcBef>
                <a:spcPts val="0"/>
              </a:spcBef>
            </a:pPr>
            <a:r>
              <a:rPr lang="en-US" sz="1400" dirty="0"/>
              <a:t>Uplink Configuration 6:  </a:t>
            </a:r>
            <a:r>
              <a:rPr lang="en-US" sz="1400" dirty="0" smtClean="0"/>
              <a:t>3 then 2</a:t>
            </a:r>
            <a:endParaRPr lang="en-US" sz="1400" dirty="0"/>
          </a:p>
          <a:p>
            <a:pPr lvl="2">
              <a:spcBef>
                <a:spcPts val="0"/>
              </a:spcBef>
            </a:pPr>
            <a:endParaRPr lang="en-US" sz="700" dirty="0" smtClean="0"/>
          </a:p>
          <a:p>
            <a:pPr lvl="2">
              <a:spcBef>
                <a:spcPts val="0"/>
              </a:spcBef>
            </a:pPr>
            <a:endParaRPr lang="en-US" sz="700" dirty="0"/>
          </a:p>
          <a:p>
            <a:pPr lvl="2">
              <a:spcBef>
                <a:spcPts val="0"/>
              </a:spcBef>
            </a:pPr>
            <a:endParaRPr lang="en-US" sz="700" dirty="0" smtClean="0"/>
          </a:p>
          <a:p>
            <a:pPr marL="0" indent="0">
              <a:spcBef>
                <a:spcPts val="0"/>
              </a:spcBef>
              <a:buNone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19811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7451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 smtClean="0"/>
              <a:t>Proposal #5</a:t>
            </a:r>
          </a:p>
          <a:p>
            <a:pPr lvl="0" hangingPunct="0"/>
            <a:r>
              <a:rPr lang="en-US" sz="2400" dirty="0"/>
              <a:t>The rel13 LC/CE UE shall not support transmitting PUSCH and PUCCH in the same SF. </a:t>
            </a:r>
          </a:p>
          <a:p>
            <a:pPr hangingPunct="0"/>
            <a:r>
              <a:rPr lang="en-US" sz="2400" dirty="0"/>
              <a:t>If PUSCH and PUCCH overlap occurs, </a:t>
            </a:r>
            <a:endParaRPr lang="en-US" sz="2400" dirty="0" smtClean="0"/>
          </a:p>
          <a:p>
            <a:pPr lvl="1" hangingPunct="0"/>
            <a:r>
              <a:rPr lang="en-US" sz="2000" dirty="0" smtClean="0"/>
              <a:t>When R=1  for both PUCCH and PUSCH, the </a:t>
            </a:r>
            <a:r>
              <a:rPr lang="en-US" sz="2000" dirty="0"/>
              <a:t>rel13 LC/CE UE shall </a:t>
            </a:r>
            <a:r>
              <a:rPr lang="en-US" sz="2000" dirty="0" smtClean="0"/>
              <a:t>support </a:t>
            </a:r>
            <a:r>
              <a:rPr lang="en-US" sz="2000" dirty="0"/>
              <a:t>multiplexing </a:t>
            </a:r>
            <a:r>
              <a:rPr lang="en-US" sz="2000" dirty="0" smtClean="0"/>
              <a:t>PUCCH bits with PUSCH. </a:t>
            </a:r>
          </a:p>
          <a:p>
            <a:pPr lvl="1" hangingPunct="0"/>
            <a:r>
              <a:rPr lang="en-US" sz="2000" dirty="0" smtClean="0"/>
              <a:t>Otherwise the following prioritization rules apply: </a:t>
            </a:r>
          </a:p>
          <a:p>
            <a:pPr lvl="2" hangingPunct="0"/>
            <a:r>
              <a:rPr lang="en-US" sz="2000" dirty="0" smtClean="0"/>
              <a:t>If PUCCH carries CSI then PUSCH is prioritized and PUCCH is dropped</a:t>
            </a:r>
          </a:p>
          <a:p>
            <a:pPr lvl="2" hangingPunct="0"/>
            <a:r>
              <a:rPr lang="en-US" sz="2000" dirty="0" smtClean="0"/>
              <a:t>Otherwise PUCCH is prioritized and PUSCH is dropped. </a:t>
            </a:r>
            <a:r>
              <a:rPr lang="en-US" sz="2000" dirty="0"/>
              <a:t>The affected </a:t>
            </a:r>
            <a:r>
              <a:rPr lang="en-US" sz="2000" dirty="0" smtClean="0"/>
              <a:t>PUSCH </a:t>
            </a:r>
            <a:r>
              <a:rPr lang="en-US" sz="2000" dirty="0"/>
              <a:t>is then </a:t>
            </a:r>
            <a:r>
              <a:rPr lang="en-US" sz="2000" dirty="0" smtClean="0"/>
              <a:t>abandoned. </a:t>
            </a:r>
          </a:p>
          <a:p>
            <a:pPr lvl="0" hangingPunct="0"/>
            <a:endParaRPr lang="en-US" sz="2400" dirty="0"/>
          </a:p>
          <a:p>
            <a:pPr marL="0" indent="0" algn="ctr">
              <a:buNone/>
            </a:pPr>
            <a:r>
              <a:rPr lang="en-US" dirty="0" smtClean="0"/>
              <a:t>Proposal #6</a:t>
            </a:r>
          </a:p>
          <a:p>
            <a:pPr hangingPunct="0"/>
            <a:r>
              <a:rPr lang="en-US" sz="2400" strike="sngStrike" dirty="0"/>
              <a:t>The rel13 LC/CE UE shall not support transmitting PRACH and PUSCH/PUCCH in the same SF. </a:t>
            </a:r>
          </a:p>
          <a:p>
            <a:pPr lvl="0" hangingPunct="0"/>
            <a:r>
              <a:rPr lang="en-US" sz="2400" strike="sngStrike" dirty="0"/>
              <a:t>If PRACH and PUSCH/ PUCCH overlap occurs, the UE always prioritizes PRACH over PUSCH/PUCCH. The affected PUSCH/PUCCH is then abandoned </a:t>
            </a:r>
            <a:r>
              <a:rPr lang="en-US" sz="2400" strike="sngStrike" dirty="0" smtClean="0"/>
              <a:t>(i.e</a:t>
            </a:r>
            <a:r>
              <a:rPr lang="en-US" sz="2400" strike="sngStrike" dirty="0"/>
              <a:t>. </a:t>
            </a:r>
            <a:r>
              <a:rPr lang="en-US" sz="2400" strike="sngStrike" dirty="0" smtClean="0"/>
              <a:t>PUSCH/PUUCH is NOT </a:t>
            </a:r>
            <a:r>
              <a:rPr lang="en-US" sz="2400" strike="sngStrike" dirty="0"/>
              <a:t>restarted after the </a:t>
            </a:r>
            <a:r>
              <a:rPr lang="en-US" sz="2400" strike="sngStrike" dirty="0" smtClean="0"/>
              <a:t>PRACH finishes)  </a:t>
            </a:r>
            <a:endParaRPr lang="en-US" sz="2400" strike="sngStrike" dirty="0"/>
          </a:p>
          <a:p>
            <a:pPr marL="0" indent="0" algn="ctr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99983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3531</TotalTime>
  <Words>1040</Words>
  <Application>Microsoft Office PowerPoint</Application>
  <PresentationFormat>On-screen Show (4:3)</PresentationFormat>
  <Paragraphs>142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Arial</vt:lpstr>
      <vt:lpstr>Calibri</vt:lpstr>
      <vt:lpstr>Office Theme</vt:lpstr>
      <vt:lpstr>WF on PUSCH</vt:lpstr>
      <vt:lpstr>Proposal #1</vt:lpstr>
      <vt:lpstr>Proposal #3</vt:lpstr>
      <vt:lpstr>Background #4 – How to set Z</vt:lpstr>
      <vt:lpstr>Proposal #4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>Gus Vos</dc:creator>
  <cp:lastModifiedBy>PM:</cp:lastModifiedBy>
  <cp:revision>304</cp:revision>
  <dcterms:created xsi:type="dcterms:W3CDTF">2006-08-16T00:00:00Z</dcterms:created>
  <dcterms:modified xsi:type="dcterms:W3CDTF">2015-11-18T21:03:05Z</dcterms:modified>
</cp:coreProperties>
</file>