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  <p:sldId id="262" r:id="rId3"/>
    <p:sldId id="261" r:id="rId4"/>
    <p:sldId id="263" r:id="rId5"/>
  </p:sldIdLst>
  <p:sldSz cx="9144000" cy="6858000" type="screen4x3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>
  <a:tblStyle styleId="{5C22544A-7EE6-4342-B048-85BDC9FD1C3A}" styleName="Medium Style 2 - Accent 1">
    <a:wholeTbl>
      <a:tcTxStyle>
        <a:fontRef idx="minor">
          <a:prstClr val="black"/>
        </a:fontRef>
        <a:schemeClr val="dk1"/>
      </a:tcTxStyle>
      <a:tcStyle>
        <a:tcBdr>
          <a:left>
            <a:ln w="12700" cmpd="sng">
              <a:solidFill>
                <a:schemeClr val="lt1"/>
              </a:solidFill>
            </a:ln>
          </a:left>
          <a:right>
            <a:ln w="12700" cmpd="sng">
              <a:solidFill>
                <a:schemeClr val="lt1"/>
              </a:solidFill>
            </a:ln>
          </a:right>
          <a:top>
            <a:ln w="12700" cmpd="sng">
              <a:solidFill>
                <a:schemeClr val="lt1"/>
              </a:solidFill>
            </a:ln>
          </a:top>
          <a:bottom>
            <a:ln w="12700" cmpd="sng">
              <a:solidFill>
                <a:schemeClr val="lt1"/>
              </a:solidFill>
            </a:ln>
          </a:bottom>
          <a:insideH>
            <a:ln w="12700" cmpd="sng">
              <a:solidFill>
                <a:schemeClr val="lt1"/>
              </a:solidFill>
            </a:ln>
          </a:insideH>
          <a:insideV>
            <a:ln w="12700" cmpd="sng">
              <a:solidFill>
                <a:schemeClr val="lt1"/>
              </a:solidFill>
            </a:ln>
          </a:insideV>
        </a:tcBdr>
        <a:fill>
          <a:solidFill>
            <a:schemeClr val="accent1">
              <a:tint val="20000"/>
            </a:schemeClr>
          </a:solidFill>
        </a:fill>
      </a:tcStyle>
    </a:wholeTbl>
    <a:band1H>
      <a:tcStyle>
        <a:tcBdr/>
        <a:fill>
          <a:solidFill>
            <a:schemeClr val="accent1">
              <a:tint val="40000"/>
            </a:schemeClr>
          </a:solidFill>
        </a:fill>
      </a:tcStyle>
    </a:band1H>
    <a:band2H>
      <a:tcStyle>
        <a:tcBdr/>
      </a:tcStyle>
    </a:band2H>
    <a:band1V>
      <a:tcStyle>
        <a:tcBdr/>
        <a:fill>
          <a:solidFill>
            <a:schemeClr val="accent1">
              <a:tint val="40000"/>
            </a:schemeClr>
          </a:solidFill>
        </a:fill>
      </a:tcStyle>
    </a:band1V>
    <a:band2V>
      <a:tcStyle>
        <a:tcBdr/>
      </a:tcStyle>
    </a:band2V>
    <a:la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lastCol>
    <a:firstCol>
      <a:tcTxStyle b="on">
        <a:fontRef idx="minor">
          <a:prstClr val="black"/>
        </a:fontRef>
        <a:schemeClr val="lt1"/>
      </a:tcTxStyle>
      <a:tcStyle>
        <a:tcBdr/>
        <a:fill>
          <a:solidFill>
            <a:schemeClr val="accent1"/>
          </a:solidFill>
        </a:fill>
      </a:tcStyle>
    </a:firstCol>
    <a:lastRow>
      <a:tcTxStyle b="on">
        <a:fontRef idx="minor">
          <a:prstClr val="black"/>
        </a:fontRef>
        <a:schemeClr val="lt1"/>
      </a:tcTxStyle>
      <a:tcStyle>
        <a:tcBdr>
          <a:top>
            <a:ln w="38100" cmpd="sng">
              <a:solidFill>
                <a:schemeClr val="lt1"/>
              </a:solidFill>
            </a:ln>
          </a:top>
        </a:tcBdr>
        <a:fill>
          <a:solidFill>
            <a:schemeClr val="accent1"/>
          </a:solidFill>
        </a:fill>
      </a:tcStyle>
    </a:lastRow>
    <a:firstRow>
      <a:tcTxStyle b="on">
        <a:fontRef idx="minor">
          <a:prstClr val="black"/>
        </a:fontRef>
        <a:schemeClr val="lt1"/>
      </a:tcTxStyle>
      <a:tcStyle>
        <a:tcBdr>
          <a:bottom>
            <a:ln w="38100" cmpd="sng">
              <a:solidFill>
                <a:schemeClr val="lt1"/>
              </a:solidFill>
            </a:ln>
          </a:bottom>
        </a:tcBdr>
        <a:fill>
          <a:solidFill>
            <a:schemeClr val="accent1"/>
          </a:solidFill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4" d="100"/>
          <a:sy n="74" d="100"/>
        </p:scale>
        <p:origin x="-792" y="-102"/>
      </p:cViewPr>
      <p:guideLst>
        <p:guide orient="horz" pos="216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theme" Target="theme/theme1.xml"/><Relationship Id="rId3" Type="http://schemas.openxmlformats.org/officeDocument/2006/relationships/slide" Target="slides/slide2.xml"/><Relationship Id="rId7" Type="http://schemas.openxmlformats.org/officeDocument/2006/relationships/viewProps" Target="view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presProps" Target="presProps.xml"/><Relationship Id="rId5" Type="http://schemas.openxmlformats.org/officeDocument/2006/relationships/slide" Target="slides/slide4.xml"/><Relationship Id="rId4" Type="http://schemas.openxmlformats.org/officeDocument/2006/relationships/slide" Target="slides/slide3.xml"/><Relationship Id="rId9" Type="http://schemas.openxmlformats.org/officeDocument/2006/relationships/tableStyles" Target="tableStyle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685800" y="2130425"/>
            <a:ext cx="7772400" cy="147002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371600" y="3886200"/>
            <a:ext cx="6400800" cy="1752600"/>
          </a:xfrm>
        </p:spPr>
        <p:txBody>
          <a:bodyPr/>
          <a:lstStyle>
            <a:lvl1pPr marL="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29400" y="274638"/>
            <a:ext cx="2057400" cy="5851525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457200" y="274638"/>
            <a:ext cx="6019800" cy="5851525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722313" y="4406900"/>
            <a:ext cx="7772400" cy="1362075"/>
          </a:xfrm>
        </p:spPr>
        <p:txBody>
          <a:bodyPr anchor="t"/>
          <a:lstStyle>
            <a:lvl1pPr algn="l">
              <a:defRPr sz="4000" b="1" cap="all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722313" y="2906713"/>
            <a:ext cx="7772400" cy="1500187"/>
          </a:xfrm>
        </p:spPr>
        <p:txBody>
          <a:bodyPr anchor="b"/>
          <a:lstStyle>
            <a:lvl1pPr marL="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457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48200" y="1600200"/>
            <a:ext cx="4038600" cy="4525963"/>
          </a:xfrm>
        </p:spPr>
        <p:txBody>
          <a:bodyPr/>
          <a:lstStyle>
            <a:lvl1pPr>
              <a:defRPr sz="2800"/>
            </a:lvl1pPr>
            <a:lvl2pPr>
              <a:defRPr sz="2400"/>
            </a:lvl2pPr>
            <a:lvl3pPr>
              <a:defRPr sz="2000"/>
            </a:lvl3pPr>
            <a:lvl4pPr>
              <a:defRPr sz="1800"/>
            </a:lvl4pPr>
            <a:lvl5pPr>
              <a:defRPr sz="1800"/>
            </a:lvl5pPr>
            <a:lvl6pPr>
              <a:defRPr sz="1800"/>
            </a:lvl6pPr>
            <a:lvl7pPr>
              <a:defRPr sz="1800"/>
            </a:lvl7pPr>
            <a:lvl8pPr>
              <a:defRPr sz="1800"/>
            </a:lvl8pPr>
            <a:lvl9pPr>
              <a:defRPr sz="18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535113"/>
            <a:ext cx="4040188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57200" y="2174875"/>
            <a:ext cx="4040188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45025" y="1535113"/>
            <a:ext cx="4041775" cy="63976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45025" y="2174875"/>
            <a:ext cx="4041775" cy="3951288"/>
          </a:xfrm>
        </p:spPr>
        <p:txBody>
          <a:bodyPr/>
          <a:lstStyle>
            <a:lvl1pPr>
              <a:defRPr sz="2400"/>
            </a:lvl1pPr>
            <a:lvl2pPr>
              <a:defRPr sz="2000"/>
            </a:lvl2pPr>
            <a:lvl3pPr>
              <a:defRPr sz="1800"/>
            </a:lvl3pPr>
            <a:lvl4pPr>
              <a:defRPr sz="1600"/>
            </a:lvl4pPr>
            <a:lvl5pPr>
              <a:defRPr sz="1600"/>
            </a:lvl5pPr>
            <a:lvl6pPr>
              <a:defRPr sz="1600"/>
            </a:lvl6pPr>
            <a:lvl7pPr>
              <a:defRPr sz="1600"/>
            </a:lvl7pPr>
            <a:lvl8pPr>
              <a:defRPr sz="1600"/>
            </a:lvl8pPr>
            <a:lvl9pPr>
              <a:defRPr sz="16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457200" y="273050"/>
            <a:ext cx="3008313" cy="1162050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575050" y="273050"/>
            <a:ext cx="5111750" cy="5853113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457200" y="1435100"/>
            <a:ext cx="3008313" cy="4691063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792288" y="4800600"/>
            <a:ext cx="5486400" cy="566738"/>
          </a:xfrm>
        </p:spPr>
        <p:txBody>
          <a:bodyPr anchor="b"/>
          <a:lstStyle>
            <a:lvl1pPr algn="l">
              <a:defRPr sz="2000" b="1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Picture Placeholder 2"/>
          <p:cNvSpPr>
            <a:spLocks noGrp="1"/>
          </p:cNvSpPr>
          <p:nvPr>
            <p:ph type="pic" idx="1"/>
          </p:nvPr>
        </p:nvSpPr>
        <p:spPr>
          <a:xfrm>
            <a:off x="1792288" y="612775"/>
            <a:ext cx="5486400" cy="4114800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792288" y="5367338"/>
            <a:ext cx="5486400" cy="804862"/>
          </a:xfrm>
        </p:spPr>
        <p:txBody>
          <a:bodyPr/>
          <a:lstStyle>
            <a:lvl1pPr marL="0" indent="0">
              <a:buNone/>
              <a:defRPr sz="14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457200" y="274638"/>
            <a:ext cx="82296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457200" y="1600200"/>
            <a:ext cx="8229600" cy="4525963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457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D8BD707-D9CF-40AE-B4C6-C98DA3205C09}" type="datetimeFigureOut">
              <a:rPr lang="en-US" smtClean="0"/>
              <a:pPr/>
              <a:t>10/6/2015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124200" y="6356350"/>
            <a:ext cx="2895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553200" y="635635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B6F15528-21DE-4FAA-801E-634DDDAF4B2B}" type="slidenum">
              <a:rPr lang="en-US" smtClean="0"/>
              <a:pPr/>
              <a:t>‹#›</a:t>
            </a:fld>
            <a:endParaRPr 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/>
        <p:txBody>
          <a:bodyPr>
            <a:normAutofit/>
          </a:bodyPr>
          <a:lstStyle/>
          <a:p>
            <a:r>
              <a:rPr lang="en-US" dirty="0" smtClean="0"/>
              <a:t>WF </a:t>
            </a:r>
            <a:r>
              <a:rPr lang="en-US" dirty="0"/>
              <a:t>on </a:t>
            </a:r>
            <a:r>
              <a:rPr lang="en-US" dirty="0" smtClean="0"/>
              <a:t>DCI formats for MTC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/>
        <p:txBody>
          <a:bodyPr>
            <a:normAutofit/>
          </a:bodyPr>
          <a:lstStyle/>
          <a:p>
            <a:r>
              <a:rPr lang="en-US" dirty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Ericsson, 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Panasonic, Sony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NEC, </a:t>
            </a:r>
            <a:r>
              <a:rPr lang="en-US" dirty="0" err="1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InterDigital</a:t>
            </a:r>
            <a:r>
              <a:rPr lang="en-US" dirty="0" smtClean="0">
                <a:solidFill>
                  <a:schemeClr val="tx1"/>
                </a:solidFill>
                <a:latin typeface="+mj-lt"/>
                <a:ea typeface="+mj-ea"/>
                <a:cs typeface="+mj-cs"/>
              </a:rPr>
              <a:t>, Nokia Networks</a:t>
            </a:r>
            <a:endParaRPr lang="en-US" dirty="0">
              <a:solidFill>
                <a:schemeClr val="tx1"/>
              </a:solidFill>
              <a:latin typeface="+mj-lt"/>
              <a:ea typeface="+mj-ea"/>
              <a:cs typeface="+mj-cs"/>
            </a:endParaRPr>
          </a:p>
        </p:txBody>
      </p:sp>
      <p:sp>
        <p:nvSpPr>
          <p:cNvPr id="4" name="テキスト ボックス 3"/>
          <p:cNvSpPr txBox="1">
            <a:spLocks noChangeArrowheads="1"/>
          </p:cNvSpPr>
          <p:nvPr/>
        </p:nvSpPr>
        <p:spPr bwMode="auto">
          <a:xfrm>
            <a:off x="7543800" y="188913"/>
            <a:ext cx="1444626" cy="40011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20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R1-</a:t>
            </a:r>
            <a:r>
              <a:rPr lang="en-US" sz="2000" dirty="0" smtClean="0"/>
              <a:t>156175</a:t>
            </a:r>
            <a:endParaRPr kumimoji="0" lang="ja-JP" altLang="en-US" sz="20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  <p:sp>
        <p:nvSpPr>
          <p:cNvPr id="5" name="テキスト ボックス 4"/>
          <p:cNvSpPr txBox="1">
            <a:spLocks noChangeArrowheads="1"/>
          </p:cNvSpPr>
          <p:nvPr/>
        </p:nvSpPr>
        <p:spPr bwMode="auto">
          <a:xfrm>
            <a:off x="179388" y="188913"/>
            <a:ext cx="4275529" cy="92333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>
            <a:lvl1pPr eaLnBrk="0" hangingPunct="0">
              <a:spcBef>
                <a:spcPct val="20000"/>
              </a:spcBef>
              <a:buFont typeface="Arial" charset="0"/>
              <a:buChar char="•"/>
              <a:defRPr sz="32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1pPr>
            <a:lvl2pPr marL="742950" indent="-285750" eaLnBrk="0" hangingPunct="0">
              <a:spcBef>
                <a:spcPct val="20000"/>
              </a:spcBef>
              <a:buFont typeface="Arial" charset="0"/>
              <a:buChar char="–"/>
              <a:defRPr sz="28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2pPr>
            <a:lvl3pPr marL="1143000" indent="-228600" eaLnBrk="0" hangingPunct="0">
              <a:spcBef>
                <a:spcPct val="20000"/>
              </a:spcBef>
              <a:buFont typeface="Arial" charset="0"/>
              <a:buChar char="•"/>
              <a:defRPr sz="24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3pPr>
            <a:lvl4pPr marL="1600200" indent="-228600" eaLnBrk="0" hangingPunct="0">
              <a:spcBef>
                <a:spcPct val="20000"/>
              </a:spcBef>
              <a:buFont typeface="Arial" charset="0"/>
              <a:buChar char="–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4pPr>
            <a:lvl5pPr marL="2057400" indent="-228600" eaLnBrk="0" hangingPunct="0">
              <a:spcBef>
                <a:spcPct val="20000"/>
              </a:spcBef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5pPr>
            <a:lvl6pPr marL="25146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6pPr>
            <a:lvl7pPr marL="29718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7pPr>
            <a:lvl8pPr marL="34290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8pPr>
            <a:lvl9pPr marL="3886200" indent="-228600" eaLnBrk="0" fontAlgn="base" latinLnBrk="1" hangingPunct="0">
              <a:spcBef>
                <a:spcPct val="20000"/>
              </a:spcBef>
              <a:spcAft>
                <a:spcPct val="0"/>
              </a:spcAft>
              <a:buFont typeface="Arial" charset="0"/>
              <a:buChar char="»"/>
              <a:defRPr sz="2000">
                <a:solidFill>
                  <a:schemeClr val="tx1"/>
                </a:solidFill>
                <a:latin typeface="맑은 고딕" pitchFamily="50" charset="-127"/>
                <a:ea typeface="맑은 고딕" pitchFamily="50" charset="-127"/>
              </a:defRPr>
            </a:lvl9pPr>
          </a:lstStyle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3GPP TSG RAN WG1 Meeting #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82bis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Malmö, Sweden, 5th - 9th October 2015</a:t>
            </a:r>
          </a:p>
          <a:p>
            <a:pPr eaLnBrk="1" hangingPunct="1">
              <a:spcBef>
                <a:spcPct val="0"/>
              </a:spcBef>
              <a:buFontTx/>
              <a:buNone/>
            </a:pPr>
            <a:r>
              <a:rPr kumimoji="0"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Agenda </a:t>
            </a:r>
            <a:r>
              <a:rPr kumimoji="0" lang="en-US" altLang="ja-JP" sz="1800" dirty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item </a:t>
            </a:r>
            <a:r>
              <a:rPr lang="en-US" altLang="ja-JP" sz="1800" dirty="0" smtClean="0">
                <a:latin typeface="Arial Unicode MS" pitchFamily="50" charset="-127"/>
                <a:ea typeface="Arial Unicode MS" pitchFamily="50" charset="-127"/>
                <a:cs typeface="Arial Unicode MS" pitchFamily="50" charset="-127"/>
              </a:rPr>
              <a:t>7.2.1.2</a:t>
            </a:r>
            <a:endParaRPr kumimoji="0" lang="ja-JP" altLang="en-US" sz="1800" dirty="0">
              <a:latin typeface="Arial Unicode MS" pitchFamily="50" charset="-127"/>
              <a:ea typeface="Arial Unicode MS" pitchFamily="50" charset="-127"/>
              <a:cs typeface="Arial Unicode MS" pitchFamily="50" charset="-127"/>
            </a:endParaRPr>
          </a:p>
        </p:txBody>
      </p:sp>
    </p:spTree>
    <p:extLst>
      <p:ext uri="{BB962C8B-B14F-4D97-AF65-F5344CB8AC3E}">
        <p14:creationId xmlns:p14="http://schemas.microsoft.com/office/powerpoint/2010/main" val="3698851294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Background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b="1" dirty="0"/>
              <a:t>Working </a:t>
            </a:r>
            <a:r>
              <a:rPr lang="en-US" b="1" dirty="0" smtClean="0"/>
              <a:t>assumption from RAN1#82:</a:t>
            </a:r>
            <a:endParaRPr lang="en-US" dirty="0"/>
          </a:p>
          <a:p>
            <a:pPr lvl="1"/>
            <a:r>
              <a:rPr lang="en-US" dirty="0"/>
              <a:t>For unicast, DCI format for no and small repetition levels are same. (=DCI format M1)</a:t>
            </a:r>
          </a:p>
          <a:p>
            <a:pPr lvl="1"/>
            <a:r>
              <a:rPr lang="en-US" dirty="0"/>
              <a:t>For unicast, DCI format for other repetition levels are same. (=DCI format M2)</a:t>
            </a:r>
          </a:p>
          <a:p>
            <a:pPr lvl="1"/>
            <a:r>
              <a:rPr lang="en-US" dirty="0"/>
              <a:t>DCI format M1 size and DCI format M2 size can be different</a:t>
            </a:r>
          </a:p>
          <a:p>
            <a:pPr lvl="1"/>
            <a:r>
              <a:rPr lang="en-US" dirty="0"/>
              <a:t>UE monitors only either DCI format M1 or DCI format M2</a:t>
            </a:r>
          </a:p>
          <a:p>
            <a:pPr lvl="1"/>
            <a:r>
              <a:rPr lang="en-US" dirty="0"/>
              <a:t>FFS whether DCI format size for scheduling PDSCH and PUSCH are same or not</a:t>
            </a:r>
          </a:p>
          <a:p>
            <a:pPr lvl="2"/>
            <a:r>
              <a:rPr lang="en-US" dirty="0"/>
              <a:t>If there are not the same, it means there will be M3 and M4 for the other link</a:t>
            </a:r>
          </a:p>
          <a:p>
            <a:pPr lvl="1"/>
            <a:r>
              <a:rPr lang="en-US" dirty="0"/>
              <a:t>FFS M1 size and/or M2 size can be from the existing DCI format size(s</a:t>
            </a:r>
            <a:r>
              <a:rPr lang="en-US" dirty="0" smtClean="0"/>
              <a:t>)</a:t>
            </a:r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3908900605"/>
      </p:ext>
    </p:extLst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 smtClean="0"/>
              <a:t>Proposal 1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>
            <a:normAutofit fontScale="77500" lnSpcReduction="20000"/>
          </a:bodyPr>
          <a:lstStyle/>
          <a:p>
            <a:r>
              <a:rPr lang="en-US" sz="2800" dirty="0" smtClean="0"/>
              <a:t>Confirm the Working Assumption with the revised description of the same:</a:t>
            </a:r>
          </a:p>
          <a:p>
            <a:pPr lvl="1"/>
            <a:r>
              <a:rPr lang="en-US" sz="2400" dirty="0" smtClean="0"/>
              <a:t>Following </a:t>
            </a:r>
            <a:r>
              <a:rPr lang="en-US" sz="2400" dirty="0"/>
              <a:t>four DCI formats are defined</a:t>
            </a:r>
            <a:r>
              <a:rPr lang="en-US" sz="2400" dirty="0" smtClean="0"/>
              <a:t>.</a:t>
            </a:r>
          </a:p>
          <a:p>
            <a:pPr lvl="2"/>
            <a:r>
              <a:rPr lang="en-US" sz="2000" dirty="0" smtClean="0"/>
              <a:t>DCI </a:t>
            </a:r>
            <a:r>
              <a:rPr lang="en-US" sz="2000" dirty="0"/>
              <a:t>format used for scheduling PDSCH for no and small repetition levels. (=DCI format </a:t>
            </a:r>
            <a:r>
              <a:rPr lang="en-US" sz="2000" dirty="0" smtClean="0"/>
              <a:t>M1A)</a:t>
            </a:r>
          </a:p>
          <a:p>
            <a:pPr lvl="2"/>
            <a:r>
              <a:rPr lang="en-US" sz="2000" dirty="0" smtClean="0"/>
              <a:t>DCI </a:t>
            </a:r>
            <a:r>
              <a:rPr lang="en-US" sz="2000" dirty="0"/>
              <a:t>format used for scheduling PUSCH for no and small repetition levels. (= DCI format </a:t>
            </a:r>
            <a:r>
              <a:rPr lang="en-US" sz="2000" dirty="0" smtClean="0"/>
              <a:t>M0A)</a:t>
            </a:r>
          </a:p>
          <a:p>
            <a:pPr lvl="2"/>
            <a:r>
              <a:rPr lang="en-US" sz="2000" dirty="0" smtClean="0"/>
              <a:t>DCI </a:t>
            </a:r>
            <a:r>
              <a:rPr lang="en-US" sz="2000" dirty="0"/>
              <a:t>format used for scheduling PDSCH for other repetition levels. (= DCI format M1B</a:t>
            </a:r>
            <a:r>
              <a:rPr lang="en-US" sz="2000" dirty="0" smtClean="0"/>
              <a:t>) </a:t>
            </a:r>
          </a:p>
          <a:p>
            <a:pPr lvl="2"/>
            <a:r>
              <a:rPr lang="en-US" sz="2000" dirty="0" smtClean="0"/>
              <a:t>DCI </a:t>
            </a:r>
            <a:r>
              <a:rPr lang="en-US" sz="2000" dirty="0"/>
              <a:t>format used for scheduling PUSCH for other repetition levels. (= DCI format </a:t>
            </a:r>
            <a:r>
              <a:rPr lang="en-US" sz="2000" dirty="0" smtClean="0"/>
              <a:t>M0B)</a:t>
            </a:r>
          </a:p>
          <a:p>
            <a:pPr lvl="2"/>
            <a:r>
              <a:rPr lang="en-US" sz="2000" dirty="0" smtClean="0"/>
              <a:t>DCI </a:t>
            </a:r>
            <a:r>
              <a:rPr lang="en-US" sz="2000" dirty="0"/>
              <a:t>format M1A size and DCI format M1B size can be </a:t>
            </a:r>
            <a:r>
              <a:rPr lang="en-US" sz="2000" dirty="0" smtClean="0"/>
              <a:t>different</a:t>
            </a:r>
          </a:p>
          <a:p>
            <a:pPr lvl="2"/>
            <a:r>
              <a:rPr lang="en-US" sz="2000" dirty="0" smtClean="0"/>
              <a:t>DCI </a:t>
            </a:r>
            <a:r>
              <a:rPr lang="en-US" sz="2000" dirty="0"/>
              <a:t>format M0A size and DCI format M0B size can be </a:t>
            </a:r>
            <a:r>
              <a:rPr lang="en-US" sz="2000" dirty="0" smtClean="0"/>
              <a:t>different</a:t>
            </a:r>
          </a:p>
          <a:p>
            <a:pPr lvl="2"/>
            <a:r>
              <a:rPr lang="en-US" sz="2000" dirty="0" smtClean="0"/>
              <a:t>FFS </a:t>
            </a:r>
            <a:r>
              <a:rPr lang="en-US" sz="2000" dirty="0"/>
              <a:t>whether DCI format M1A size and DCI format M0A size are </a:t>
            </a:r>
            <a:r>
              <a:rPr lang="en-US" sz="2000" dirty="0" smtClean="0"/>
              <a:t>same</a:t>
            </a:r>
          </a:p>
          <a:p>
            <a:pPr lvl="2"/>
            <a:r>
              <a:rPr lang="en-US" sz="2000" dirty="0" smtClean="0"/>
              <a:t>FFS </a:t>
            </a:r>
            <a:r>
              <a:rPr lang="en-US" sz="2000" dirty="0"/>
              <a:t>whether DCI format M1B size and DCI format M0B size are </a:t>
            </a:r>
            <a:r>
              <a:rPr lang="en-US" sz="2000" dirty="0" smtClean="0"/>
              <a:t>same</a:t>
            </a:r>
          </a:p>
          <a:p>
            <a:pPr lvl="2"/>
            <a:r>
              <a:rPr lang="en-US" sz="2000" dirty="0" smtClean="0"/>
              <a:t>UE </a:t>
            </a:r>
            <a:r>
              <a:rPr lang="en-US" sz="2000" dirty="0"/>
              <a:t>monitors only either of following. </a:t>
            </a:r>
            <a:endParaRPr lang="en-US" sz="2000" dirty="0" smtClean="0"/>
          </a:p>
          <a:p>
            <a:pPr lvl="3"/>
            <a:r>
              <a:rPr lang="en-US" sz="1600" dirty="0" smtClean="0"/>
              <a:t>to </a:t>
            </a:r>
            <a:r>
              <a:rPr lang="en-US" sz="1600" dirty="0"/>
              <a:t>receive only DCI format M1A and DCI format </a:t>
            </a:r>
            <a:r>
              <a:rPr lang="en-US" sz="1600" dirty="0" smtClean="0"/>
              <a:t>M0A</a:t>
            </a:r>
          </a:p>
          <a:p>
            <a:pPr lvl="3"/>
            <a:r>
              <a:rPr lang="en-US" sz="1600" dirty="0" smtClean="0"/>
              <a:t>to </a:t>
            </a:r>
            <a:r>
              <a:rPr lang="en-US" sz="1600" dirty="0"/>
              <a:t>receive only DCI format M1B and DCI format </a:t>
            </a:r>
            <a:r>
              <a:rPr lang="en-US" sz="1600" dirty="0" smtClean="0"/>
              <a:t>M0B</a:t>
            </a:r>
          </a:p>
          <a:p>
            <a:pPr lvl="2"/>
            <a:r>
              <a:rPr lang="en-US" sz="2000" dirty="0"/>
              <a:t>FFS DCI format described here can be from the existing DCI format size(s)</a:t>
            </a:r>
          </a:p>
        </p:txBody>
      </p:sp>
    </p:spTree>
    <p:extLst>
      <p:ext uri="{BB962C8B-B14F-4D97-AF65-F5344CB8AC3E}">
        <p14:creationId xmlns:p14="http://schemas.microsoft.com/office/powerpoint/2010/main" val="244952274"/>
      </p:ext>
    </p:extLst>
  </p:cSld>
  <p:clrMapOvr>
    <a:masterClrMapping/>
  </p:clrMapOvr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dirty="0"/>
              <a:t>Proposal </a:t>
            </a:r>
            <a:r>
              <a:rPr lang="en-US" dirty="0" smtClean="0"/>
              <a:t>2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r>
              <a:rPr lang="en-US" sz="2800" dirty="0"/>
              <a:t>DCI format M1A size and DCI format M0A size </a:t>
            </a:r>
            <a:r>
              <a:rPr lang="en-US" sz="2800" dirty="0" smtClean="0"/>
              <a:t>are </a:t>
            </a:r>
            <a:r>
              <a:rPr lang="en-US" sz="2800" dirty="0" smtClean="0">
                <a:solidFill>
                  <a:srgbClr val="FF0000"/>
                </a:solidFill>
              </a:rPr>
              <a:t>targeted to be </a:t>
            </a:r>
            <a:r>
              <a:rPr lang="en-US" sz="2800" dirty="0" smtClean="0"/>
              <a:t>the </a:t>
            </a:r>
            <a:r>
              <a:rPr lang="en-US" sz="2800" dirty="0"/>
              <a:t>same</a:t>
            </a:r>
            <a:endParaRPr lang="sv-SE" sz="2600" dirty="0"/>
          </a:p>
          <a:p>
            <a:r>
              <a:rPr lang="en-US" sz="2800" dirty="0"/>
              <a:t>DCI format M1B size and DCI format M0B </a:t>
            </a:r>
            <a:r>
              <a:rPr lang="en-US" sz="2800" dirty="0" smtClean="0"/>
              <a:t>size are </a:t>
            </a:r>
            <a:r>
              <a:rPr lang="en-US" sz="2800" dirty="0">
                <a:solidFill>
                  <a:srgbClr val="FF0000"/>
                </a:solidFill>
              </a:rPr>
              <a:t>targeted to be </a:t>
            </a:r>
            <a:r>
              <a:rPr lang="en-US" sz="2800" dirty="0"/>
              <a:t>the same</a:t>
            </a:r>
            <a:endParaRPr lang="sv-SE" sz="2600" dirty="0"/>
          </a:p>
          <a:p>
            <a:endParaRPr lang="en-US" dirty="0"/>
          </a:p>
        </p:txBody>
      </p:sp>
    </p:spTree>
    <p:extLst>
      <p:ext uri="{BB962C8B-B14F-4D97-AF65-F5344CB8AC3E}">
        <p14:creationId xmlns:p14="http://schemas.microsoft.com/office/powerpoint/2010/main" val="1921104878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716</TotalTime>
  <Words>363</Words>
  <Application>Microsoft Office PowerPoint</Application>
  <PresentationFormat>On-screen Show (4:3)</PresentationFormat>
  <Paragraphs>33</Paragraphs>
  <Slides>4</Slides>
  <Notes>0</Notes>
  <HiddenSlides>0</HiddenSlides>
  <MMClips>0</MMClips>
  <ScaleCrop>false</ScaleCrop>
  <HeadingPairs>
    <vt:vector size="4" baseType="variant">
      <vt:variant>
        <vt:lpstr>Theme</vt:lpstr>
      </vt:variant>
      <vt:variant>
        <vt:i4>1</vt:i4>
      </vt:variant>
      <vt:variant>
        <vt:lpstr>Slide Titles</vt:lpstr>
      </vt:variant>
      <vt:variant>
        <vt:i4>4</vt:i4>
      </vt:variant>
    </vt:vector>
  </HeadingPairs>
  <TitlesOfParts>
    <vt:vector size="5" baseType="lpstr">
      <vt:lpstr>Office Theme</vt:lpstr>
      <vt:lpstr>WF on DCI formats for MTC</vt:lpstr>
      <vt:lpstr>Background</vt:lpstr>
      <vt:lpstr>Proposal 1</vt:lpstr>
      <vt:lpstr>Proposal 2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WF on DCI formats for MTC</dc:title>
  <dc:creator>Yufei Blankenship</dc:creator>
  <cp:lastModifiedBy>Yufei Blankenship</cp:lastModifiedBy>
  <cp:revision>69</cp:revision>
  <dcterms:created xsi:type="dcterms:W3CDTF">2006-08-16T00:00:00Z</dcterms:created>
  <dcterms:modified xsi:type="dcterms:W3CDTF">2015-10-06T07:50:02Z</dcterms:modified>
</cp:coreProperties>
</file>