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75" r:id="rId2"/>
    <p:sldId id="269" r:id="rId3"/>
    <p:sldId id="271" r:id="rId4"/>
    <p:sldId id="272" r:id="rId5"/>
    <p:sldId id="273" r:id="rId6"/>
    <p:sldId id="270" r:id="rId7"/>
    <p:sldId id="268" r:id="rId8"/>
    <p:sldId id="266" r:id="rId9"/>
    <p:sldId id="267" r:id="rId10"/>
    <p:sldId id="259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5277" autoAdjust="0"/>
    <p:restoredTop sz="94629" autoAdjust="0"/>
  </p:normalViewPr>
  <p:slideViewPr>
    <p:cSldViewPr>
      <p:cViewPr varScale="1">
        <p:scale>
          <a:sx n="113" d="100"/>
          <a:sy n="113" d="100"/>
        </p:scale>
        <p:origin x="-2358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wmf"/><Relationship Id="rId1" Type="http://schemas.openxmlformats.org/officeDocument/2006/relationships/image" Target="../media/image3.w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02590E-F414-41CD-AD36-A631F473942B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845310-BB9B-443D-8252-66C3D75041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63389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845310-BB9B-443D-8252-66C3D75041EE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1010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155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84918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442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40835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266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4210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5537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9685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0137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86538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9023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A080F1-3C7A-4017-86F8-F266946DD93F}" type="datetimeFigureOut">
              <a:rPr lang="en-US" smtClean="0"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50E393-A337-4FCF-A265-42F0645390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84835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7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wmf"/><Relationship Id="rId11" Type="http://schemas.openxmlformats.org/officeDocument/2006/relationships/package" Target="../embeddings/Microsoft_Word_Document2.docx"/><Relationship Id="rId5" Type="http://schemas.openxmlformats.org/officeDocument/2006/relationships/oleObject" Target="../embeddings/oleObject2.bin"/><Relationship Id="rId10" Type="http://schemas.openxmlformats.org/officeDocument/2006/relationships/image" Target="../media/image6.emf"/><Relationship Id="rId4" Type="http://schemas.openxmlformats.org/officeDocument/2006/relationships/image" Target="../media/image3.wmf"/><Relationship Id="rId9" Type="http://schemas.openxmlformats.org/officeDocument/2006/relationships/package" Target="../embeddings/Microsoft_Word_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WF on class A and class B CSI reporting for Rel.13 EB/FD-MIMO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267200"/>
            <a:ext cx="7696200" cy="1676400"/>
          </a:xfrm>
        </p:spPr>
        <p:txBody>
          <a:bodyPr>
            <a:no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AT&amp;T, Beijing </a:t>
            </a:r>
            <a:r>
              <a:rPr lang="en-US" sz="2400" dirty="0" err="1" smtClean="0">
                <a:solidFill>
                  <a:schemeClr val="tx1"/>
                </a:solidFill>
              </a:rPr>
              <a:t>Xinwei</a:t>
            </a:r>
            <a:r>
              <a:rPr lang="en-US" sz="2400" dirty="0" smtClean="0">
                <a:solidFill>
                  <a:schemeClr val="tx1"/>
                </a:solidFill>
              </a:rPr>
              <a:t> Telecom Tech., CATR, CATT, CHTTL, CMCC, Deutsche Telekom, Ericsson, </a:t>
            </a:r>
            <a:r>
              <a:rPr lang="en-US" sz="2400" dirty="0" smtClean="0">
                <a:solidFill>
                  <a:schemeClr val="tx1"/>
                </a:solidFill>
              </a:rPr>
              <a:t>ETRI, Huawei, </a:t>
            </a:r>
            <a:r>
              <a:rPr lang="en-US" sz="2400" dirty="0" err="1" smtClean="0">
                <a:solidFill>
                  <a:schemeClr val="tx1"/>
                </a:solidFill>
              </a:rPr>
              <a:t>HiSilicon</a:t>
            </a:r>
            <a:r>
              <a:rPr lang="en-US" sz="2400" dirty="0" smtClean="0">
                <a:solidFill>
                  <a:schemeClr val="tx1"/>
                </a:solidFill>
              </a:rPr>
              <a:t>, ITRI</a:t>
            </a:r>
            <a:r>
              <a:rPr lang="en-US" sz="2400" dirty="0" smtClean="0">
                <a:solidFill>
                  <a:schemeClr val="tx1"/>
                </a:solidFill>
              </a:rPr>
              <a:t>, </a:t>
            </a:r>
            <a:r>
              <a:rPr lang="en-US" sz="2400" dirty="0" err="1" smtClean="0">
                <a:solidFill>
                  <a:schemeClr val="tx1"/>
                </a:solidFill>
              </a:rPr>
              <a:t>Kathrein-Werke</a:t>
            </a:r>
            <a:r>
              <a:rPr lang="en-US" sz="2400" dirty="0" smtClean="0">
                <a:solidFill>
                  <a:schemeClr val="tx1"/>
                </a:solidFill>
              </a:rPr>
              <a:t> KG, KDDI, KT Corporation, Nokia Networks, NTT DOCOMO, Samsung, </a:t>
            </a:r>
            <a:r>
              <a:rPr lang="en-US" sz="2400" smtClean="0">
                <a:solidFill>
                  <a:schemeClr val="tx1"/>
                </a:solidFill>
              </a:rPr>
              <a:t>Sony </a:t>
            </a:r>
            <a:r>
              <a:rPr lang="en-US" sz="2400" smtClean="0">
                <a:solidFill>
                  <a:schemeClr val="tx1"/>
                </a:solidFill>
              </a:rPr>
              <a:t>Corporation</a:t>
            </a:r>
            <a:endParaRPr lang="en-US" sz="2400" dirty="0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179512" y="581779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x-none" sz="2400" b="1"/>
              <a:t>3GPP TSG RAN WG1 Meeting #</a:t>
            </a:r>
            <a:r>
              <a:rPr lang="x-none" sz="2400" b="1" smtClean="0"/>
              <a:t>82</a:t>
            </a:r>
            <a:r>
              <a:rPr lang="en-US" sz="2400" b="1" dirty="0" err="1" smtClean="0"/>
              <a:t>bis</a:t>
            </a:r>
            <a:r>
              <a:rPr lang="x-none" sz="2400" b="1"/>
              <a:t>	</a:t>
            </a:r>
            <a:r>
              <a:rPr lang="en-US" sz="2400" b="1" dirty="0" smtClean="0"/>
              <a:t>                                       </a:t>
            </a:r>
            <a:r>
              <a:rPr lang="x-none" sz="2400" b="1" smtClean="0"/>
              <a:t>R1-15</a:t>
            </a:r>
            <a:r>
              <a:rPr lang="en-US" sz="2400" b="1" dirty="0" smtClean="0"/>
              <a:t>6165</a:t>
            </a:r>
          </a:p>
          <a:p>
            <a:r>
              <a:rPr lang="en-US" sz="2400" b="1" dirty="0"/>
              <a:t>Malmö, Sweden, 5</a:t>
            </a:r>
            <a:r>
              <a:rPr lang="en-US" sz="2400" b="1" baseline="30000" dirty="0"/>
              <a:t>th</a:t>
            </a:r>
            <a:r>
              <a:rPr lang="en-US" sz="2400" b="1" dirty="0"/>
              <a:t> - 9</a:t>
            </a:r>
            <a:r>
              <a:rPr lang="en-US" sz="2400" b="1" baseline="30000" dirty="0"/>
              <a:t>th</a:t>
            </a:r>
            <a:r>
              <a:rPr lang="en-US" sz="2400" b="1" dirty="0"/>
              <a:t> October </a:t>
            </a:r>
            <a:r>
              <a:rPr lang="en-US" sz="2400" b="1" dirty="0" smtClean="0"/>
              <a:t>2015</a:t>
            </a:r>
            <a:endParaRPr lang="en-US" sz="2400" b="1" dirty="0"/>
          </a:p>
          <a:p>
            <a:endParaRPr lang="en-US" sz="2400" b="1" dirty="0" smtClean="0"/>
          </a:p>
          <a:p>
            <a:r>
              <a:rPr lang="en-US" sz="2400" b="1" dirty="0" smtClean="0"/>
              <a:t>AI: 7.2.4.3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1637641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2"/>
          </a:xfrm>
        </p:spPr>
        <p:txBody>
          <a:bodyPr>
            <a:noAutofit/>
          </a:bodyPr>
          <a:lstStyle/>
          <a:p>
            <a:r>
              <a:rPr lang="en-US" dirty="0" smtClean="0"/>
              <a:t>Other features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990600"/>
            <a:ext cx="8458200" cy="5486400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MR (measurement restriction) is an independent feature (configurable ON/OFF)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both channel and interference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endParaRPr lang="en-US" sz="2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sz="2400" dirty="0" smtClean="0"/>
              <a:t>The maximum number X of CSI-IM is defined per UE across the maximum supported CSI processes.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X is the same for Class A and B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Class A, 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One CSI-IM per CSI process</a:t>
            </a:r>
            <a:endParaRPr lang="en-US" sz="1800" dirty="0"/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/>
              <a:t>I</a:t>
            </a:r>
            <a:r>
              <a:rPr lang="en-US" sz="1800" dirty="0" smtClean="0"/>
              <a:t>mplies an increase in the max number of supported CSI processes if X&gt;3 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For Class B,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/>
              <a:t>Multiple CSI-IM per CSI process is possible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378937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274638"/>
            <a:ext cx="8610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Background: </a:t>
            </a:r>
            <a:br>
              <a:rPr lang="en-US" dirty="0" smtClean="0"/>
            </a:br>
            <a:r>
              <a:rPr lang="en-US" dirty="0" smtClean="0"/>
              <a:t>Class A codebook </a:t>
            </a:r>
            <a:r>
              <a:rPr lang="en-US" dirty="0"/>
              <a:t>s</a:t>
            </a:r>
            <a:r>
              <a:rPr lang="en-US" dirty="0" smtClean="0"/>
              <a:t>tructure (R1-154861) 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</p:spPr>
            <p:txBody>
              <a:bodyPr>
                <a:normAutofit/>
              </a:bodyPr>
              <a:lstStyle/>
              <a:p>
                <a:r>
                  <a:rPr lang="en-US" sz="2000" dirty="0" smtClean="0"/>
                  <a:t>For each of [8], 12 and 16 Tx ports, a precoding m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sz="2000" b="0" i="0" smtClean="0">
                        <a:latin typeface="Cambria Math"/>
                      </a:rPr>
                      <m:t>atrix</m:t>
                    </m:r>
                    <m:r>
                      <a:rPr lang="en-US" sz="2000" b="0" i="0" smtClean="0">
                        <a:latin typeface="Cambria Math"/>
                      </a:rPr>
                      <m:t> </m:t>
                    </m:r>
                    <m:r>
                      <a:rPr lang="en-US" sz="2000" b="1" i="1" smtClean="0">
                        <a:latin typeface="Cambria Math"/>
                      </a:rPr>
                      <m:t>𝑾</m:t>
                    </m:r>
                  </m:oMath>
                </a14:m>
                <a:r>
                  <a:rPr lang="en-US" sz="2000" dirty="0" smtClean="0"/>
                  <a:t> in the codebook is represented as:</a:t>
                </a:r>
              </a:p>
              <a:p>
                <a:pPr marL="0" indent="0" algn="ctr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/>
                        </a:rPr>
                        <m:t>𝑾</m:t>
                      </m:r>
                      <m:r>
                        <a:rPr lang="en-US" sz="1800" b="0" i="1" smtClean="0">
                          <a:latin typeface="Cambria Math"/>
                        </a:rPr>
                        <m:t>=</m:t>
                      </m:r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1800" b="0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/>
                            </a:rPr>
                            <m:t>𝑾</m:t>
                          </m:r>
                        </m:e>
                        <m:sub>
                          <m:r>
                            <a:rPr lang="en-US" sz="1800" b="0" i="1" smtClean="0">
                              <a:latin typeface="Cambria Math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800" dirty="0" smtClean="0"/>
              </a:p>
              <a:p>
                <a:pPr marL="0" indent="0">
                  <a:buNone/>
                </a:pPr>
                <a:r>
                  <a:rPr lang="en-US" sz="2000" dirty="0" smtClean="0"/>
                  <a:t>where: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sz="1600" i="1"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sz="1600" b="0" i="1" smtClean="0"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sz="1600" i="1" smtClean="0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/>
                              </m:sSubSup>
                              <m:r>
                                <a:rPr lang="en-US" sz="1600" i="1"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sz="1600" i="1"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sz="1600" b="1" i="1"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sz="1600" b="0" i="1" smtClean="0"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/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sz="1600" dirty="0" smtClean="0"/>
                  <a:t> 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 smtClean="0"/>
                  <a:t> FFS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1600" dirty="0" smtClean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matrix 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 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x oversampled 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 smtClean="0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b="0" i="1" smtClean="0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b="0" i="1" smtClean="0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b="0" i="1" smtClean="0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b="0" i="1" smtClean="0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b="0" i="1" smtClean="0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b="0" i="1" smtClean="0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1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b="0" i="1" smtClean="0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1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b="0" i="1" smtClean="0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sz="16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1600" dirty="0"/>
                  <a:t> is a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matrix </a:t>
                </a:r>
                <a:r>
                  <a:rPr lang="en-US" sz="1600" dirty="0" smtClean="0"/>
                  <a:t>with </a:t>
                </a:r>
                <a:r>
                  <a:rPr lang="en-US" sz="1600" i="1" dirty="0" smtClean="0"/>
                  <a:t>L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 </a:t>
                </a:r>
                <a:r>
                  <a:rPr lang="en-US" sz="1600" dirty="0"/>
                  <a:t>column vectors being an </a:t>
                </a:r>
                <a:r>
                  <a:rPr lang="en-US" sz="1600" i="1" dirty="0" smtClean="0"/>
                  <a:t>O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x oversampled </a:t>
                </a:r>
                <a:r>
                  <a:rPr lang="en-US" sz="1600" dirty="0"/>
                  <a:t>DFT vector of length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600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sz="1600" b="1" i="1">
                            <a:latin typeface="Cambria Math"/>
                          </a:rPr>
                          <m:t>𝒗</m:t>
                        </m:r>
                      </m:e>
                      <m:sub>
                        <m:r>
                          <a:rPr lang="en-US" sz="1600" i="1">
                            <a:latin typeface="Cambria Math"/>
                          </a:rPr>
                          <m:t>𝑙</m:t>
                        </m:r>
                      </m:sub>
                    </m:sSub>
                    <m:r>
                      <a:rPr lang="en-US" sz="1600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sz="1600" i="1">
                            <a:latin typeface="Cambria Math"/>
                          </a:rPr>
                        </m:ctrlPr>
                      </m:sSupPr>
                      <m:e>
                        <m:d>
                          <m:dPr>
                            <m:begChr m:val="["/>
                            <m:endChr m:val="]"/>
                            <m:ctrlPr>
                              <a:rPr lang="en-US" sz="1600" i="1">
                                <a:latin typeface="Cambria Math"/>
                              </a:rPr>
                            </m:ctrlPr>
                          </m:dPr>
                          <m:e>
                            <m:m>
                              <m:mPr>
                                <m:mcs>
                                  <m:mc>
                                    <m:mcPr>
                                      <m:count m:val="2"/>
                                      <m:mcJc m:val="center"/>
                                    </m:mcPr>
                                  </m:mc>
                                </m:mcs>
                                <m:ctrlPr>
                                  <a:rPr lang="en-US" sz="1600" i="1">
                                    <a:latin typeface="Cambria Math"/>
                                  </a:rPr>
                                </m:ctrlPr>
                              </m:mPr>
                              <m:mr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1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  <m:e>
                                  <m:m>
                                    <m:mPr>
                                      <m:mcs>
                                        <m:mc>
                                          <m:mcPr>
                                            <m:count m:val="2"/>
                                            <m:mcJc m:val="center"/>
                                          </m:mcPr>
                                        </m:mc>
                                      </m:mcs>
                                      <m:ctrlPr>
                                        <a:rPr lang="en-US" sz="1600" i="1">
                                          <a:latin typeface="Cambria Math"/>
                                        </a:rPr>
                                      </m:ctrlPr>
                                    </m:mPr>
                                    <m:mr>
                                      <m:e>
                                        <m:r>
                                          <m:rPr>
                                            <m:brk m:alnAt="7"/>
                                          </m:rPr>
                                          <a:rPr lang="en-US" sz="1600" i="1">
                                            <a:latin typeface="Cambria Math"/>
                                          </a:rPr>
                                          <m:t>…</m:t>
                                        </m:r>
                                      </m:e>
                                      <m:e>
                                        <m:sSup>
                                          <m:sSupPr>
                                            <m:ctrlPr>
                                              <a:rPr lang="en-US" sz="1600" i="1">
                                                <a:latin typeface="Cambria Math"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1600" i="1">
                                                <a:latin typeface="Cambria Math"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f>
                                              <m:fPr>
                                                <m:ctrlP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</m:ctrlPr>
                                              </m:fPr>
                                              <m:num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𝑗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2</m:t>
                                                </m:r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𝜋</m:t>
                                                </m:r>
                                                <m:d>
                                                  <m:d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dPr>
                                                  <m:e>
                                                    <m:sSub>
                                                      <m:sSubPr>
                                                        <m:ctrlP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</m:ctrlPr>
                                                      </m:sSubPr>
                                                      <m:e>
                                                        <m:r>
                                                          <a:rPr lang="en-US" sz="1600" i="1">
                                                            <a:latin typeface="Cambria Math"/>
                                                          </a:rPr>
                                                          <m:t>𝑁</m:t>
                                                        </m:r>
                                                      </m:e>
                                                      <m:sub>
                                                        <m:r>
                                                          <a:rPr lang="en-US" sz="1600" b="0" i="1" smtClean="0">
                                                            <a:latin typeface="Cambria Math"/>
                                                          </a:rPr>
                                                          <m:t>2</m:t>
                                                        </m:r>
                                                      </m:sub>
                                                    </m:sSub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−1</m:t>
                                                    </m:r>
                                                  </m:e>
                                                </m:d>
                                                <m:r>
                                                  <a:rPr lang="en-US" sz="1600" i="1">
                                                    <a:latin typeface="Cambria Math"/>
                                                  </a:rPr>
                                                  <m:t>𝑙</m:t>
                                                </m:r>
                                              </m:num>
                                              <m:den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𝑁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  <m:sSub>
                                                  <m:sSubPr>
                                                    <m:ctrlP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</m:ctrlPr>
                                                  </m:sSubPr>
                                                  <m:e>
                                                    <m:r>
                                                      <a:rPr lang="en-US" sz="1600" i="1">
                                                        <a:latin typeface="Cambria Math"/>
                                                      </a:rPr>
                                                      <m:t>𝑂</m:t>
                                                    </m:r>
                                                  </m:e>
                                                  <m:sub>
                                                    <m:r>
                                                      <a:rPr lang="en-US" sz="1600" b="0" i="1" smtClean="0">
                                                        <a:latin typeface="Cambria Math"/>
                                                      </a:rPr>
                                                      <m:t>2</m:t>
                                                    </m:r>
                                                  </m:sub>
                                                </m:sSub>
                                              </m:den>
                                            </m:f>
                                          </m:sup>
                                        </m:sSup>
                                      </m:e>
                                    </m:mr>
                                  </m:m>
                                </m:e>
                              </m:mr>
                            </m:m>
                          </m:e>
                        </m:d>
                      </m:e>
                      <m:sup>
                        <m:r>
                          <a:rPr lang="en-US" sz="1600" i="1">
                            <a:latin typeface="Cambria Math"/>
                          </a:rPr>
                          <m:t>𝑡</m:t>
                        </m:r>
                      </m:sup>
                    </m:sSup>
                  </m:oMath>
                </a14:m>
                <a:endParaRPr lang="en-US" sz="1600" dirty="0" smtClean="0"/>
              </a:p>
              <a:p>
                <a:pPr lvl="1"/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1  </a:t>
                </a:r>
                <a:r>
                  <a:rPr lang="en-US" sz="1600" dirty="0" smtClean="0"/>
                  <a:t>and </a:t>
                </a:r>
                <a:r>
                  <a:rPr lang="en-US" sz="1600" i="1" dirty="0" smtClean="0"/>
                  <a:t>N</a:t>
                </a:r>
                <a:r>
                  <a:rPr lang="en-US" sz="1600" baseline="-25000" dirty="0" smtClean="0"/>
                  <a:t>2 </a:t>
                </a:r>
                <a:r>
                  <a:rPr lang="en-US" sz="1600" dirty="0" smtClean="0"/>
                  <a:t>are the numbers of antenna ports per pol in 1</a:t>
                </a:r>
                <a:r>
                  <a:rPr lang="en-US" sz="1600" baseline="30000" dirty="0" smtClean="0"/>
                  <a:t>st</a:t>
                </a:r>
                <a:r>
                  <a:rPr lang="en-US" sz="1600" dirty="0" smtClean="0"/>
                  <a:t> and 2</a:t>
                </a:r>
                <a:r>
                  <a:rPr lang="en-US" sz="1600" baseline="30000" dirty="0" smtClean="0"/>
                  <a:t>nd</a:t>
                </a:r>
                <a:r>
                  <a:rPr lang="en-US" sz="1600" dirty="0" smtClean="0"/>
                  <a:t> dim.</a:t>
                </a:r>
                <a:endParaRPr lang="en-US" sz="1600" dirty="0"/>
              </a:p>
              <a:p>
                <a:pPr lvl="1"/>
                <a:r>
                  <a:rPr lang="en-US" sz="1600" dirty="0" smtClean="0"/>
                  <a:t>FFS whether to select different beams (e.g. different X</a:t>
                </a:r>
                <a:r>
                  <a:rPr lang="en-US" sz="1200" dirty="0" smtClean="0"/>
                  <a:t>1</a:t>
                </a:r>
                <a:r>
                  <a:rPr lang="en-US" sz="1600" dirty="0" smtClean="0"/>
                  <a:t> or X</a:t>
                </a:r>
                <a:r>
                  <a:rPr lang="en-US" sz="1200" dirty="0" smtClean="0"/>
                  <a:t>2</a:t>
                </a:r>
                <a:r>
                  <a:rPr lang="en-US" sz="1600" dirty="0" smtClean="0"/>
                  <a:t>) for the two pols</a:t>
                </a:r>
              </a:p>
              <a:p>
                <a:pPr lvl="1"/>
                <a:r>
                  <a:rPr lang="en-US" sz="1600" dirty="0" smtClean="0"/>
                  <a:t>FFS column selection from KP applied to W</a:t>
                </a:r>
                <a:r>
                  <a:rPr lang="en-US" sz="1600" baseline="-25000" dirty="0" smtClean="0"/>
                  <a:t>1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981200"/>
                <a:ext cx="8229600" cy="4724400"/>
              </a:xfrm>
              <a:blipFill rotWithShape="1">
                <a:blip r:embed="rId2"/>
                <a:stretch>
                  <a:fillRect l="-741" t="-645" r="-5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0782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Class A proposal</a:t>
            </a:r>
            <a:endParaRPr lang="en-US" sz="40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762000"/>
                <a:ext cx="8229600" cy="5867400"/>
              </a:xfrm>
            </p:spPr>
            <p:txBody>
              <a:bodyPr>
                <a:noAutofit/>
              </a:bodyPr>
              <a:lstStyle/>
              <a:p>
                <a:r>
                  <a:rPr lang="en-US" sz="2000" dirty="0" smtClean="0">
                    <a:solidFill>
                      <a:schemeClr val="tx1"/>
                    </a:solidFill>
                  </a:rPr>
                  <a:t>Rel.13 class A codebook configured </a:t>
                </a:r>
                <a:r>
                  <a:rPr lang="en-US" sz="2000" dirty="0">
                    <a:solidFill>
                      <a:schemeClr val="tx1"/>
                    </a:solidFill>
                  </a:rPr>
                  <a:t>with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5 RRC parameters:</a:t>
                </a:r>
              </a:p>
              <a:p>
                <a:pPr lvl="1"/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= {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1,2,3,4,8</a:t>
                </a:r>
                <a:r>
                  <a:rPr lang="en-US" sz="1600" dirty="0">
                    <a:solidFill>
                      <a:schemeClr val="tx1"/>
                    </a:solidFill>
                  </a:rPr>
                  <a:t>} where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the valid candidates are </a:t>
                </a:r>
                <a:r>
                  <a:rPr lang="en-US" sz="1600" dirty="0" smtClean="0"/>
                  <a:t>(</a:t>
                </a:r>
                <a:r>
                  <a:rPr lang="en-US" sz="1600" dirty="0"/>
                  <a:t>N</a:t>
                </a:r>
                <a:r>
                  <a:rPr lang="en-US" sz="1600" baseline="-25000" dirty="0"/>
                  <a:t>1</a:t>
                </a:r>
                <a:r>
                  <a:rPr lang="en-US" sz="1600" dirty="0"/>
                  <a:t>, </a:t>
                </a:r>
                <a:r>
                  <a:rPr lang="en-US" sz="1600" dirty="0" smtClean="0"/>
                  <a:t>N</a:t>
                </a:r>
                <a:r>
                  <a:rPr lang="en-US" sz="1600" baseline="-25000" dirty="0" smtClean="0"/>
                  <a:t>2</a:t>
                </a:r>
                <a:r>
                  <a:rPr lang="en-US" sz="1600" dirty="0" smtClean="0"/>
                  <a:t>) = </a:t>
                </a:r>
                <a:r>
                  <a:rPr lang="en-US" sz="1600" dirty="0" smtClean="0"/>
                  <a:t>(8,1</a:t>
                </a:r>
                <a:r>
                  <a:rPr lang="en-US" sz="1600" dirty="0" smtClean="0"/>
                  <a:t>), (2,2), (2,3), (3,2), (2,4), (4,2)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  <a:p>
                <a:pPr lvl="1"/>
                <a:r>
                  <a:rPr lang="en-US" sz="1600" dirty="0" smtClean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O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= {2,4,8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}</a:t>
                </a:r>
              </a:p>
              <a:p>
                <a:pPr lvl="2"/>
                <a:r>
                  <a:rPr lang="en-US" sz="1400" dirty="0"/>
                  <a:t>For each (N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 N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), configurability of (O</a:t>
                </a:r>
                <a:r>
                  <a:rPr lang="en-US" sz="1400" baseline="-25000" dirty="0"/>
                  <a:t>1</a:t>
                </a:r>
                <a:r>
                  <a:rPr lang="en-US" sz="1400" dirty="0"/>
                  <a:t>, O</a:t>
                </a:r>
                <a:r>
                  <a:rPr lang="en-US" sz="1400" baseline="-25000" dirty="0"/>
                  <a:t>2</a:t>
                </a:r>
                <a:r>
                  <a:rPr lang="en-US" sz="1400" dirty="0"/>
                  <a:t>)  is restricted to two possible fixed pairs</a:t>
                </a:r>
              </a:p>
              <a:p>
                <a:pPr lvl="2"/>
                <a:r>
                  <a:rPr lang="en-US" sz="1400" dirty="0"/>
                  <a:t>Exact values TBD by Fri, 10/09/2015</a:t>
                </a:r>
                <a:endParaRPr lang="en-US" sz="1600" dirty="0" smtClean="0"/>
              </a:p>
              <a:p>
                <a:pPr lvl="1"/>
                <a:r>
                  <a:rPr lang="en-US" sz="1600" i="1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 {1, 2, 3, 4}</a:t>
                </a:r>
              </a:p>
              <a:p>
                <a:pPr lvl="1"/>
                <a:r>
                  <a:rPr lang="en-US" altLang="ko-KR" sz="1600" dirty="0"/>
                  <a:t>Note: For dimension with one port, </a:t>
                </a:r>
                <a:r>
                  <a:rPr lang="en-US" altLang="ko-KR" sz="1600" dirty="0" smtClean="0"/>
                  <a:t>oversampling factor and </a:t>
                </a:r>
                <a:r>
                  <a:rPr lang="en-US" altLang="ko-KR" sz="1600" i="1" dirty="0" err="1" smtClean="0"/>
                  <a:t>Config</a:t>
                </a:r>
                <a:r>
                  <a:rPr lang="en-US" altLang="ko-KR" sz="1600" dirty="0" smtClean="0"/>
                  <a:t> = {2, 3} do not </a:t>
                </a:r>
                <a:r>
                  <a:rPr lang="en-US" altLang="ko-KR" sz="1600" dirty="0" smtClean="0"/>
                  <a:t>apply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Given </a:t>
                </a:r>
                <a:r>
                  <a:rPr lang="en-US" sz="2000" dirty="0">
                    <a:solidFill>
                      <a:schemeClr val="tx1"/>
                    </a:solidFill>
                  </a:rPr>
                  <a:t>the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set of values of </a:t>
                </a:r>
                <a:r>
                  <a:rPr lang="en-US" sz="2000" dirty="0">
                    <a:solidFill>
                      <a:schemeClr val="tx1"/>
                    </a:solidFill>
                  </a:rPr>
                  <a:t>N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>
                    <a:solidFill>
                      <a:schemeClr val="tx1"/>
                    </a:solidFill>
                  </a:rPr>
                  <a:t>,N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,O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>
                    <a:solidFill>
                      <a:schemeClr val="tx1"/>
                    </a:solidFill>
                  </a:rPr>
                  <a:t>,O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: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b="1" dirty="0">
                    <a:solidFill>
                      <a:schemeClr val="tx1"/>
                    </a:solidFill>
                  </a:rPr>
                  <a:t>W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 matrices with (L'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(4,2), (2,4) are constructed for 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&gt;N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&lt;N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, respectively</a:t>
                </a:r>
              </a:p>
              <a:p>
                <a:pPr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𝑾</m:t>
                        </m:r>
                      </m:e>
                      <m:sub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altLang="ko-KR" sz="1600" i="1">
                        <a:solidFill>
                          <a:schemeClr val="tx1"/>
                        </a:solidFill>
                        <a:latin typeface="Cambria Math"/>
                      </a:rPr>
                      <m:t>=</m:t>
                    </m:r>
                    <m:d>
                      <m:d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dPr>
                      <m:e>
                        <m:m>
                          <m:mPr>
                            <m:mcs>
                              <m:mc>
                                <m:mcPr>
                                  <m:count m:val="2"/>
                                  <m:mcJc m:val="center"/>
                                </m:mcPr>
                              </m:mc>
                            </m:mcs>
                            <m:ctrlPr>
                              <a:rPr lang="en-US" altLang="ko-KR" sz="16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mPr>
                          <m:mr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  <m:e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</m:mr>
                          <m:mr>
                            <m:e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0</m:t>
                              </m:r>
                            </m:e>
                            <m:e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1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1</m:t>
                                      </m:r>
                                    </m:sub>
                                  </m:sSub>
                                </m:sup>
                              </m:sSubSup>
                              <m:r>
                                <a:rPr lang="en-US" altLang="ko-KR" sz="1600" i="1">
                                  <a:solidFill>
                                    <a:schemeClr val="tx1"/>
                                  </a:solidFill>
                                  <a:latin typeface="Cambria Math"/>
                                </a:rPr>
                                <m:t>⊗</m:t>
                              </m:r>
                              <m:sSubSup>
                                <m:sSubSupPr>
                                  <m:ctrlP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</m:ctrlPr>
                                </m:sSubSupPr>
                                <m:e>
                                  <m:r>
                                    <a:rPr lang="en-US" altLang="ko-KR" sz="1600" b="1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𝑿</m:t>
                                  </m:r>
                                </m:e>
                                <m:sub>
                                  <m:r>
                                    <a:rPr lang="en-US" altLang="ko-KR" sz="1600" i="1">
                                      <a:solidFill>
                                        <a:schemeClr val="tx1"/>
                                      </a:solidFill>
                                      <a:latin typeface="Cambria Math"/>
                                    </a:rPr>
                                    <m:t>2</m:t>
                                  </m:r>
                                </m:sub>
                                <m:sup>
                                  <m:sSub>
                                    <m:sSubPr>
                                      <m:ctrlP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𝑚</m:t>
                                      </m:r>
                                    </m:e>
                                    <m:sub>
                                      <m:r>
                                        <a:rPr lang="en-US" altLang="ko-KR" sz="1600" i="1">
                                          <a:solidFill>
                                            <a:schemeClr val="tx1"/>
                                          </a:solidFill>
                                          <a:latin typeface="Cambria Math"/>
                                        </a:rPr>
                                        <m:t>2</m:t>
                                      </m:r>
                                    </m:sub>
                                  </m:sSub>
                                </m:sup>
                              </m:sSubSup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</a:rPr>
                  <a:t>    where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altLang="ko-KR" sz="1600" dirty="0">
                    <a:solidFill>
                      <a:schemeClr val="tx1"/>
                    </a:solidFill>
                  </a:rPr>
                  <a:t> is the index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altLang="ko-KR" sz="16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Pr>
                      <m:e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6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𝒊</m:t>
                        </m:r>
                      </m:sub>
                    </m:sSub>
                  </m:oMath>
                </a14:m>
                <a:endParaRPr lang="en-US" sz="16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>
                    <a:solidFill>
                      <a:schemeClr val="tx1"/>
                    </a:solidFill>
                  </a:rPr>
                  <a:t>A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n </a:t>
                </a:r>
                <a:r>
                  <a:rPr lang="en-US" sz="1600" dirty="0">
                    <a:solidFill>
                      <a:schemeClr val="tx1"/>
                    </a:solidFill>
                  </a:rPr>
                  <a:t>associated codebook table is defined in terms of i'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,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(refer </a:t>
                </a:r>
                <a:r>
                  <a:rPr lang="en-US" sz="1600" dirty="0">
                    <a:solidFill>
                      <a:schemeClr val="tx1"/>
                    </a:solidFill>
                  </a:rPr>
                  <a:t>to slide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5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)</a:t>
                </a:r>
                <a:endParaRPr lang="en-US" sz="2000" dirty="0" smtClean="0">
                  <a:solidFill>
                    <a:schemeClr val="tx1"/>
                  </a:solidFill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Given </a:t>
                </a:r>
                <a:r>
                  <a:rPr lang="en-US" sz="2000" dirty="0">
                    <a:solidFill>
                      <a:schemeClr val="tx1"/>
                    </a:solidFill>
                  </a:rPr>
                  <a:t>the value of </a:t>
                </a:r>
                <a:r>
                  <a:rPr lang="en-US" sz="20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2000" dirty="0">
                    <a:solidFill>
                      <a:schemeClr val="tx1"/>
                    </a:solidFill>
                  </a:rPr>
                  <a:t>, a subset of </a:t>
                </a:r>
                <a:r>
                  <a:rPr lang="en-US" sz="2000" dirty="0" err="1">
                    <a:solidFill>
                      <a:schemeClr val="tx1"/>
                    </a:solidFill>
                  </a:rPr>
                  <a:t>codewords</a:t>
                </a:r>
                <a:r>
                  <a:rPr lang="en-US" sz="2000" dirty="0">
                    <a:solidFill>
                      <a:schemeClr val="tx1"/>
                    </a:solidFill>
                  </a:rPr>
                  <a:t> from the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codebook table </a:t>
                </a:r>
                <a:r>
                  <a:rPr lang="en-US" sz="2000" dirty="0">
                    <a:solidFill>
                      <a:schemeClr val="tx1"/>
                    </a:solidFill>
                  </a:rPr>
                  <a:t>is selected as 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an </a:t>
                </a:r>
                <a:r>
                  <a:rPr lang="en-US" sz="2000" dirty="0">
                    <a:solidFill>
                      <a:schemeClr val="tx1"/>
                    </a:solidFill>
                  </a:rPr>
                  <a:t>active subset of values of i'</a:t>
                </a:r>
                <a:r>
                  <a:rPr lang="en-US" sz="20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>
                    <a:solidFill>
                      <a:schemeClr val="tx1"/>
                    </a:solidFill>
                  </a:rPr>
                  <a:t>, associated with one of the following 4 configurations: (see slide 5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) 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=1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(1,1)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=2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(2,2)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[square]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=3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(2,2)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 [non-adjacent </a:t>
                </a:r>
                <a:r>
                  <a:rPr lang="en-US" sz="1600" dirty="0">
                    <a:solidFill>
                      <a:schemeClr val="tx1"/>
                    </a:solidFill>
                  </a:rPr>
                  <a:t>2D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beams/checkerboard]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=4</a:t>
                </a:r>
                <a:r>
                  <a:rPr lang="en-US" sz="1600" dirty="0">
                    <a:solidFill>
                      <a:schemeClr val="tx1"/>
                    </a:solidFill>
                  </a:rPr>
                  <a:t>: (L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,L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) = (4,1), (1,4)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for </a:t>
                </a:r>
                <a:r>
                  <a:rPr lang="en-US" sz="1600" dirty="0">
                    <a:solidFill>
                      <a:schemeClr val="tx1"/>
                    </a:solidFill>
                  </a:rPr>
                  <a:t>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&gt;N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and 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&lt;N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respectively for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rank 1-2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600" dirty="0" smtClean="0"/>
                  <a:t>TBD rank 3-8</a:t>
                </a:r>
                <a:endParaRPr lang="en-US" sz="1600" dirty="0" smtClean="0">
                  <a:solidFill>
                    <a:schemeClr val="tx1"/>
                  </a:solidFill>
                </a:endParaRPr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762000"/>
                <a:ext cx="8229600" cy="5867400"/>
              </a:xfrm>
              <a:blipFill rotWithShape="1">
                <a:blip r:embed="rId2"/>
                <a:stretch>
                  <a:fillRect l="-593" t="-519" r="-593" b="-62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75638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7921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Class A proposal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990600"/>
                <a:ext cx="8382000" cy="5410200"/>
              </a:xfrm>
            </p:spPr>
            <p:txBody>
              <a:bodyPr>
                <a:noAutofit/>
              </a:bodyPr>
              <a:lstStyle/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</a:rPr>
                  <a:t>One selected value out of the active subset is reported by the second PMI i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in PUSCH reporting. </a:t>
                </a:r>
              </a:p>
              <a:p>
                <a:pPr>
                  <a:spcBef>
                    <a:spcPts val="0"/>
                  </a:spcBef>
                </a:pPr>
                <a:endParaRPr lang="en-US" sz="1800" dirty="0" smtClean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>
                    <a:solidFill>
                      <a:schemeClr val="tx1"/>
                    </a:solidFill>
                  </a:rPr>
                  <a:t>Note: </a:t>
                </a:r>
                <a:r>
                  <a:rPr lang="en-US" sz="2000" dirty="0" err="1" smtClean="0">
                    <a:solidFill>
                      <a:schemeClr val="tx1"/>
                    </a:solidFill>
                  </a:rPr>
                  <a:t>Configs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1-4 require the </a:t>
                </a:r>
                <a:r>
                  <a:rPr lang="en-US" sz="2000" dirty="0">
                    <a:solidFill>
                      <a:schemeClr val="tx1"/>
                    </a:solidFill>
                  </a:rPr>
                  <a:t>following </a:t>
                </a:r>
                <a:r>
                  <a:rPr lang="en-US" sz="2000" b="1" dirty="0" smtClean="0">
                    <a:solidFill>
                      <a:schemeClr val="tx1"/>
                    </a:solidFill>
                  </a:rPr>
                  <a:t>W</a:t>
                </a:r>
                <a:r>
                  <a:rPr lang="en-US" sz="2000" baseline="-25000" dirty="0" smtClean="0">
                    <a:solidFill>
                      <a:schemeClr val="tx1"/>
                    </a:solidFill>
                  </a:rPr>
                  <a:t>1</a:t>
                </a:r>
                <a:r>
                  <a:rPr lang="en-US" sz="2000" dirty="0" smtClean="0">
                    <a:solidFill>
                      <a:schemeClr val="tx1"/>
                    </a:solidFill>
                  </a:rPr>
                  <a:t> matrix construction: </a:t>
                </a:r>
                <a:endParaRPr lang="en-US" sz="20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1</m:t>
                        </m:r>
                      </m:sub>
                      <m:sup>
                        <m:sSub>
                          <m:sSubPr>
                            <m:ctrlP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sup>
                    </m:sSubSup>
                    <m:r>
                      <a:rPr lang="en-US" altLang="ko-KR" sz="1800" i="1">
                        <a:solidFill>
                          <a:schemeClr val="tx1"/>
                        </a:solidFill>
                        <a:latin typeface="Cambria Math"/>
                      </a:rPr>
                      <m:t>⊗</m:t>
                    </m:r>
                    <m:sSubSup>
                      <m:sSubSupPr>
                        <m:ctrlP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</m:ctrlPr>
                      </m:sSubSupPr>
                      <m:e>
                        <m:r>
                          <a:rPr lang="en-US" altLang="ko-KR" sz="1800" b="1" i="1">
                            <a:solidFill>
                              <a:schemeClr val="tx1"/>
                            </a:solidFill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altLang="ko-KR" sz="1800" i="1">
                            <a:solidFill>
                              <a:schemeClr val="tx1"/>
                            </a:solidFill>
                            <a:latin typeface="Cambria Math"/>
                          </a:rPr>
                          <m:t>2</m:t>
                        </m:r>
                      </m:sub>
                      <m:sup>
                        <m:sSub>
                          <m:sSubPr>
                            <m:ctrlP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𝑚</m:t>
                            </m:r>
                          </m:e>
                          <m:sub>
                            <m:r>
                              <a:rPr lang="en-US" altLang="ko-KR" sz="1800" i="1">
                                <a:solidFill>
                                  <a:schemeClr val="tx1"/>
                                </a:solidFill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sup>
                    </m:sSubSup>
                  </m:oMath>
                </a14:m>
                <a:r>
                  <a:rPr lang="en-US" sz="1800" dirty="0">
                    <a:solidFill>
                      <a:schemeClr val="tx1"/>
                    </a:solidFill>
                  </a:rPr>
                  <a:t> will have either 1 or 4 columns dependent upon the configuration: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 1         : </a:t>
                </a:r>
                <a:r>
                  <a:rPr lang="en-US" sz="1600" dirty="0">
                    <a:solidFill>
                      <a:schemeClr val="tx1"/>
                    </a:solidFill>
                  </a:rPr>
                  <a:t>1 column 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600" dirty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= 2, 3, 4 : </a:t>
                </a:r>
                <a:r>
                  <a:rPr lang="en-US" sz="1600" dirty="0">
                    <a:solidFill>
                      <a:schemeClr val="tx1"/>
                    </a:solidFill>
                  </a:rPr>
                  <a:t>4 columns </a:t>
                </a:r>
              </a:p>
              <a:p>
                <a:pPr>
                  <a:spcBef>
                    <a:spcPts val="0"/>
                  </a:spcBef>
                </a:pPr>
                <a:endParaRPr lang="en-US" sz="1800" dirty="0" smtClean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>
                  <a:spcBef>
                    <a:spcPts val="0"/>
                  </a:spcBef>
                </a:pPr>
                <a:r>
                  <a:rPr lang="en-US" sz="2000" dirty="0" smtClean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The </a:t>
                </a:r>
                <a:r>
                  <a:rPr lang="en-US" sz="2000" dirty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PMI feedback payload is adjusted based </a:t>
                </a:r>
                <a:r>
                  <a:rPr lang="en-US" sz="2000" dirty="0" smtClean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on </a:t>
                </a:r>
                <a:r>
                  <a:rPr lang="en-US" sz="2000" i="1" dirty="0" err="1" smtClean="0">
                    <a:solidFill>
                      <a:schemeClr val="tx1"/>
                    </a:solidFill>
                    <a:sym typeface="Wingdings" panose="05000000000000000000" pitchFamily="2" charset="2"/>
                  </a:rPr>
                  <a:t>Config</a:t>
                </a:r>
                <a:endParaRPr lang="en-US" sz="2000" i="1" dirty="0" smtClean="0">
                  <a:solidFill>
                    <a:schemeClr val="tx1"/>
                  </a:solidFill>
                  <a:sym typeface="Wingdings" panose="05000000000000000000" pitchFamily="2" charset="2"/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800" i="1" dirty="0" err="1">
                    <a:solidFill>
                      <a:schemeClr val="tx1"/>
                    </a:solidFill>
                  </a:rPr>
                  <a:t>Config</a:t>
                </a:r>
                <a:r>
                  <a:rPr lang="en-US" sz="1800" dirty="0">
                    <a:solidFill>
                      <a:schemeClr val="tx1"/>
                    </a:solidFill>
                  </a:rPr>
                  <a:t> 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= 1 </a:t>
                </a:r>
                <a:r>
                  <a:rPr lang="en-US" sz="1800" dirty="0">
                    <a:solidFill>
                      <a:schemeClr val="tx1"/>
                    </a:solidFill>
                  </a:rPr>
                  <a:t>(compact </a:t>
                </a:r>
                <a:r>
                  <a:rPr lang="en-US" sz="1800" i="1" dirty="0">
                    <a:solidFill>
                      <a:schemeClr val="tx1"/>
                    </a:solidFill>
                  </a:rPr>
                  <a:t>i</a:t>
                </a:r>
                <a:r>
                  <a:rPr lang="en-US" sz="18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, </a:t>
                </a:r>
                <a:r>
                  <a:rPr lang="en-US" sz="1800" dirty="0">
                    <a:solidFill>
                      <a:schemeClr val="tx1"/>
                    </a:solidFill>
                  </a:rPr>
                  <a:t>no beam selection for 1 and 2 layers):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# of bits for </a:t>
                </a:r>
                <a:r>
                  <a:rPr lang="en-US" sz="1600" dirty="0">
                    <a:solidFill>
                      <a:schemeClr val="tx1"/>
                    </a:solidFill>
                  </a:rPr>
                  <a:t>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 </a:t>
                </a:r>
                <a:r>
                  <a:rPr lang="en-US" sz="1600" dirty="0">
                    <a:solidFill>
                      <a:schemeClr val="tx1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)) + 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))</a:t>
                </a:r>
                <a:endParaRPr lang="en-US" sz="1600" dirty="0">
                  <a:solidFill>
                    <a:schemeClr val="tx1"/>
                  </a:solidFill>
                </a:endParaRPr>
              </a:p>
              <a:p>
                <a:pPr lvl="2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# of bits for i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(per </a:t>
                </a:r>
                <a:r>
                  <a:rPr lang="en-US" sz="1600" dirty="0">
                    <a:solidFill>
                      <a:schemeClr val="tx1"/>
                    </a:solidFill>
                  </a:rPr>
                  <a:t>rank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1,2) </a:t>
                </a:r>
                <a:r>
                  <a:rPr lang="en-US" sz="1600" dirty="0">
                    <a:solidFill>
                      <a:schemeClr val="tx1"/>
                    </a:solidFill>
                  </a:rPr>
                  <a:t>= (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2,2)</a:t>
                </a:r>
                <a:endParaRPr lang="en-US" sz="1800" dirty="0">
                  <a:solidFill>
                    <a:schemeClr val="tx1"/>
                  </a:solidFill>
                </a:endParaRPr>
              </a:p>
              <a:p>
                <a:pPr lvl="1">
                  <a:spcBef>
                    <a:spcPts val="0"/>
                  </a:spcBef>
                </a:pPr>
                <a:r>
                  <a:rPr lang="en-US" sz="1800" i="1" dirty="0" err="1" smtClean="0">
                    <a:solidFill>
                      <a:schemeClr val="tx1"/>
                    </a:solidFill>
                  </a:rPr>
                  <a:t>Config</a:t>
                </a:r>
                <a:r>
                  <a:rPr lang="en-US" sz="1800" dirty="0" smtClean="0">
                    <a:solidFill>
                      <a:schemeClr val="tx1"/>
                    </a:solidFill>
                  </a:rPr>
                  <a:t> = 2</a:t>
                </a:r>
                <a:r>
                  <a:rPr lang="en-US" sz="1800" dirty="0">
                    <a:solidFill>
                      <a:schemeClr val="tx1"/>
                    </a:solidFill>
                  </a:rPr>
                  <a:t>, 3, 4 (following legacy):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dirty="0">
                    <a:solidFill>
                      <a:schemeClr val="tx1"/>
                    </a:solidFill>
                  </a:rPr>
                  <a:t># of bits for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11</a:t>
                </a:r>
                <a:r>
                  <a:rPr lang="en-US" sz="1600" dirty="0">
                    <a:solidFill>
                      <a:schemeClr val="tx1"/>
                    </a:solidFill>
                  </a:rPr>
                  <a:t> and i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12 </a:t>
                </a:r>
                <a:r>
                  <a:rPr lang="en-US" sz="1600" dirty="0">
                    <a:solidFill>
                      <a:schemeClr val="tx1"/>
                    </a:solidFill>
                  </a:rPr>
                  <a:t>=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 </a:t>
                </a:r>
                <a:r>
                  <a:rPr lang="en-US" sz="1600" dirty="0">
                    <a:solidFill>
                      <a:schemeClr val="tx1"/>
                    </a:solidFill>
                  </a:rPr>
                  <a:t>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1</a:t>
                </a:r>
                <a:r>
                  <a:rPr lang="en-US" sz="1600" dirty="0">
                    <a:solidFill>
                      <a:schemeClr val="tx1"/>
                    </a:solidFill>
                  </a:rPr>
                  <a:t>/2))+ ceil(log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(N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O</a:t>
                </a:r>
                <a:r>
                  <a:rPr lang="en-US" sz="1600" baseline="-25000" dirty="0">
                    <a:solidFill>
                      <a:schemeClr val="tx1"/>
                    </a:solidFill>
                  </a:rPr>
                  <a:t>2</a:t>
                </a:r>
                <a:r>
                  <a:rPr lang="en-US" sz="1600" dirty="0">
                    <a:solidFill>
                      <a:schemeClr val="tx1"/>
                    </a:solidFill>
                  </a:rPr>
                  <a:t>/2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))</a:t>
                </a:r>
              </a:p>
              <a:p>
                <a:pPr lvl="2">
                  <a:spcBef>
                    <a:spcPts val="0"/>
                  </a:spcBef>
                </a:pPr>
                <a:r>
                  <a:rPr lang="en-US" sz="1600" dirty="0" smtClean="0">
                    <a:solidFill>
                      <a:schemeClr val="tx1"/>
                    </a:solidFill>
                  </a:rPr>
                  <a:t># of bits for i</a:t>
                </a:r>
                <a:r>
                  <a:rPr lang="en-US" sz="1600" baseline="-25000" dirty="0" smtClean="0">
                    <a:solidFill>
                      <a:schemeClr val="tx1"/>
                    </a:solidFill>
                  </a:rPr>
                  <a:t>2 </a:t>
                </a:r>
                <a:r>
                  <a:rPr lang="en-US" sz="1600" dirty="0" smtClean="0">
                    <a:solidFill>
                      <a:schemeClr val="tx1"/>
                    </a:solidFill>
                  </a:rPr>
                  <a:t>(per rank 1,2) = (4,4)</a:t>
                </a:r>
              </a:p>
              <a:p>
                <a:pPr lvl="1">
                  <a:spcBef>
                    <a:spcPts val="0"/>
                  </a:spcBef>
                </a:pPr>
                <a:r>
                  <a:rPr lang="en-US" sz="1800" dirty="0" smtClean="0">
                    <a:solidFill>
                      <a:schemeClr val="tx1"/>
                    </a:solidFill>
                  </a:rPr>
                  <a:t>TBD rank 3-8</a:t>
                </a:r>
              </a:p>
              <a:p>
                <a:pPr lvl="1">
                  <a:spcBef>
                    <a:spcPts val="0"/>
                  </a:spcBef>
                </a:pPr>
                <a:endParaRPr lang="en-US" sz="1800" dirty="0"/>
              </a:p>
              <a:p>
                <a:pPr>
                  <a:spcBef>
                    <a:spcPts val="0"/>
                  </a:spcBef>
                </a:pPr>
                <a:endParaRPr lang="en-US" sz="1800" dirty="0" smtClean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990600"/>
                <a:ext cx="8382000" cy="5410200"/>
              </a:xfrm>
              <a:blipFill rotWithShape="1">
                <a:blip r:embed="rId2"/>
                <a:stretch>
                  <a:fillRect l="-582" t="-5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61911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Class A: rank-1 CB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610600" cy="4525963"/>
          </a:xfrm>
        </p:spPr>
        <p:txBody>
          <a:bodyPr>
            <a:normAutofit/>
          </a:bodyPr>
          <a:lstStyle/>
          <a:p>
            <a:r>
              <a:rPr lang="en-US" sz="1600" dirty="0" smtClean="0"/>
              <a:t>The codebook is defined by the table below (with 32 CWs, </a:t>
            </a:r>
            <a:r>
              <a:rPr lang="en-US" sz="1600" dirty="0"/>
              <a:t>(L'</a:t>
            </a:r>
            <a:r>
              <a:rPr lang="en-US" sz="1600" baseline="-25000" dirty="0"/>
              <a:t>1</a:t>
            </a:r>
            <a:r>
              <a:rPr lang="en-US" sz="1600" dirty="0"/>
              <a:t>,L'</a:t>
            </a:r>
            <a:r>
              <a:rPr lang="en-US" sz="1600" baseline="-25000" dirty="0"/>
              <a:t>2</a:t>
            </a:r>
            <a:r>
              <a:rPr lang="en-US" sz="1600" dirty="0"/>
              <a:t>) </a:t>
            </a:r>
            <a:r>
              <a:rPr lang="en-US" sz="1600" dirty="0" smtClean="0"/>
              <a:t>= (4, 2)).  UE selects 4 or 16 CWs for the second PMI </a:t>
            </a:r>
            <a:r>
              <a:rPr lang="en-US" sz="1600" i="1" dirty="0" smtClean="0"/>
              <a:t>i</a:t>
            </a:r>
            <a:r>
              <a:rPr lang="en-US" sz="1600" baseline="-25000" dirty="0" smtClean="0"/>
              <a:t>2</a:t>
            </a:r>
            <a:r>
              <a:rPr lang="en-US" sz="1600" dirty="0" smtClean="0"/>
              <a:t> to be reported on PUSCH, based on </a:t>
            </a:r>
            <a:r>
              <a:rPr lang="en-US" sz="1600" i="1" dirty="0" err="1" smtClean="0"/>
              <a:t>Config</a:t>
            </a:r>
            <a:r>
              <a:rPr lang="en-US" sz="1600" dirty="0" smtClean="0"/>
              <a:t>.</a:t>
            </a:r>
            <a:endParaRPr lang="en-US" sz="1400" dirty="0"/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98128835"/>
              </p:ext>
            </p:extLst>
          </p:nvPr>
        </p:nvGraphicFramePr>
        <p:xfrm>
          <a:off x="6553200" y="4495800"/>
          <a:ext cx="2533973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6" name="Equation" r:id="rId3" imgW="2070000" imgH="571320" progId="Equation.3">
                  <p:embed/>
                </p:oleObj>
              </mc:Choice>
              <mc:Fallback>
                <p:oleObj name="Equation" r:id="rId3" imgW="2070000" imgH="571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53200" y="4495800"/>
                        <a:ext cx="2533973" cy="68580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43352914"/>
              </p:ext>
            </p:extLst>
          </p:nvPr>
        </p:nvGraphicFramePr>
        <p:xfrm>
          <a:off x="6595280" y="5209095"/>
          <a:ext cx="2491893" cy="6583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7" name="Equation" r:id="rId5" imgW="2120760" imgH="571320" progId="Equation.3">
                  <p:embed/>
                </p:oleObj>
              </mc:Choice>
              <mc:Fallback>
                <p:oleObj name="Equation" r:id="rId5" imgW="2120760" imgH="5713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5280" y="5209095"/>
                        <a:ext cx="2491893" cy="65830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8" name="Objec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5651807"/>
              </p:ext>
            </p:extLst>
          </p:nvPr>
        </p:nvGraphicFramePr>
        <p:xfrm>
          <a:off x="6629400" y="3733800"/>
          <a:ext cx="2133211" cy="5905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8" name="Equation" r:id="rId7" imgW="1688367" imgH="482391" progId="Equation.3">
                  <p:embed/>
                </p:oleObj>
              </mc:Choice>
              <mc:Fallback>
                <p:oleObj name="Equation" r:id="rId7" imgW="1688367" imgH="482391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29400" y="3733800"/>
                        <a:ext cx="2133211" cy="590550"/>
                      </a:xfrm>
                      <a:prstGeom prst="rect">
                        <a:avLst/>
                      </a:prstGeom>
                      <a:noFill/>
                      <a:ex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31010232"/>
              </p:ext>
            </p:extLst>
          </p:nvPr>
        </p:nvGraphicFramePr>
        <p:xfrm>
          <a:off x="6705600" y="2232025"/>
          <a:ext cx="2098326" cy="111252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98326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Oversampling factors </a:t>
                      </a:r>
                      <a:r>
                        <a:rPr lang="en-US" sz="1400" i="1" baseline="0" dirty="0" smtClean="0"/>
                        <a:t>o</a:t>
                      </a:r>
                      <a:r>
                        <a:rPr lang="en-US" sz="1400" baseline="-25000" dirty="0" smtClean="0"/>
                        <a:t>d</a:t>
                      </a:r>
                      <a:endParaRPr lang="en-US" sz="14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Beam group spacing: </a:t>
                      </a:r>
                      <a:r>
                        <a:rPr lang="en-US" sz="1400" i="1" dirty="0" err="1" smtClean="0"/>
                        <a:t>s</a:t>
                      </a:r>
                      <a:r>
                        <a:rPr lang="en-US" sz="1400" baseline="-25000" dirty="0" err="1" smtClean="0"/>
                        <a:t>d</a:t>
                      </a:r>
                      <a:endParaRPr lang="en-US" sz="1400" baseline="-25000" dirty="0"/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aseline="0" dirty="0" smtClean="0"/>
                        <a:t>First PMI: </a:t>
                      </a:r>
                      <a:r>
                        <a:rPr lang="en-US" sz="14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1400" baseline="-25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1,d</a:t>
                      </a:r>
                      <a:endParaRPr lang="en-US" sz="1400" baseline="-25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graphicFrame>
        <p:nvGraphicFramePr>
          <p:cNvPr id="9" name="Object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77066308"/>
              </p:ext>
            </p:extLst>
          </p:nvPr>
        </p:nvGraphicFramePr>
        <p:xfrm>
          <a:off x="457200" y="5105400"/>
          <a:ext cx="5994400" cy="2028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29" name="Document" r:id="rId9" imgW="6099983" imgH="2058334" progId="Word.Document.12">
                  <p:embed/>
                </p:oleObj>
              </mc:Choice>
              <mc:Fallback>
                <p:oleObj name="Document" r:id="rId9" imgW="6099983" imgH="205833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457200" y="5105400"/>
                        <a:ext cx="5994400" cy="2028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Object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7459760"/>
              </p:ext>
            </p:extLst>
          </p:nvPr>
        </p:nvGraphicFramePr>
        <p:xfrm>
          <a:off x="158750" y="1981200"/>
          <a:ext cx="6089650" cy="3141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30" name="Document" r:id="rId11" imgW="6099983" imgH="3141667" progId="Word.Document.12">
                  <p:embed/>
                </p:oleObj>
              </mc:Choice>
              <mc:Fallback>
                <p:oleObj name="Document" r:id="rId11" imgW="6099983" imgH="314166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158750" y="1981200"/>
                        <a:ext cx="6089650" cy="31416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55987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Codebook Subset Restriction</a:t>
            </a:r>
            <a:endParaRPr lang="en-US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47800"/>
                <a:ext cx="8229600" cy="4876800"/>
              </a:xfrm>
            </p:spPr>
            <p:txBody>
              <a:bodyPr>
                <a:normAutofit fontScale="85000" lnSpcReduction="10000"/>
              </a:bodyPr>
              <a:lstStyle/>
              <a:p>
                <a:pPr lvl="0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 smtClean="0"/>
                  <a:t>Note: A 2D-beam corresponds to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(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,</m:t>
                    </m:r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/>
                          </a:rPr>
                          <m:t>𝑙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/>
                      </a:rPr>
                      <m:t>)</m:t>
                    </m:r>
                  </m:oMath>
                </a14:m>
                <a:r>
                  <a:rPr lang="en-US" dirty="0"/>
                  <a:t>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i="1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i="1" smtClean="0">
                        <a:latin typeface="Cambria Math"/>
                        <a:ea typeface="Cambria Math"/>
                      </a:rPr>
                      <m:t>⨂</m:t>
                    </m:r>
                    <m:sSub>
                      <m:sSubPr>
                        <m:ctrlPr>
                          <a:rPr lang="en-US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en-US" b="1" i="1">
                            <a:latin typeface="Cambria Math"/>
                          </a:rPr>
                          <m:t>𝑿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3600" dirty="0"/>
              </a:p>
              <a:p>
                <a:pPr lvl="0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Codebook subset restriction (CSR) is supported for FD-MIMO</a:t>
                </a:r>
                <a:endParaRPr lang="en-US" sz="36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CSR is configured via RRC signaling</a:t>
                </a:r>
                <a:endParaRPr lang="en-US" sz="32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A subset of 2D-beams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i="1">
                            <a:latin typeface="Cambria Math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1</m:t>
                            </m:r>
                          </m:sub>
                        </m:sSub>
                        <m:r>
                          <a:rPr lang="en-US" i="1">
                            <a:latin typeface="Cambria Math"/>
                          </a:rPr>
                          <m:t>,</m:t>
                        </m:r>
                        <m:sSub>
                          <m:sSubPr>
                            <m:ctrlPr>
                              <a:rPr lang="en-US" i="1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/>
                              </a:rPr>
                              <m:t>𝑙</m:t>
                            </m:r>
                          </m:e>
                          <m:sub>
                            <m:r>
                              <a:rPr lang="en-US" i="1">
                                <a:latin typeface="Cambria Math"/>
                              </a:rPr>
                              <m:t>2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are forbidden, i.e. not allowed to be reported according to the CSR configuration</a:t>
                </a:r>
                <a:endParaRPr lang="en-US" sz="3200" dirty="0"/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A forbidden 2D-beam is not allowed in reporting with any rank </a:t>
                </a:r>
                <a:endParaRPr lang="en-US" sz="28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Rank restriction is also supported</a:t>
                </a:r>
                <a:endParaRPr lang="en-US" sz="3200" dirty="0"/>
              </a:p>
              <a:p>
                <a:pPr lvl="1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Number of PMI bits does not vary according to restricted subset</a:t>
                </a:r>
                <a:endParaRPr lang="en-US" sz="3200" dirty="0"/>
              </a:p>
              <a:p>
                <a:pPr lvl="2">
                  <a:lnSpc>
                    <a:spcPct val="110000"/>
                  </a:lnSpc>
                  <a:spcBef>
                    <a:spcPts val="0"/>
                  </a:spcBef>
                </a:pPr>
                <a:r>
                  <a:rPr lang="en-US" dirty="0"/>
                  <a:t>Note: Codebook subset restriction targets e.g. performance/capacity, as in Rel-8 to Rel-12</a:t>
                </a:r>
                <a:endParaRPr lang="en-US" sz="2800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47800"/>
                <a:ext cx="8229600" cy="4876800"/>
              </a:xfrm>
              <a:blipFill rotWithShape="1">
                <a:blip r:embed="rId2"/>
                <a:stretch>
                  <a:fillRect l="-1185" t="-1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74399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Background:</a:t>
            </a:r>
            <a:br>
              <a:rPr lang="en-US" dirty="0" smtClean="0"/>
            </a:br>
            <a:r>
              <a:rPr lang="en-US" dirty="0" smtClean="0"/>
              <a:t>Class B alternatives (RAN1#82)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257800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en-US" sz="2000" dirty="0"/>
              <a:t>Study the following aspects for CSI-process reporting class B,  including but not limited to 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Number of antenna ports </a:t>
            </a:r>
            <a:r>
              <a:rPr lang="en-US" sz="1600" i="1" dirty="0"/>
              <a:t>L </a:t>
            </a:r>
            <a:r>
              <a:rPr lang="en-US" sz="1600" dirty="0"/>
              <a:t>for CSI (e.g., 2, 4, 8)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Alt-1: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Beam selection indicator (BI) definition, e.g. RSRP or CSI based, wideband vs. subband, short-term vs. long-term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BI </a:t>
            </a:r>
            <a:r>
              <a:rPr lang="en-US" sz="1400" dirty="0" err="1"/>
              <a:t>bitwidth</a:t>
            </a:r>
            <a:r>
              <a:rPr lang="en-US" sz="1400" dirty="0"/>
              <a:t> (related to K)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Support for rank&gt;2 UE specific beamforming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UCI feedback mechanisms on PUCCH/PUSCH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Alt-2: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Codebook for beam selection and co-phasing  (either derived from legacy codebook(s) or codebook components, or newly designed)</a:t>
            </a:r>
          </a:p>
          <a:p>
            <a:pPr lvl="3">
              <a:spcBef>
                <a:spcPts val="0"/>
              </a:spcBef>
            </a:pPr>
            <a:r>
              <a:rPr lang="en-US" sz="1200" dirty="0"/>
              <a:t>Along with the associated PMI (e.g. assuming W = W2 in the newly designed or legacy codebook) 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UCI feedback mechanisms on PUCCH/PUSCH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Alt-3: 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Codebook for beam selection and CSI </a:t>
            </a:r>
          </a:p>
          <a:p>
            <a:pPr lvl="3">
              <a:spcBef>
                <a:spcPts val="0"/>
              </a:spcBef>
            </a:pPr>
            <a:r>
              <a:rPr lang="en-US" sz="1200" dirty="0"/>
              <a:t>PMI contains the information of selected beam and the precoding matrix for the L-port within the selected beam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UCI feedback mechanisms on PUCCH/PUSCH</a:t>
            </a:r>
          </a:p>
          <a:p>
            <a:pPr lvl="1">
              <a:spcBef>
                <a:spcPts val="0"/>
              </a:spcBef>
            </a:pPr>
            <a:r>
              <a:rPr lang="en-US" sz="1600" dirty="0"/>
              <a:t>Class B Alt-4:</a:t>
            </a:r>
          </a:p>
          <a:p>
            <a:pPr lvl="2">
              <a:spcBef>
                <a:spcPts val="0"/>
              </a:spcBef>
            </a:pPr>
            <a:r>
              <a:rPr lang="en-US" sz="1400" dirty="0"/>
              <a:t>Measurement restriction mechanism; may be also applicable to Alt-1 to 3. </a:t>
            </a:r>
          </a:p>
          <a:p>
            <a:pPr lvl="0">
              <a:spcBef>
                <a:spcPts val="0"/>
              </a:spcBef>
            </a:pPr>
            <a:r>
              <a:rPr lang="en-US" sz="2000" dirty="0"/>
              <a:t>Other aspects not precluded </a:t>
            </a:r>
          </a:p>
        </p:txBody>
      </p:sp>
    </p:spTree>
    <p:extLst>
      <p:ext uri="{BB962C8B-B14F-4D97-AF65-F5344CB8AC3E}">
        <p14:creationId xmlns:p14="http://schemas.microsoft.com/office/powerpoint/2010/main" val="37532503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71600"/>
            <a:ext cx="8382000" cy="5257800"/>
          </a:xfrm>
        </p:spPr>
        <p:txBody>
          <a:bodyPr>
            <a:normAutofit fontScale="92500"/>
          </a:bodyPr>
          <a:lstStyle/>
          <a:p>
            <a:pPr lvl="0"/>
            <a:r>
              <a:rPr lang="en-US" sz="2800" dirty="0" smtClean="0"/>
              <a:t>Value </a:t>
            </a:r>
            <a:r>
              <a:rPr lang="en-US" sz="2800" dirty="0"/>
              <a:t>K </a:t>
            </a:r>
            <a:r>
              <a:rPr lang="en-US" sz="2800" dirty="0" smtClean="0"/>
              <a:t>is </a:t>
            </a:r>
            <a:r>
              <a:rPr lang="en-US" sz="2800" dirty="0"/>
              <a:t>configured to the UE where </a:t>
            </a:r>
            <a:r>
              <a:rPr lang="en-US" sz="2800" dirty="0" smtClean="0"/>
              <a:t>K≥1</a:t>
            </a:r>
            <a:r>
              <a:rPr lang="en-US" sz="2800" dirty="0"/>
              <a:t>, representing K </a:t>
            </a:r>
            <a:r>
              <a:rPr lang="en-US" sz="2800" dirty="0" smtClean="0"/>
              <a:t>beams</a:t>
            </a:r>
          </a:p>
          <a:p>
            <a:pPr lvl="1"/>
            <a:r>
              <a:rPr lang="en-US" sz="2400" dirty="0" smtClean="0"/>
              <a:t>K={1, 2, ..., 8} conditioned upon N</a:t>
            </a:r>
            <a:r>
              <a:rPr lang="en-US" sz="2400" baseline="-25000" dirty="0" smtClean="0"/>
              <a:t>1</a:t>
            </a:r>
            <a:r>
              <a:rPr lang="en-US" sz="2400" dirty="0" smtClean="0"/>
              <a:t>+…+N</a:t>
            </a:r>
            <a:r>
              <a:rPr lang="en-US" sz="2400" baseline="-25000" dirty="0" smtClean="0"/>
              <a:t>K</a:t>
            </a:r>
            <a:r>
              <a:rPr lang="en-US" sz="2400" dirty="0" smtClean="0"/>
              <a:t>≤N</a:t>
            </a:r>
            <a:r>
              <a:rPr lang="en-US" sz="2400" baseline="-25000" dirty="0" smtClean="0"/>
              <a:t>TOTAL</a:t>
            </a:r>
          </a:p>
          <a:p>
            <a:pPr lvl="1"/>
            <a:r>
              <a:rPr lang="en-US" sz="2400" dirty="0" smtClean="0"/>
              <a:t>N</a:t>
            </a:r>
            <a:r>
              <a:rPr lang="en-US" sz="2400" baseline="-25000" dirty="0" smtClean="0"/>
              <a:t>TOTAL</a:t>
            </a:r>
            <a:r>
              <a:rPr lang="en-US" sz="2400" dirty="0" smtClean="0"/>
              <a:t> is TBD</a:t>
            </a:r>
          </a:p>
          <a:p>
            <a:pPr lvl="0"/>
            <a:r>
              <a:rPr lang="en-US" sz="2800" dirty="0" smtClean="0"/>
              <a:t>For K&gt;1</a:t>
            </a:r>
            <a:endParaRPr lang="en-US" sz="2800" dirty="0"/>
          </a:p>
          <a:p>
            <a:pPr lvl="1"/>
            <a:r>
              <a:rPr lang="en-US" sz="2400" dirty="0"/>
              <a:t>For each of the K beams, a value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k</a:t>
            </a:r>
            <a:r>
              <a:rPr lang="en-US" sz="2400" dirty="0" smtClean="0"/>
              <a:t>={1, 2</a:t>
            </a:r>
            <a:r>
              <a:rPr lang="en-US" sz="2400" dirty="0"/>
              <a:t>, 4, </a:t>
            </a:r>
            <a:r>
              <a:rPr lang="en-US" sz="2400" dirty="0" smtClean="0"/>
              <a:t>8} </a:t>
            </a:r>
            <a:r>
              <a:rPr lang="en-US" sz="2400" dirty="0"/>
              <a:t>is configured as one Rel.12 NZP CSI-RS resource </a:t>
            </a:r>
          </a:p>
          <a:p>
            <a:pPr lvl="1"/>
            <a:r>
              <a:rPr lang="en-US" sz="2400" dirty="0" smtClean="0"/>
              <a:t>BI </a:t>
            </a:r>
            <a:r>
              <a:rPr lang="en-US" sz="2400" dirty="0"/>
              <a:t>feedback is included in CSI report to select one out of K beams </a:t>
            </a:r>
            <a:endParaRPr lang="en-US" sz="2400" dirty="0" smtClean="0"/>
          </a:p>
          <a:p>
            <a:pPr lvl="1"/>
            <a:r>
              <a:rPr lang="en-US" sz="2400" dirty="0" smtClean="0"/>
              <a:t>For the selected beam k=k’, CSI reporting based on legacy codebook for </a:t>
            </a:r>
            <a:r>
              <a:rPr lang="en-US" sz="2400" dirty="0" err="1" smtClean="0"/>
              <a:t>N</a:t>
            </a:r>
            <a:r>
              <a:rPr lang="en-US" sz="2400" baseline="-25000" dirty="0" err="1" smtClean="0"/>
              <a:t>k</a:t>
            </a:r>
            <a:r>
              <a:rPr lang="en-US" sz="2400" baseline="-25000" dirty="0" smtClean="0"/>
              <a:t>’ </a:t>
            </a:r>
            <a:r>
              <a:rPr lang="en-US" sz="2400" dirty="0" smtClean="0"/>
              <a:t>ports</a:t>
            </a:r>
          </a:p>
          <a:p>
            <a:r>
              <a:rPr lang="en-US" sz="2800" dirty="0" smtClean="0"/>
              <a:t>One CSI process can be configured with multiple CSI-IM</a:t>
            </a:r>
          </a:p>
          <a:p>
            <a:pPr lvl="1"/>
            <a:r>
              <a:rPr lang="en-US" sz="2400" dirty="0" smtClean="0"/>
              <a:t>Different </a:t>
            </a:r>
            <a:r>
              <a:rPr lang="en-US" sz="2400" dirty="0"/>
              <a:t>CSI-RS resource can be associated with different </a:t>
            </a:r>
            <a:r>
              <a:rPr lang="en-US" sz="2400" dirty="0" smtClean="0"/>
              <a:t>CSI-IM</a:t>
            </a:r>
          </a:p>
        </p:txBody>
      </p:sp>
    </p:spTree>
    <p:extLst>
      <p:ext uri="{BB962C8B-B14F-4D97-AF65-F5344CB8AC3E}">
        <p14:creationId xmlns:p14="http://schemas.microsoft.com/office/powerpoint/2010/main" val="14495960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Class B 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257800"/>
          </a:xfrm>
        </p:spPr>
        <p:txBody>
          <a:bodyPr>
            <a:noAutofit/>
          </a:bodyPr>
          <a:lstStyle/>
          <a:p>
            <a:pPr lvl="0"/>
            <a:r>
              <a:rPr lang="en-US" sz="2400" dirty="0" smtClean="0">
                <a:solidFill>
                  <a:schemeClr val="tx1"/>
                </a:solidFill>
              </a:rPr>
              <a:t>For K=1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A value N</a:t>
            </a:r>
            <a:r>
              <a:rPr lang="en-US" sz="2000" baseline="-25000" dirty="0" smtClean="0">
                <a:solidFill>
                  <a:schemeClr val="tx1"/>
                </a:solidFill>
              </a:rPr>
              <a:t>1</a:t>
            </a:r>
            <a:r>
              <a:rPr lang="en-US" sz="2000" dirty="0" smtClean="0">
                <a:solidFill>
                  <a:schemeClr val="tx1"/>
                </a:solidFill>
              </a:rPr>
              <a:t>={1, 2, 4, 8} is configured as one Rel.12 NZP CSI-RS resource</a:t>
            </a:r>
          </a:p>
          <a:p>
            <a:pPr lvl="2"/>
            <a:r>
              <a:rPr lang="en-US" sz="1800" dirty="0">
                <a:solidFill>
                  <a:schemeClr val="tx1"/>
                </a:solidFill>
              </a:rPr>
              <a:t>eNodeB signals the number of ports N</a:t>
            </a:r>
            <a:r>
              <a:rPr lang="en-US" sz="1800" baseline="-25000" dirty="0">
                <a:solidFill>
                  <a:schemeClr val="tx1"/>
                </a:solidFill>
              </a:rPr>
              <a:t>1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en-US" sz="1800" dirty="0" smtClean="0">
                <a:solidFill>
                  <a:schemeClr val="tx1"/>
                </a:solidFill>
              </a:rPr>
              <a:t>via </a:t>
            </a:r>
            <a:r>
              <a:rPr lang="en-US" sz="1800" dirty="0">
                <a:solidFill>
                  <a:schemeClr val="tx1"/>
                </a:solidFill>
              </a:rPr>
              <a:t>NZP CSI-RS resource </a:t>
            </a:r>
            <a:r>
              <a:rPr lang="en-US" sz="1800" dirty="0" smtClean="0">
                <a:solidFill>
                  <a:schemeClr val="tx1"/>
                </a:solidFill>
              </a:rPr>
              <a:t>configuration</a:t>
            </a:r>
          </a:p>
          <a:p>
            <a:pPr lvl="1"/>
            <a:r>
              <a:rPr lang="en-US" sz="2000" dirty="0" smtClean="0">
                <a:solidFill>
                  <a:schemeClr val="tx1"/>
                </a:solidFill>
              </a:rPr>
              <a:t>CSI reporting with PMI-feedback-only based on W</a:t>
            </a:r>
            <a:r>
              <a:rPr lang="en-US" sz="2000" baseline="-25000" dirty="0" smtClean="0">
                <a:solidFill>
                  <a:schemeClr val="tx1"/>
                </a:solidFill>
              </a:rPr>
              <a:t>2</a:t>
            </a:r>
            <a:r>
              <a:rPr lang="en-US" sz="2000" dirty="0" smtClean="0">
                <a:solidFill>
                  <a:schemeClr val="tx1"/>
                </a:solidFill>
              </a:rPr>
              <a:t>-only feedback for N</a:t>
            </a:r>
            <a:r>
              <a:rPr lang="en-US" sz="2000" baseline="-25000" dirty="0" smtClean="0">
                <a:solidFill>
                  <a:schemeClr val="tx1"/>
                </a:solidFill>
              </a:rPr>
              <a:t>1</a:t>
            </a:r>
            <a:r>
              <a:rPr lang="en-US" sz="2000" dirty="0" smtClean="0">
                <a:solidFill>
                  <a:schemeClr val="tx1"/>
                </a:solidFill>
              </a:rPr>
              <a:t> ports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sz="1800" dirty="0" smtClean="0">
                <a:solidFill>
                  <a:schemeClr val="tx1"/>
                </a:solidFill>
              </a:rPr>
              <a:t>Using all/components of W</a:t>
            </a:r>
            <a:r>
              <a:rPr lang="en-US" sz="1800" baseline="-25000" dirty="0" smtClean="0">
                <a:solidFill>
                  <a:schemeClr val="tx1"/>
                </a:solidFill>
              </a:rPr>
              <a:t>2</a:t>
            </a:r>
            <a:r>
              <a:rPr lang="en-US" sz="1800" dirty="0" smtClean="0">
                <a:solidFill>
                  <a:schemeClr val="tx1"/>
                </a:solidFill>
              </a:rPr>
              <a:t> in Rel.13 class A codebook configuration 4 (see slide 3)</a:t>
            </a:r>
          </a:p>
          <a:p>
            <a:pPr lvl="3">
              <a:spcBef>
                <a:spcPts val="0"/>
              </a:spcBef>
              <a:spcAft>
                <a:spcPts val="600"/>
              </a:spcAft>
            </a:pPr>
            <a:r>
              <a:rPr lang="en-US" sz="1600" dirty="0">
                <a:solidFill>
                  <a:schemeClr val="tx1"/>
                </a:solidFill>
              </a:rPr>
              <a:t>DFT vectors are replaced by column vectors of identity </a:t>
            </a:r>
            <a:r>
              <a:rPr lang="en-US" sz="1600" dirty="0" smtClean="0">
                <a:solidFill>
                  <a:schemeClr val="tx1"/>
                </a:solidFill>
              </a:rPr>
              <a:t>matrix</a:t>
            </a: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sz="2000" dirty="0" smtClean="0"/>
              <a:t>In addition, legacy (Rel.12) CSI reporting is also supported with MR functionality 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en-US" altLang="zh-CN" sz="2400" dirty="0" smtClean="0"/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en-US" altLang="zh-CN" sz="2400" dirty="0" smtClean="0"/>
              <a:t>For </a:t>
            </a:r>
            <a:r>
              <a:rPr lang="en-US" altLang="zh-CN" sz="2400" dirty="0"/>
              <a:t>K=1, a new </a:t>
            </a:r>
            <a:r>
              <a:rPr lang="en-US" sz="2400" dirty="0"/>
              <a:t>N</a:t>
            </a:r>
            <a:r>
              <a:rPr lang="en-US" sz="2400" baseline="-25000" dirty="0"/>
              <a:t>1</a:t>
            </a:r>
            <a:r>
              <a:rPr lang="en-US" altLang="zh-CN" sz="2400" dirty="0"/>
              <a:t>-port codebook (where each different CSI-RS port is virtualized from different sets of antenna elements) is to be investigated and possibly specified in </a:t>
            </a:r>
            <a:r>
              <a:rPr lang="en-US" altLang="zh-CN" sz="2400" dirty="0" smtClean="0"/>
              <a:t>Rel.14</a:t>
            </a:r>
            <a:endParaRPr lang="en-US" altLang="zh-CN" sz="2400" dirty="0"/>
          </a:p>
        </p:txBody>
      </p:sp>
    </p:spTree>
    <p:extLst>
      <p:ext uri="{BB962C8B-B14F-4D97-AF65-F5344CB8AC3E}">
        <p14:creationId xmlns:p14="http://schemas.microsoft.com/office/powerpoint/2010/main" val="2194113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</TotalTime>
  <Words>1334</Words>
  <Application>Microsoft Office PowerPoint</Application>
  <PresentationFormat>On-screen Show (4:3)</PresentationFormat>
  <Paragraphs>116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10</vt:i4>
      </vt:variant>
    </vt:vector>
  </HeadingPairs>
  <TitlesOfParts>
    <vt:vector size="13" baseType="lpstr">
      <vt:lpstr>Office Theme</vt:lpstr>
      <vt:lpstr>Equation</vt:lpstr>
      <vt:lpstr>Document</vt:lpstr>
      <vt:lpstr>WF on class A and class B CSI reporting for Rel.13 EB/FD-MIMO</vt:lpstr>
      <vt:lpstr>Background:  Class A codebook structure (R1-154861) </vt:lpstr>
      <vt:lpstr>Class A proposal</vt:lpstr>
      <vt:lpstr>Class A proposal</vt:lpstr>
      <vt:lpstr>Class A: rank-1 CB</vt:lpstr>
      <vt:lpstr>Codebook Subset Restriction</vt:lpstr>
      <vt:lpstr>Background: Class B alternatives (RAN1#82)</vt:lpstr>
      <vt:lpstr>Class B proposal</vt:lpstr>
      <vt:lpstr>Class B proposal</vt:lpstr>
      <vt:lpstr>Other features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Eko Onggosanusi</dc:creator>
  <cp:lastModifiedBy>Eko Onggosanusi</cp:lastModifiedBy>
  <cp:revision>183</cp:revision>
  <dcterms:created xsi:type="dcterms:W3CDTF">2015-09-09T21:13:44Z</dcterms:created>
  <dcterms:modified xsi:type="dcterms:W3CDTF">2015-10-06T16:01:31Z</dcterms:modified>
</cp:coreProperties>
</file>