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theme/themeOverride7.xml" ContentType="application/vnd.openxmlformats-officedocument.themeOverride+xml"/>
  <Override PartName="/ppt/charts/chart8.xml" ContentType="application/vnd.openxmlformats-officedocument.drawingml.chart+xml"/>
  <Override PartName="/ppt/theme/themeOverride8.xml" ContentType="application/vnd.openxmlformats-officedocument.themeOverride+xml"/>
  <Override PartName="/ppt/charts/chart9.xml" ContentType="application/vnd.openxmlformats-officedocument.drawingml.chart+xml"/>
  <Override PartName="/ppt/theme/themeOverride9.xml" ContentType="application/vnd.openxmlformats-officedocument.themeOverride+xml"/>
  <Override PartName="/ppt/charts/chart10.xml" ContentType="application/vnd.openxmlformats-officedocument.drawingml.chart+xml"/>
  <Override PartName="/ppt/theme/themeOverride10.xml" ContentType="application/vnd.openxmlformats-officedocument.themeOverride+xml"/>
  <Override PartName="/ppt/charts/chart11.xml" ContentType="application/vnd.openxmlformats-officedocument.drawingml.chart+xml"/>
  <Override PartName="/ppt/theme/themeOverride11.xml" ContentType="application/vnd.openxmlformats-officedocument.themeOverride+xml"/>
  <Override PartName="/ppt/charts/chart12.xml" ContentType="application/vnd.openxmlformats-officedocument.drawingml.chart+xml"/>
  <Override PartName="/ppt/theme/themeOverride12.xml" ContentType="application/vnd.openxmlformats-officedocument.themeOverride+xml"/>
  <Override PartName="/ppt/charts/chart13.xml" ContentType="application/vnd.openxmlformats-officedocument.drawingml.chart+xml"/>
  <Override PartName="/ppt/theme/themeOverride13.xml" ContentType="application/vnd.openxmlformats-officedocument.themeOverride+xml"/>
  <Override PartName="/ppt/charts/chart14.xml" ContentType="application/vnd.openxmlformats-officedocument.drawingml.chart+xml"/>
  <Override PartName="/ppt/theme/themeOverride14.xml" ContentType="application/vnd.openxmlformats-officedocument.themeOverride+xml"/>
  <Override PartName="/ppt/charts/chart15.xml" ContentType="application/vnd.openxmlformats-officedocument.drawingml.chart+xml"/>
  <Override PartName="/ppt/theme/themeOverride15.xml" ContentType="application/vnd.openxmlformats-officedocument.themeOverride+xml"/>
  <Override PartName="/ppt/charts/chart16.xml" ContentType="application/vnd.openxmlformats-officedocument.drawingml.chart+xml"/>
  <Override PartName="/ppt/theme/themeOverride16.xml" ContentType="application/vnd.openxmlformats-officedocument.themeOverride+xml"/>
  <Override PartName="/ppt/charts/chart17.xml" ContentType="application/vnd.openxmlformats-officedocument.drawingml.chart+xml"/>
  <Override PartName="/ppt/theme/themeOverride17.xml" ContentType="application/vnd.openxmlformats-officedocument.themeOverride+xml"/>
  <Override PartName="/ppt/charts/chart18.xml" ContentType="application/vnd.openxmlformats-officedocument.drawingml.chart+xml"/>
  <Override PartName="/ppt/theme/themeOverride18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43" r:id="rId4"/>
  </p:sldMasterIdLst>
  <p:notesMasterIdLst>
    <p:notesMasterId r:id="rId22"/>
  </p:notesMasterIdLst>
  <p:handoutMasterIdLst>
    <p:handoutMasterId r:id="rId23"/>
  </p:handoutMasterIdLst>
  <p:sldIdLst>
    <p:sldId id="567" r:id="rId5"/>
    <p:sldId id="651" r:id="rId6"/>
    <p:sldId id="658" r:id="rId7"/>
    <p:sldId id="650" r:id="rId8"/>
    <p:sldId id="652" r:id="rId9"/>
    <p:sldId id="653" r:id="rId10"/>
    <p:sldId id="659" r:id="rId11"/>
    <p:sldId id="655" r:id="rId12"/>
    <p:sldId id="656" r:id="rId13"/>
    <p:sldId id="657" r:id="rId14"/>
    <p:sldId id="660" r:id="rId15"/>
    <p:sldId id="661" r:id="rId16"/>
    <p:sldId id="662" r:id="rId17"/>
    <p:sldId id="663" r:id="rId18"/>
    <p:sldId id="664" r:id="rId19"/>
    <p:sldId id="654" r:id="rId20"/>
    <p:sldId id="666" r:id="rId21"/>
  </p:sldIdLst>
  <p:sldSz cx="9906000" cy="6858000" type="A4"/>
  <p:notesSz cx="6797675" cy="9926638"/>
  <p:defaultTextStyle>
    <a:defPPr>
      <a:defRPr lang="en-US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5683"/>
    <a:srgbClr val="0000FF"/>
    <a:srgbClr val="00CCFF"/>
    <a:srgbClr val="CCD5E6"/>
    <a:srgbClr val="FFE1E1"/>
    <a:srgbClr val="DDDDDD"/>
    <a:srgbClr val="FFFFB9"/>
    <a:srgbClr val="B1BED9"/>
    <a:srgbClr val="C4CEE2"/>
    <a:srgbClr val="B7C3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밝은 스타일 3 - 강조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02" autoAdjust="0"/>
    <p:restoredTop sz="99757" autoAdjust="0"/>
  </p:normalViewPr>
  <p:slideViewPr>
    <p:cSldViewPr>
      <p:cViewPr varScale="1">
        <p:scale>
          <a:sx n="91" d="100"/>
          <a:sy n="91" d="100"/>
        </p:scale>
        <p:origin x="-1080" y="-10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246"/>
    </p:cViewPr>
  </p:sorterViewPr>
  <p:notesViewPr>
    <p:cSldViewPr>
      <p:cViewPr varScale="1">
        <p:scale>
          <a:sx n="76" d="100"/>
          <a:sy n="76" d="100"/>
        </p:scale>
        <p:origin x="-3126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rentpc\Desktop\&#45432;&#54984;&#46041;\&#52636;&#51109;&#51648;\&#49892;&#54744;&#44208;&#44284;\CSI_RS_enhancement_r23%20RAN1%2381_CATT%20update.xls" TargetMode="External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rentpc\Desktop\&#45432;&#54984;&#46041;\&#52636;&#51109;&#51648;\&#49892;&#54744;&#44208;&#44284;\CSI_RS_enhancement_r23%20RAN1%2381_CATT%20update.xls" TargetMode="External"/><Relationship Id="rId1" Type="http://schemas.openxmlformats.org/officeDocument/2006/relationships/themeOverride" Target="../theme/themeOverride10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rentpc\Desktop\&#45432;&#54984;&#46041;\&#52636;&#51109;&#51648;\&#49892;&#54744;&#44208;&#44284;\CSI_RS_enhancement_r23%20RAN1%2381_CATT%20update.xls" TargetMode="External"/><Relationship Id="rId1" Type="http://schemas.openxmlformats.org/officeDocument/2006/relationships/themeOverride" Target="../theme/themeOverride11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rentpc\Desktop\&#45432;&#54984;&#46041;\&#52636;&#51109;&#51648;\&#49892;&#54744;&#44208;&#44284;\CSI_RS_enhancement_r23%20RAN1%2381_CATT%20update.xls" TargetMode="External"/><Relationship Id="rId1" Type="http://schemas.openxmlformats.org/officeDocument/2006/relationships/themeOverride" Target="../theme/themeOverride12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rentpc\Desktop\&#45432;&#54984;&#46041;\&#52636;&#51109;&#51648;\&#49892;&#54744;&#44208;&#44284;\CSI_RS_enhancement_r23%20RAN1%2381_CATT%20update.xls" TargetMode="External"/><Relationship Id="rId1" Type="http://schemas.openxmlformats.org/officeDocument/2006/relationships/themeOverride" Target="../theme/themeOverride13.xml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rentpc\Desktop\&#45432;&#54984;&#46041;\&#52636;&#51109;&#51648;\&#49892;&#54744;&#44208;&#44284;\CSI_RS_enhancement_r23%20RAN1%2381_CATT%20update.xls" TargetMode="External"/><Relationship Id="rId1" Type="http://schemas.openxmlformats.org/officeDocument/2006/relationships/themeOverride" Target="../theme/themeOverride14.xml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rentpc\Desktop\&#45432;&#54984;&#46041;\&#52636;&#51109;&#51648;\&#49892;&#54744;&#44208;&#44284;\CSI_RS_enhancement_r23%20RAN1%2381_CATT%20update.xls" TargetMode="External"/><Relationship Id="rId1" Type="http://schemas.openxmlformats.org/officeDocument/2006/relationships/themeOverride" Target="../theme/themeOverride15.xml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rentpc\Desktop\&#45432;&#54984;&#46041;\&#52636;&#51109;&#51648;\&#49892;&#54744;&#44208;&#44284;\CSI_RS_enhancement_r23%20RAN1%2381_CATT%20update.xls" TargetMode="External"/><Relationship Id="rId1" Type="http://schemas.openxmlformats.org/officeDocument/2006/relationships/themeOverride" Target="../theme/themeOverride16.xml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rentpc\Desktop\&#45432;&#54984;&#46041;\&#52636;&#51109;&#51648;\&#49892;&#54744;&#44208;&#44284;\CSI_RS_enhancement_r23%20RAN1%2381_CATT%20update.xls" TargetMode="External"/><Relationship Id="rId1" Type="http://schemas.openxmlformats.org/officeDocument/2006/relationships/themeOverride" Target="../theme/themeOverride17.xml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rentpc\Desktop\&#45432;&#54984;&#46041;\&#52636;&#51109;&#51648;\&#49892;&#54744;&#44208;&#44284;\CSI_RS_enhancement_r23%20RAN1%2381_CATT%20update.xls" TargetMode="External"/><Relationship Id="rId1" Type="http://schemas.openxmlformats.org/officeDocument/2006/relationships/themeOverride" Target="../theme/themeOverride18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rentpc\Desktop\&#45432;&#54984;&#46041;\&#52636;&#51109;&#51648;\&#49892;&#54744;&#44208;&#44284;\CSI_RS_enhancement_r23%20RAN1%2381_CATT%20update.xls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rentpc\Desktop\&#45432;&#54984;&#46041;\&#52636;&#51109;&#51648;\&#49892;&#54744;&#44208;&#44284;\CSI_RS_enhancement_r23%20RAN1%2381_CATT%20update.xls" TargetMode="External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rentpc\Desktop\&#45432;&#54984;&#46041;\&#52636;&#51109;&#51648;\&#49892;&#54744;&#44208;&#44284;\CSI_RS_enhancement_r23%20RAN1%2381_CATT%20update.xls" TargetMode="External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rentpc\Desktop\&#45432;&#54984;&#46041;\&#52636;&#51109;&#51648;\&#49892;&#54744;&#44208;&#44284;\CSI_RS_enhancement_r23%20RAN1%2381_CATT%20update.xls" TargetMode="External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rentpc\Desktop\&#45432;&#54984;&#46041;\&#52636;&#51109;&#51648;\&#49892;&#54744;&#44208;&#44284;\CSI_RS_enhancement_r23%20RAN1%2381_CATT%20update.xls" TargetMode="External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rentpc\Desktop\&#45432;&#54984;&#46041;\&#52636;&#51109;&#51648;\&#49892;&#54744;&#44208;&#44284;\CSI_RS_enhancement_r23%20RAN1%2381_CATT%20update.xls" TargetMode="External"/><Relationship Id="rId1" Type="http://schemas.openxmlformats.org/officeDocument/2006/relationships/themeOverride" Target="../theme/themeOverride7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rentpc\Desktop\&#45432;&#54984;&#46041;\&#52636;&#51109;&#51648;\&#49892;&#54744;&#44208;&#44284;\CSI_RS_enhancement_r23%20RAN1%2381_CATT%20update.xls" TargetMode="External"/><Relationship Id="rId1" Type="http://schemas.openxmlformats.org/officeDocument/2006/relationships/themeOverride" Target="../theme/themeOverride8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rentpc\Desktop\&#45432;&#54984;&#46041;\&#52636;&#51109;&#51648;\&#49892;&#54744;&#44208;&#44284;\CSI_RS_enhancement_r23%20RAN1%2381_CATT%20update.xls" TargetMode="External"/><Relationship Id="rId1" Type="http://schemas.openxmlformats.org/officeDocument/2006/relationships/themeOverride" Target="../theme/themeOverrid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scatterChart>
        <c:scatterStyle val="smoothMarker"/>
        <c:varyColors val="0"/>
        <c:ser>
          <c:idx val="0"/>
          <c:order val="0"/>
          <c:tx>
            <c:v>Samsung (16TXRU)</c:v>
          </c:tx>
          <c:xVal>
            <c:numRef>
              <c:f>('non-precoded CSI-RS (UMi)'!$F$91,'non-precoded CSI-RS (UMi)'!$F$103,'non-precoded CSI-RS (UMi)'!$F$115,'non-precoded CSI-RS (UMi)'!$F$115,'non-precoded CSI-RS (UMi)'!$F$115)</c:f>
              <c:numCache>
                <c:formatCode>General</c:formatCode>
                <c:ptCount val="5"/>
                <c:pt idx="0">
                  <c:v>1.8</c:v>
                </c:pt>
                <c:pt idx="1">
                  <c:v>3.4</c:v>
                </c:pt>
                <c:pt idx="2">
                  <c:v>4.5</c:v>
                </c:pt>
                <c:pt idx="3">
                  <c:v>4.5</c:v>
                </c:pt>
                <c:pt idx="4">
                  <c:v>4.5</c:v>
                </c:pt>
              </c:numCache>
            </c:numRef>
          </c:xVal>
          <c:yVal>
            <c:numRef>
              <c:f>('non-precoded CSI-RS (UMi)'!$F$100,'non-precoded CSI-RS (UMi)'!$F$112,'non-precoded CSI-RS (UMi)'!$F$124)</c:f>
              <c:numCache>
                <c:formatCode>0%</c:formatCode>
                <c:ptCount val="3"/>
                <c:pt idx="0" formatCode="0.0%">
                  <c:v>7.7120822622108065E-2</c:v>
                </c:pt>
                <c:pt idx="1">
                  <c:v>0.14939152328997074</c:v>
                </c:pt>
                <c:pt idx="2">
                  <c:v>0.22701475595913734</c:v>
                </c:pt>
              </c:numCache>
            </c:numRef>
          </c:yVal>
          <c:smooth val="1"/>
        </c:ser>
        <c:ser>
          <c:idx val="1"/>
          <c:order val="1"/>
          <c:tx>
            <c:v>Huawei (16TXRU)</c:v>
          </c:tx>
          <c:xVal>
            <c:numRef>
              <c:f>('non-precoded CSI-RS (UMi)'!$K$91,'non-precoded CSI-RS (UMi)'!$K$103,'non-precoded CSI-RS (UMi)'!$K$115)</c:f>
              <c:numCache>
                <c:formatCode>General</c:formatCode>
                <c:ptCount val="3"/>
                <c:pt idx="0">
                  <c:v>1.6</c:v>
                </c:pt>
                <c:pt idx="1">
                  <c:v>3.2</c:v>
                </c:pt>
                <c:pt idx="2">
                  <c:v>4</c:v>
                </c:pt>
              </c:numCache>
            </c:numRef>
          </c:xVal>
          <c:yVal>
            <c:numRef>
              <c:f>('non-precoded CSI-RS (UMi)'!$K$100,'non-precoded CSI-RS (UMi)'!$K$112,'non-precoded CSI-RS (UMi)'!$K$124)</c:f>
              <c:numCache>
                <c:formatCode>0%</c:formatCode>
                <c:ptCount val="3"/>
                <c:pt idx="0">
                  <c:v>0.1692307692307693</c:v>
                </c:pt>
                <c:pt idx="1">
                  <c:v>0.10548523206751059</c:v>
                </c:pt>
                <c:pt idx="2">
                  <c:v>0.1875</c:v>
                </c:pt>
              </c:numCache>
            </c:numRef>
          </c:yVal>
          <c:smooth val="1"/>
        </c:ser>
        <c:ser>
          <c:idx val="2"/>
          <c:order val="2"/>
          <c:tx>
            <c:v>Ericsson (16TXRU)</c:v>
          </c:tx>
          <c:xVal>
            <c:numRef>
              <c:f>('non-precoded CSI-RS (UMi)'!$M$91,'non-precoded CSI-RS (UMi)'!$M$103,'non-precoded CSI-RS (UMi)'!$M$115)</c:f>
              <c:numCache>
                <c:formatCode>General</c:formatCode>
                <c:ptCount val="3"/>
                <c:pt idx="0">
                  <c:v>1.81</c:v>
                </c:pt>
                <c:pt idx="1">
                  <c:v>3.32</c:v>
                </c:pt>
                <c:pt idx="2">
                  <c:v>4.0199999999999996</c:v>
                </c:pt>
              </c:numCache>
            </c:numRef>
          </c:xVal>
          <c:yVal>
            <c:numRef>
              <c:f>('non-precoded CSI-RS (UMi)'!$M$100,'non-precoded CSI-RS (UMi)'!$M$112,'non-precoded CSI-RS (UMi)'!$M$124)</c:f>
              <c:numCache>
                <c:formatCode>0%</c:formatCode>
                <c:ptCount val="3"/>
                <c:pt idx="0">
                  <c:v>5.4174633524537885E-2</c:v>
                </c:pt>
                <c:pt idx="1">
                  <c:v>0.134020618556701</c:v>
                </c:pt>
                <c:pt idx="2">
                  <c:v>0.28415878546540574</c:v>
                </c:pt>
              </c:numCache>
            </c:numRef>
          </c:yVal>
          <c:smooth val="1"/>
        </c:ser>
        <c:ser>
          <c:idx val="3"/>
          <c:order val="3"/>
          <c:tx>
            <c:v>CATT (16TXRU)</c:v>
          </c:tx>
          <c:xVal>
            <c:numRef>
              <c:f>('non-precoded CSI-RS (UMi)'!$N$91,'non-precoded CSI-RS (UMi)'!$N$103,'non-precoded CSI-RS (UMi)'!$N$115)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(UMi)'!$N$100,'non-precoded CSI-RS (UMi)'!$N$112,'non-precoded CSI-RS (UMi)'!$N$124)</c:f>
              <c:numCache>
                <c:formatCode>0%</c:formatCode>
                <c:ptCount val="3"/>
                <c:pt idx="0">
                  <c:v>3.4924020261263733E-2</c:v>
                </c:pt>
                <c:pt idx="1">
                  <c:v>7.8884462151394219E-2</c:v>
                </c:pt>
                <c:pt idx="2">
                  <c:v>4.8048048048048075E-2</c:v>
                </c:pt>
              </c:numCache>
            </c:numRef>
          </c:yVal>
          <c:smooth val="1"/>
        </c:ser>
        <c:ser>
          <c:idx val="4"/>
          <c:order val="4"/>
          <c:tx>
            <c:v>LG (16TXRU)</c:v>
          </c:tx>
          <c:xVal>
            <c:numRef>
              <c:f>('non-precoded CSI-RS (UMi)'!$O$91,'non-precoded CSI-RS (UMi)'!$O$103,'non-precoded CSI-RS (UMi)'!$O$115)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(UMi)'!$O$100,'non-precoded CSI-RS (UMi)'!$O$112,'non-precoded CSI-RS (UMi)'!$O$124)</c:f>
              <c:numCache>
                <c:formatCode>0%</c:formatCode>
                <c:ptCount val="3"/>
                <c:pt idx="0">
                  <c:v>3.3842794759825434E-2</c:v>
                </c:pt>
                <c:pt idx="1">
                  <c:v>0.10148181409968582</c:v>
                </c:pt>
                <c:pt idx="2">
                  <c:v>0.11570247933884281</c:v>
                </c:pt>
              </c:numCache>
            </c:numRef>
          </c:yVal>
          <c:smooth val="1"/>
        </c:ser>
        <c:ser>
          <c:idx val="5"/>
          <c:order val="5"/>
          <c:tx>
            <c:v>QC (16TXRU)</c:v>
          </c:tx>
          <c:xVal>
            <c:numRef>
              <c:f>('non-precoded CSI-RS (UMi)'!$G$91,'non-precoded CSI-RS (UMi)'!$G$103,'non-precoded CSI-RS (UMi)'!$G$115)</c:f>
              <c:numCache>
                <c:formatCode>General</c:formatCode>
                <c:ptCount val="3"/>
                <c:pt idx="0">
                  <c:v>1.7</c:v>
                </c:pt>
                <c:pt idx="1">
                  <c:v>3.3</c:v>
                </c:pt>
                <c:pt idx="2">
                  <c:v>4.2</c:v>
                </c:pt>
              </c:numCache>
            </c:numRef>
          </c:xVal>
          <c:yVal>
            <c:numRef>
              <c:f>('non-precoded CSI-RS (UMi)'!$G$100,'non-precoded CSI-RS (UMi)'!$G$112,'non-precoded CSI-RS (UMi)'!$G$124)</c:f>
              <c:numCache>
                <c:formatCode>0%</c:formatCode>
                <c:ptCount val="3"/>
                <c:pt idx="0">
                  <c:v>6.7000000000000004E-2</c:v>
                </c:pt>
                <c:pt idx="1">
                  <c:v>0.19800000000000001</c:v>
                </c:pt>
                <c:pt idx="2">
                  <c:v>0.20300000000000001</c:v>
                </c:pt>
              </c:numCache>
            </c:numRef>
          </c:yVal>
          <c:smooth val="1"/>
        </c:ser>
        <c:ser>
          <c:idx val="6"/>
          <c:order val="6"/>
          <c:tx>
            <c:v>ZTE (16TXRU)</c:v>
          </c:tx>
          <c:xVal>
            <c:numRef>
              <c:f>'non-precoded CSI-RS (UMi)'!$H$103</c:f>
              <c:numCache>
                <c:formatCode>General</c:formatCode>
                <c:ptCount val="1"/>
                <c:pt idx="0">
                  <c:v>4</c:v>
                </c:pt>
              </c:numCache>
            </c:numRef>
          </c:xVal>
          <c:yVal>
            <c:numRef>
              <c:f>'non-precoded CSI-RS (UMi)'!$H$112</c:f>
              <c:numCache>
                <c:formatCode>0%</c:formatCode>
                <c:ptCount val="1"/>
                <c:pt idx="0">
                  <c:v>1.0818608005769281E-3</c:v>
                </c:pt>
              </c:numCache>
            </c:numRef>
          </c:yVal>
          <c:smooth val="1"/>
        </c:ser>
        <c:ser>
          <c:idx val="7"/>
          <c:order val="7"/>
          <c:tx>
            <c:v>DOCOMO (16TXRU)</c:v>
          </c:tx>
          <c:xVal>
            <c:numRef>
              <c:f>('non-precoded CSI-RS (UMi)'!$Q$91,'non-precoded CSI-RS (UMi)'!$Q$103,'non-precoded CSI-RS (UMi)'!$Q$115)</c:f>
              <c:numCache>
                <c:formatCode>General</c:formatCode>
                <c:ptCount val="3"/>
                <c:pt idx="0">
                  <c:v>1.6</c:v>
                </c:pt>
                <c:pt idx="1">
                  <c:v>2.8</c:v>
                </c:pt>
                <c:pt idx="2">
                  <c:v>3.4</c:v>
                </c:pt>
              </c:numCache>
            </c:numRef>
          </c:xVal>
          <c:yVal>
            <c:numRef>
              <c:f>('non-precoded CSI-RS (UMi)'!$Q$100,'non-precoded CSI-RS (UMi)'!$Q$112,'non-precoded CSI-RS (UMi)'!$Q$124)</c:f>
              <c:numCache>
                <c:formatCode>0%</c:formatCode>
                <c:ptCount val="3"/>
                <c:pt idx="0" formatCode="0.0%">
                  <c:v>-2.8089887640450062E-3</c:v>
                </c:pt>
                <c:pt idx="1">
                  <c:v>9.9137931034482873E-2</c:v>
                </c:pt>
                <c:pt idx="2">
                  <c:v>8.6956521739130599E-2</c:v>
                </c:pt>
              </c:numCache>
            </c:numRef>
          </c:yVal>
          <c:smooth val="1"/>
        </c:ser>
        <c:ser>
          <c:idx val="8"/>
          <c:order val="8"/>
          <c:tx>
            <c:v>Nokia (16TXRU)</c:v>
          </c:tx>
          <c:xVal>
            <c:numRef>
              <c:f>('non-precoded CSI-RS (UMi)'!$J$91,'non-precoded CSI-RS (UMi)'!$J$103,'non-precoded CSI-RS (UMi)'!$J$115)</c:f>
              <c:numCache>
                <c:formatCode>General</c:formatCode>
                <c:ptCount val="3"/>
                <c:pt idx="0">
                  <c:v>2.6</c:v>
                </c:pt>
                <c:pt idx="1">
                  <c:v>4.5999999999999996</c:v>
                </c:pt>
                <c:pt idx="2">
                  <c:v>6</c:v>
                </c:pt>
              </c:numCache>
            </c:numRef>
          </c:xVal>
          <c:yVal>
            <c:numRef>
              <c:f>('non-precoded CSI-RS (UMi)'!$J$100,'non-precoded CSI-RS (UMi)'!$J$112,'non-precoded CSI-RS (UMi)'!$J$124)</c:f>
              <c:numCache>
                <c:formatCode>0%</c:formatCode>
                <c:ptCount val="3"/>
                <c:pt idx="0">
                  <c:v>3.3700000000000001E-2</c:v>
                </c:pt>
                <c:pt idx="1">
                  <c:v>-7.2800000000000004E-2</c:v>
                </c:pt>
                <c:pt idx="2">
                  <c:v>-0.22900000000000001</c:v>
                </c:pt>
              </c:numCache>
            </c:numRef>
          </c:yVal>
          <c:smooth val="1"/>
        </c:ser>
        <c:ser>
          <c:idx val="10"/>
          <c:order val="9"/>
          <c:tx>
            <c:v>Median</c:v>
          </c:tx>
          <c:spPr>
            <a:ln>
              <a:solidFill>
                <a:schemeClr val="tx1"/>
              </a:solidFill>
              <a:prstDash val="sysDot"/>
            </a:ln>
          </c:spPr>
          <c:marker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6.2111801242236021E-3"/>
                  <c:y val="-3.2432432432432469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ko-KR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('non-precoded CSI-RS (UMi)'!$S$91,'non-precoded CSI-RS (UMi)'!$S$103,'non-precoded CSI-RS (UMi)'!$S$115)</c:f>
              <c:numCache>
                <c:formatCode>General</c:formatCode>
                <c:ptCount val="3"/>
                <c:pt idx="0">
                  <c:v>1.8050000000000002</c:v>
                </c:pt>
                <c:pt idx="1">
                  <c:v>3.4</c:v>
                </c:pt>
                <c:pt idx="2">
                  <c:v>4.5</c:v>
                </c:pt>
              </c:numCache>
            </c:numRef>
          </c:xVal>
          <c:yVal>
            <c:numRef>
              <c:f>('non-precoded CSI-RS (UMi)'!$S$100,'non-precoded CSI-RS (UMi)'!$S$112,'non-precoded CSI-RS (UMi)'!$S$124)</c:f>
              <c:numCache>
                <c:formatCode>0%</c:formatCode>
                <c:ptCount val="3"/>
                <c:pt idx="0">
                  <c:v>4.4549326892900809E-2</c:v>
                </c:pt>
                <c:pt idx="1">
                  <c:v>0.10148181409968582</c:v>
                </c:pt>
                <c:pt idx="2">
                  <c:v>0.15160123966942141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5540224"/>
        <c:axId val="137121792"/>
      </c:scatterChart>
      <c:valAx>
        <c:axId val="125540224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137121792"/>
        <c:crossesAt val="-0.30000000000000004"/>
        <c:crossBetween val="midCat"/>
      </c:valAx>
      <c:valAx>
        <c:axId val="137121792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Mean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0"/>
        <c:majorTickMark val="in"/>
        <c:minorTickMark val="none"/>
        <c:tickLblPos val="nextTo"/>
        <c:crossAx val="125540224"/>
        <c:crosses val="autoZero"/>
        <c:crossBetween val="midCat"/>
      </c:valAx>
    </c:plotArea>
    <c:plotVisOnly val="1"/>
    <c:dispBlanksAs val="gap"/>
    <c:showDLblsOverMax val="0"/>
  </c:chart>
  <c:externalData r:id="rId2">
    <c:autoUpdate val="1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('non-precoded CSI-RS (UMa 500)'!$I$50,'non-precoded CSI-RS (UMa 500)'!$I$62,'non-precoded CSI-RS (UMa 500)'!$I$74)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(UMa 500)'!$I$61,'non-precoded CSI-RS (UMa 500)'!$I$73,'non-precoded CSI-RS (UMa 500)'!$I$85)</c:f>
              <c:numCache>
                <c:formatCode>0%</c:formatCode>
                <c:ptCount val="3"/>
                <c:pt idx="0">
                  <c:v>3.7748798901853009E-2</c:v>
                </c:pt>
                <c:pt idx="1">
                  <c:v>4.510108864696738E-2</c:v>
                </c:pt>
                <c:pt idx="2">
                  <c:v>7.3047858942065336E-2</c:v>
                </c:pt>
              </c:numCache>
            </c:numRef>
          </c:yVal>
          <c:smooth val="1"/>
        </c:ser>
        <c:ser>
          <c:idx val="1"/>
          <c:order val="1"/>
          <c:tx>
            <c:v>Samsung</c:v>
          </c:tx>
          <c:xVal>
            <c:numRef>
              <c:f>('non-precoded CSI-RS (UMa 500)'!$F$50,'non-precoded CSI-RS (UMa 500)'!$F$62,'non-precoded CSI-RS (UMa 500)'!$F$74)</c:f>
              <c:numCache>
                <c:formatCode>General</c:formatCode>
                <c:ptCount val="3"/>
                <c:pt idx="0">
                  <c:v>1.6</c:v>
                </c:pt>
                <c:pt idx="1">
                  <c:v>3.2</c:v>
                </c:pt>
                <c:pt idx="2">
                  <c:v>4.4000000000000004</c:v>
                </c:pt>
              </c:numCache>
            </c:numRef>
          </c:xVal>
          <c:yVal>
            <c:numRef>
              <c:f>('non-precoded CSI-RS (UMa 500)'!$F$61,'non-precoded CSI-RS (UMa 500)'!$F$73,'non-precoded CSI-RS (UMa 500)'!$F$85)</c:f>
              <c:numCache>
                <c:formatCode>0%</c:formatCode>
                <c:ptCount val="3"/>
                <c:pt idx="0">
                  <c:v>0.1777575205104831</c:v>
                </c:pt>
                <c:pt idx="1">
                  <c:v>0.33638025594149901</c:v>
                </c:pt>
                <c:pt idx="2">
                  <c:v>0.58730158730158744</c:v>
                </c:pt>
              </c:numCache>
            </c:numRef>
          </c:yVal>
          <c:smooth val="1"/>
        </c:ser>
        <c:ser>
          <c:idx val="2"/>
          <c:order val="2"/>
          <c:tx>
            <c:v>Ericsson</c:v>
          </c:tx>
          <c:xVal>
            <c:numRef>
              <c:f>('non-precoded CSI-RS (UMa 500)'!$H$50,'non-precoded CSI-RS (UMa 500)'!$H$62,'non-precoded CSI-RS (UMa 500)'!$H$74)</c:f>
              <c:numCache>
                <c:formatCode>General</c:formatCode>
                <c:ptCount val="3"/>
                <c:pt idx="0">
                  <c:v>1.65</c:v>
                </c:pt>
                <c:pt idx="1">
                  <c:v>3</c:v>
                </c:pt>
                <c:pt idx="2">
                  <c:v>3.61</c:v>
                </c:pt>
              </c:numCache>
            </c:numRef>
          </c:xVal>
          <c:yVal>
            <c:numRef>
              <c:f>('non-precoded CSI-RS (UMa 500)'!$H$61,'non-precoded CSI-RS (UMa 500)'!$H$73,'non-precoded CSI-RS (UMa 500)'!$H$85)</c:f>
              <c:numCache>
                <c:formatCode>0%</c:formatCode>
                <c:ptCount val="3"/>
                <c:pt idx="0">
                  <c:v>5.2144875417415859E-2</c:v>
                </c:pt>
                <c:pt idx="1">
                  <c:v>0.14950095561690402</c:v>
                </c:pt>
                <c:pt idx="2">
                  <c:v>0.20371867421180267</c:v>
                </c:pt>
              </c:numCache>
            </c:numRef>
          </c:yVal>
          <c:smooth val="1"/>
        </c:ser>
        <c:ser>
          <c:idx val="7"/>
          <c:order val="3"/>
          <c:tx>
            <c:v>Median</c:v>
          </c:tx>
          <c:spPr>
            <a:ln>
              <a:solidFill>
                <a:schemeClr val="tx1"/>
              </a:solidFill>
              <a:prstDash val="sysDot"/>
            </a:ln>
          </c:spPr>
          <c:marker>
            <c:symbol val="square"/>
            <c:size val="7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1.4515292897874623E-2"/>
                  <c:y val="-4.9382716049382713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ko-KR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('non-precoded CSI-RS (UMa 500)'!$N$50,'non-precoded CSI-RS (UMa 500)'!$N$62,'non-precoded CSI-RS (UMa 500)'!$N$74)</c:f>
              <c:numCache>
                <c:formatCode>General</c:formatCode>
                <c:ptCount val="3"/>
                <c:pt idx="0">
                  <c:v>1.65</c:v>
                </c:pt>
                <c:pt idx="1">
                  <c:v>3.2</c:v>
                </c:pt>
                <c:pt idx="2">
                  <c:v>4.4000000000000004</c:v>
                </c:pt>
              </c:numCache>
            </c:numRef>
          </c:xVal>
          <c:yVal>
            <c:numRef>
              <c:f>('non-precoded CSI-RS (UMa 500)'!$N$61,'non-precoded CSI-RS (UMa 500)'!$N$73,'non-precoded CSI-RS (UMa 500)'!$N$85)</c:f>
              <c:numCache>
                <c:formatCode>0%</c:formatCode>
                <c:ptCount val="3"/>
                <c:pt idx="0">
                  <c:v>5.2144875417415859E-2</c:v>
                </c:pt>
                <c:pt idx="1">
                  <c:v>0.14950095561690402</c:v>
                </c:pt>
                <c:pt idx="2">
                  <c:v>0.20371867421180267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5907200"/>
        <c:axId val="95909376"/>
      </c:scatterChart>
      <c:valAx>
        <c:axId val="95907200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95909376"/>
        <c:crossesAt val="-0.4"/>
        <c:crossBetween val="midCat"/>
      </c:valAx>
      <c:valAx>
        <c:axId val="95909376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5%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1"/>
        <c:majorTickMark val="in"/>
        <c:minorTickMark val="none"/>
        <c:tickLblPos val="nextTo"/>
        <c:crossAx val="95907200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1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('non-precoded CSI-RS (UMa 500)'!$I$9,'non-precoded CSI-RS (UMa 500)'!$I$21,'non-precoded CSI-RS (UMa 500)'!$I$33)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(UMa 500)'!$I$18,'non-precoded CSI-RS (UMa 500)'!$I$30,'non-precoded CSI-RS (UMa 500)'!$I$42)</c:f>
              <c:numCache>
                <c:formatCode>0%</c:formatCode>
                <c:ptCount val="3"/>
                <c:pt idx="0">
                  <c:v>-5.9315179293611964E-3</c:v>
                </c:pt>
                <c:pt idx="1">
                  <c:v>2.009646302250756E-3</c:v>
                </c:pt>
                <c:pt idx="2">
                  <c:v>3.5676810073452137E-2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5919104"/>
        <c:axId val="95929472"/>
      </c:scatterChart>
      <c:valAx>
        <c:axId val="95919104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95929472"/>
        <c:crossesAt val="-0.4"/>
        <c:crossBetween val="midCat"/>
      </c:valAx>
      <c:valAx>
        <c:axId val="95929472"/>
        <c:scaling>
          <c:orientation val="minMax"/>
          <c:max val="0.1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Mean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1"/>
        <c:majorTickMark val="in"/>
        <c:minorTickMark val="none"/>
        <c:tickLblPos val="nextTo"/>
        <c:crossAx val="95919104"/>
        <c:crosses val="autoZero"/>
        <c:crossBetween val="midCat"/>
      </c:valAx>
    </c:plotArea>
    <c:plotVisOnly val="1"/>
    <c:dispBlanksAs val="gap"/>
    <c:showDLblsOverMax val="0"/>
  </c:chart>
  <c:externalData r:id="rId2">
    <c:autoUpdate val="1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('non-precoded CSI-RS (UMa 500)'!$I$9,'non-precoded CSI-RS (UMa 500)'!$I$21,'non-precoded CSI-RS (UMa 500)'!$I$33)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(UMa 500)'!$I$20,'non-precoded CSI-RS (UMa 500)'!$I$32,'non-precoded CSI-RS (UMa 500)'!$I$44)</c:f>
              <c:numCache>
                <c:formatCode>0%</c:formatCode>
                <c:ptCount val="3"/>
                <c:pt idx="0">
                  <c:v>-1.2072434607645843E-2</c:v>
                </c:pt>
                <c:pt idx="1">
                  <c:v>-2.8818443804035088E-3</c:v>
                </c:pt>
                <c:pt idx="2">
                  <c:v>5.8004640371229765E-2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5945472"/>
        <c:axId val="95947392"/>
      </c:scatterChart>
      <c:valAx>
        <c:axId val="95945472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95947392"/>
        <c:crossesAt val="-0.4"/>
        <c:crossBetween val="midCat"/>
      </c:valAx>
      <c:valAx>
        <c:axId val="95947392"/>
        <c:scaling>
          <c:orientation val="minMax"/>
          <c:max val="0.1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5%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1"/>
        <c:majorTickMark val="in"/>
        <c:minorTickMark val="none"/>
        <c:tickLblPos val="nextTo"/>
        <c:crossAx val="95945472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1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('non-precoded CSI-RS (UMa 200)'!$G$91,'non-precoded CSI-RS (UMa 200)'!$G$103,'non-precoded CSI-RS (UMa 200)'!$G$115)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(UMa 200)'!$G$100,'non-precoded CSI-RS (UMa 200)'!$G$112,'non-precoded CSI-RS (UMa 200)'!$G$124)</c:f>
              <c:numCache>
                <c:formatCode>0%</c:formatCode>
                <c:ptCount val="3"/>
                <c:pt idx="0">
                  <c:v>5.2400548696844851E-2</c:v>
                </c:pt>
                <c:pt idx="1">
                  <c:v>6.0118543607112551E-2</c:v>
                </c:pt>
                <c:pt idx="2">
                  <c:v>0.12274774774774766</c:v>
                </c:pt>
              </c:numCache>
            </c:numRef>
          </c:yVal>
          <c:smooth val="1"/>
        </c:ser>
        <c:ser>
          <c:idx val="1"/>
          <c:order val="1"/>
          <c:tx>
            <c:v>Samsung</c:v>
          </c:tx>
          <c:xVal>
            <c:numRef>
              <c:f>('non-precoded CSI-RS (UMa 200)'!$F$91,'non-precoded CSI-RS (UMa 200)'!$F$103,'non-precoded CSI-RS (UMa 200)'!$F$115)</c:f>
              <c:numCache>
                <c:formatCode>General</c:formatCode>
                <c:ptCount val="3"/>
                <c:pt idx="0">
                  <c:v>1.7</c:v>
                </c:pt>
                <c:pt idx="1">
                  <c:v>3.4</c:v>
                </c:pt>
                <c:pt idx="2">
                  <c:v>4.5</c:v>
                </c:pt>
              </c:numCache>
            </c:numRef>
          </c:xVal>
          <c:yVal>
            <c:numRef>
              <c:f>('non-precoded CSI-RS (UMa 200)'!$F$100,'non-precoded CSI-RS (UMa 200)'!$F$112,'non-precoded CSI-RS (UMa 200)'!$F$124)</c:f>
              <c:numCache>
                <c:formatCode>0%</c:formatCode>
                <c:ptCount val="3"/>
                <c:pt idx="0">
                  <c:v>6.4106351550960117E-2</c:v>
                </c:pt>
                <c:pt idx="1">
                  <c:v>0.1395860854249229</c:v>
                </c:pt>
                <c:pt idx="2">
                  <c:v>0.29559748427672972</c:v>
                </c:pt>
              </c:numCache>
            </c:numRef>
          </c:yVal>
          <c:smooth val="1"/>
        </c:ser>
        <c:ser>
          <c:idx val="2"/>
          <c:order val="2"/>
          <c:tx>
            <c:v>Nokia</c:v>
          </c:tx>
          <c:marker>
            <c:symbol val="dash"/>
            <c:size val="7"/>
          </c:marker>
          <c:xVal>
            <c:numRef>
              <c:f>('non-precoded CSI-RS (UMa 200)'!$I$91,'non-precoded CSI-RS (UMa 200)'!$I$103,'non-precoded CSI-RS (UMa 200)'!$I$115)</c:f>
              <c:numCache>
                <c:formatCode>General</c:formatCode>
                <c:ptCount val="3"/>
                <c:pt idx="0">
                  <c:v>2.5</c:v>
                </c:pt>
                <c:pt idx="1">
                  <c:v>4.3</c:v>
                </c:pt>
                <c:pt idx="2">
                  <c:v>5.5</c:v>
                </c:pt>
              </c:numCache>
            </c:numRef>
          </c:xVal>
          <c:yVal>
            <c:numRef>
              <c:f>('non-precoded CSI-RS (UMa 200)'!$I$100,'non-precoded CSI-RS (UMa 200)'!$I$112,'non-precoded CSI-RS (UMa 200)'!$I$124)</c:f>
              <c:numCache>
                <c:formatCode>0%</c:formatCode>
                <c:ptCount val="3"/>
                <c:pt idx="0">
                  <c:v>0.1128</c:v>
                </c:pt>
                <c:pt idx="1">
                  <c:v>9.35E-2</c:v>
                </c:pt>
                <c:pt idx="2">
                  <c:v>-7.1300000000000002E-2</c:v>
                </c:pt>
              </c:numCache>
            </c:numRef>
          </c:yVal>
          <c:smooth val="1"/>
        </c:ser>
        <c:ser>
          <c:idx val="7"/>
          <c:order val="3"/>
          <c:tx>
            <c:v>Median</c:v>
          </c:tx>
          <c:spPr>
            <a:ln>
              <a:solidFill>
                <a:schemeClr val="tx1"/>
              </a:solidFill>
              <a:prstDash val="sysDot"/>
            </a:ln>
          </c:spPr>
          <c:marker>
            <c:symbol val="square"/>
            <c:size val="7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1.4515292897874623E-2"/>
                  <c:y val="-4.9382716049382713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ko-KR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('non-precoded CSI-RS (UMa 200)'!$N$91,'non-precoded CSI-RS (UMa 200)'!$N$103,'non-precoded CSI-RS (UMa 200)'!$N$115)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(UMa 200)'!$N$100,'non-precoded CSI-RS (UMa 200)'!$N$112,'non-precoded CSI-RS (UMa 200)'!$N$124)</c:f>
              <c:numCache>
                <c:formatCode>0%</c:formatCode>
                <c:ptCount val="3"/>
                <c:pt idx="0">
                  <c:v>6.4106351550960117E-2</c:v>
                </c:pt>
                <c:pt idx="1">
                  <c:v>9.35E-2</c:v>
                </c:pt>
                <c:pt idx="2">
                  <c:v>0.12274774774774766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5985024"/>
        <c:axId val="95995392"/>
      </c:scatterChart>
      <c:valAx>
        <c:axId val="95985024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95995392"/>
        <c:crossesAt val="-0.4"/>
        <c:crossBetween val="midCat"/>
      </c:valAx>
      <c:valAx>
        <c:axId val="95995392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Mean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1"/>
        <c:majorTickMark val="in"/>
        <c:minorTickMark val="none"/>
        <c:tickLblPos val="nextTo"/>
        <c:crossAx val="95985024"/>
        <c:crosses val="autoZero"/>
        <c:crossBetween val="midCat"/>
      </c:valAx>
    </c:plotArea>
    <c:plotVisOnly val="1"/>
    <c:dispBlanksAs val="gap"/>
    <c:showDLblsOverMax val="0"/>
  </c:chart>
  <c:externalData r:id="rId2">
    <c:autoUpdate val="1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('non-precoded CSI-RS (UMa 200)'!$G$91,'non-precoded CSI-RS (UMa 200)'!$G$103,'non-precoded CSI-RS (UMa 200)'!$G$115)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(UMa 200)'!$G$102,'non-precoded CSI-RS (UMa 200)'!$G$114,'non-precoded CSI-RS (UMa 200)'!$G$126)</c:f>
              <c:numCache>
                <c:formatCode>0%</c:formatCode>
                <c:ptCount val="3"/>
                <c:pt idx="0">
                  <c:v>7.1577484364141686E-2</c:v>
                </c:pt>
                <c:pt idx="1">
                  <c:v>8.7301587301587213E-2</c:v>
                </c:pt>
                <c:pt idx="2">
                  <c:v>0.14766839378238328</c:v>
                </c:pt>
              </c:numCache>
            </c:numRef>
          </c:yVal>
          <c:smooth val="1"/>
        </c:ser>
        <c:ser>
          <c:idx val="1"/>
          <c:order val="1"/>
          <c:tx>
            <c:v>Samsung</c:v>
          </c:tx>
          <c:xVal>
            <c:numRef>
              <c:f>('non-precoded CSI-RS (UMa 200)'!$F$91,'non-precoded CSI-RS (UMa 200)'!$F$103,'non-precoded CSI-RS (UMa 200)'!$F$115)</c:f>
              <c:numCache>
                <c:formatCode>General</c:formatCode>
                <c:ptCount val="3"/>
                <c:pt idx="0">
                  <c:v>1.7</c:v>
                </c:pt>
                <c:pt idx="1">
                  <c:v>3.4</c:v>
                </c:pt>
                <c:pt idx="2">
                  <c:v>4.5</c:v>
                </c:pt>
              </c:numCache>
            </c:numRef>
          </c:xVal>
          <c:yVal>
            <c:numRef>
              <c:f>('non-precoded CSI-RS (UMa 200)'!$F$102,'non-precoded CSI-RS (UMa 200)'!$F$114,'non-precoded CSI-RS (UMa 200)'!$F$126)</c:f>
              <c:numCache>
                <c:formatCode>0%</c:formatCode>
                <c:ptCount val="3"/>
                <c:pt idx="0">
                  <c:v>0.10777957860615883</c:v>
                </c:pt>
                <c:pt idx="1">
                  <c:v>0.21698113207547176</c:v>
                </c:pt>
                <c:pt idx="2">
                  <c:v>0.52644836272040285</c:v>
                </c:pt>
              </c:numCache>
            </c:numRef>
          </c:yVal>
          <c:smooth val="1"/>
        </c:ser>
        <c:ser>
          <c:idx val="2"/>
          <c:order val="2"/>
          <c:tx>
            <c:v>Nokia</c:v>
          </c:tx>
          <c:xVal>
            <c:numRef>
              <c:f>('non-precoded CSI-RS (UMa 200)'!$I$91,'non-precoded CSI-RS (UMa 200)'!$I$103,'non-precoded CSI-RS (UMa 200)'!$I$115)</c:f>
              <c:numCache>
                <c:formatCode>General</c:formatCode>
                <c:ptCount val="3"/>
                <c:pt idx="0">
                  <c:v>2.5</c:v>
                </c:pt>
                <c:pt idx="1">
                  <c:v>4.3</c:v>
                </c:pt>
                <c:pt idx="2">
                  <c:v>5.5</c:v>
                </c:pt>
              </c:numCache>
            </c:numRef>
          </c:xVal>
          <c:yVal>
            <c:numRef>
              <c:f>('non-precoded CSI-RS (UMa 200)'!$I$102,'non-precoded CSI-RS (UMa 200)'!$I$114,'non-precoded CSI-RS (UMa 200)'!$I$126)</c:f>
              <c:numCache>
                <c:formatCode>0%</c:formatCode>
                <c:ptCount val="3"/>
                <c:pt idx="0">
                  <c:v>-9.69E-2</c:v>
                </c:pt>
                <c:pt idx="1">
                  <c:v>-0.2331</c:v>
                </c:pt>
                <c:pt idx="2">
                  <c:v>-0.3175</c:v>
                </c:pt>
              </c:numCache>
            </c:numRef>
          </c:yVal>
          <c:smooth val="1"/>
        </c:ser>
        <c:ser>
          <c:idx val="7"/>
          <c:order val="3"/>
          <c:tx>
            <c:v>Median</c:v>
          </c:tx>
          <c:spPr>
            <a:ln>
              <a:solidFill>
                <a:schemeClr val="tx1"/>
              </a:solidFill>
              <a:prstDash val="sysDot"/>
            </a:ln>
          </c:spPr>
          <c:marker>
            <c:symbol val="square"/>
            <c:size val="7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dLbls>
            <c:dLbl>
              <c:idx val="0"/>
              <c:delete val="1"/>
            </c:dLbl>
            <c:dLbl>
              <c:idx val="1"/>
              <c:delete val="1"/>
            </c:dLbl>
            <c:dLbl>
              <c:idx val="2"/>
              <c:layout>
                <c:manualLayout>
                  <c:x val="-1.4515292897874623E-2"/>
                  <c:y val="-4.9382716049382713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ko-KR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xVal>
            <c:numRef>
              <c:f>('non-precoded CSI-RS (UMa 200)'!$N$91,'non-precoded CSI-RS (UMa 200)'!$N$103,'non-precoded CSI-RS (UMa 200)'!$N$115)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(UMa 200)'!$N$102,'non-precoded CSI-RS (UMa 200)'!$N$114,'non-precoded CSI-RS (UMa 200)'!$N$126)</c:f>
              <c:numCache>
                <c:formatCode>0%</c:formatCode>
                <c:ptCount val="3"/>
                <c:pt idx="0">
                  <c:v>7.1577484364141686E-2</c:v>
                </c:pt>
                <c:pt idx="1">
                  <c:v>8.7301587301587213E-2</c:v>
                </c:pt>
                <c:pt idx="2">
                  <c:v>0.14766839378238328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6088448"/>
        <c:axId val="96090368"/>
      </c:scatterChart>
      <c:valAx>
        <c:axId val="96088448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96090368"/>
        <c:crossesAt val="-0.4"/>
        <c:crossBetween val="midCat"/>
      </c:valAx>
      <c:valAx>
        <c:axId val="96090368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5%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1"/>
        <c:majorTickMark val="in"/>
        <c:minorTickMark val="none"/>
        <c:tickLblPos val="nextTo"/>
        <c:crossAx val="96088448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('non-precoded CSI-RS (UMa 200)'!$G$50,'non-precoded CSI-RS (UMa 200)'!$G$62,'non-precoded CSI-RS (UMa 200)'!$G$74)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(UMa 200)'!$G$59,'non-precoded CSI-RS (UMa 200)'!$G$71,'non-precoded CSI-RS (UMa 200)'!$G$83)</c:f>
              <c:numCache>
                <c:formatCode>0%</c:formatCode>
                <c:ptCount val="3"/>
                <c:pt idx="0">
                  <c:v>4.1393764736704197E-2</c:v>
                </c:pt>
                <c:pt idx="1">
                  <c:v>3.4980988593155793E-2</c:v>
                </c:pt>
                <c:pt idx="2">
                  <c:v>9.7935669707153172E-2</c:v>
                </c:pt>
              </c:numCache>
            </c:numRef>
          </c:yVal>
          <c:smooth val="1"/>
        </c:ser>
        <c:ser>
          <c:idx val="1"/>
          <c:order val="1"/>
          <c:tx>
            <c:v>Samsung</c:v>
          </c:tx>
          <c:xVal>
            <c:numRef>
              <c:f>('non-precoded CSI-RS (UMa 200)'!$F$50,'non-precoded CSI-RS (UMa 200)'!$F$62,'non-precoded CSI-RS (UMa 200)'!$F$74)</c:f>
              <c:numCache>
                <c:formatCode>General</c:formatCode>
                <c:ptCount val="3"/>
                <c:pt idx="0">
                  <c:v>1.8</c:v>
                </c:pt>
                <c:pt idx="1">
                  <c:v>3.5</c:v>
                </c:pt>
                <c:pt idx="2">
                  <c:v>4.7</c:v>
                </c:pt>
              </c:numCache>
            </c:numRef>
          </c:xVal>
          <c:yVal>
            <c:numRef>
              <c:f>('non-precoded CSI-RS (UMa 200)'!$F$59,'non-precoded CSI-RS (UMa 200)'!$F$71,'non-precoded CSI-RS (UMa 200)'!$F$83)</c:f>
              <c:numCache>
                <c:formatCode>0%</c:formatCode>
                <c:ptCount val="3"/>
                <c:pt idx="0">
                  <c:v>7.948568088836927E-2</c:v>
                </c:pt>
                <c:pt idx="1">
                  <c:v>0.19315188762071989</c:v>
                </c:pt>
                <c:pt idx="2">
                  <c:v>0.29684711481261172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6285440"/>
        <c:axId val="96287360"/>
      </c:scatterChart>
      <c:valAx>
        <c:axId val="96285440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96287360"/>
        <c:crossesAt val="-0.4"/>
        <c:crossBetween val="midCat"/>
      </c:valAx>
      <c:valAx>
        <c:axId val="96287360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Mean UPT gain [%]</a:t>
                </a:r>
                <a:endParaRPr lang="ko-KR" altLang="en-US"/>
              </a:p>
            </c:rich>
          </c:tx>
          <c:overlay val="0"/>
        </c:title>
        <c:numFmt formatCode="0%" sourceLinked="1"/>
        <c:majorTickMark val="in"/>
        <c:minorTickMark val="none"/>
        <c:tickLblPos val="nextTo"/>
        <c:crossAx val="96285440"/>
        <c:crosses val="autoZero"/>
        <c:crossBetween val="midCat"/>
      </c:valAx>
    </c:plotArea>
    <c:plotVisOnly val="1"/>
    <c:dispBlanksAs val="gap"/>
    <c:showDLblsOverMax val="0"/>
  </c:chart>
  <c:externalData r:id="rId2">
    <c:autoUpdate val="1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('non-precoded CSI-RS (UMa 200)'!$G$50,'non-precoded CSI-RS (UMa 200)'!$G$62,'non-precoded CSI-RS (UMa 200)'!$G$74)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(UMa 200)'!$G$61,'non-precoded CSI-RS (UMa 200)'!$G$73,'non-precoded CSI-RS (UMa 200)'!$G$85)</c:f>
              <c:numCache>
                <c:formatCode>0%</c:formatCode>
                <c:ptCount val="3"/>
                <c:pt idx="0">
                  <c:v>3.3149171270718147E-2</c:v>
                </c:pt>
                <c:pt idx="1">
                  <c:v>0.12356687898089191</c:v>
                </c:pt>
                <c:pt idx="2">
                  <c:v>0.1864716636197441</c:v>
                </c:pt>
              </c:numCache>
            </c:numRef>
          </c:yVal>
          <c:smooth val="1"/>
        </c:ser>
        <c:ser>
          <c:idx val="1"/>
          <c:order val="1"/>
          <c:tx>
            <c:v>Samsung</c:v>
          </c:tx>
          <c:xVal>
            <c:numRef>
              <c:f>('non-precoded CSI-RS (UMa 200)'!$F$50,'non-precoded CSI-RS (UMa 200)'!$F$62,'non-precoded CSI-RS (UMa 200)'!$F$74)</c:f>
              <c:numCache>
                <c:formatCode>General</c:formatCode>
                <c:ptCount val="3"/>
                <c:pt idx="0">
                  <c:v>1.8</c:v>
                </c:pt>
                <c:pt idx="1">
                  <c:v>3.5</c:v>
                </c:pt>
                <c:pt idx="2">
                  <c:v>4.7</c:v>
                </c:pt>
              </c:numCache>
            </c:numRef>
          </c:xVal>
          <c:yVal>
            <c:numRef>
              <c:f>('non-precoded CSI-RS (UMa 200)'!$F$61,'non-precoded CSI-RS (UMa 200)'!$F$73,'non-precoded CSI-RS (UMa 200)'!$F$85)</c:f>
              <c:numCache>
                <c:formatCode>0%</c:formatCode>
                <c:ptCount val="3"/>
                <c:pt idx="0">
                  <c:v>0.16068642745709827</c:v>
                </c:pt>
                <c:pt idx="1">
                  <c:v>0.45176848874598075</c:v>
                </c:pt>
                <c:pt idx="2">
                  <c:v>0.67076167076167059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6312320"/>
        <c:axId val="96314496"/>
      </c:scatterChart>
      <c:valAx>
        <c:axId val="96312320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96314496"/>
        <c:crossesAt val="-0.4"/>
        <c:crossBetween val="midCat"/>
      </c:valAx>
      <c:valAx>
        <c:axId val="96314496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Mean UPT gain [%]</a:t>
                </a:r>
                <a:endParaRPr lang="ko-KR" altLang="en-US"/>
              </a:p>
            </c:rich>
          </c:tx>
          <c:overlay val="0"/>
        </c:title>
        <c:numFmt formatCode="0%" sourceLinked="1"/>
        <c:majorTickMark val="in"/>
        <c:minorTickMark val="none"/>
        <c:tickLblPos val="nextTo"/>
        <c:crossAx val="96312320"/>
        <c:crosses val="autoZero"/>
        <c:crossBetween val="midCat"/>
      </c:valAx>
    </c:plotArea>
    <c:legend>
      <c:legendPos val="r"/>
      <c:overlay val="0"/>
    </c:legend>
    <c:plotVisOnly val="1"/>
    <c:dispBlanksAs val="gap"/>
    <c:showDLblsOverMax val="0"/>
  </c:chart>
  <c:externalData r:id="rId2">
    <c:autoUpdate val="1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('non-precoded CSI-RS (UMa 200)'!$G$9,'non-precoded CSI-RS (UMa 200)'!$G$21,'non-precoded CSI-RS (UMa 200)'!$G$33)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(UMa 200)'!$G$18,'non-precoded CSI-RS (UMa 200)'!$G$30,'non-precoded CSI-RS (UMa 200)'!$G$42)</c:f>
              <c:numCache>
                <c:formatCode>0%</c:formatCode>
                <c:ptCount val="3"/>
                <c:pt idx="0">
                  <c:v>3.0484627410109377E-2</c:v>
                </c:pt>
                <c:pt idx="1">
                  <c:v>1.7909356725146264E-2</c:v>
                </c:pt>
                <c:pt idx="2">
                  <c:v>1.1545293072824148E-2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6336512"/>
        <c:axId val="96420608"/>
      </c:scatterChart>
      <c:valAx>
        <c:axId val="96336512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96420608"/>
        <c:crossesAt val="-0.4"/>
        <c:crossBetween val="midCat"/>
      </c:valAx>
      <c:valAx>
        <c:axId val="96420608"/>
        <c:scaling>
          <c:orientation val="minMax"/>
          <c:max val="0.1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Mean UPT gain [%]</a:t>
                </a:r>
                <a:endParaRPr lang="ko-KR" altLang="en-US"/>
              </a:p>
            </c:rich>
          </c:tx>
          <c:overlay val="0"/>
        </c:title>
        <c:numFmt formatCode="0%" sourceLinked="1"/>
        <c:majorTickMark val="in"/>
        <c:minorTickMark val="none"/>
        <c:tickLblPos val="nextTo"/>
        <c:crossAx val="96336512"/>
        <c:crosses val="autoZero"/>
        <c:crossBetween val="midCat"/>
      </c:valAx>
    </c:plotArea>
    <c:plotVisOnly val="1"/>
    <c:dispBlanksAs val="gap"/>
    <c:showDLblsOverMax val="0"/>
  </c:chart>
  <c:externalData r:id="rId2">
    <c:autoUpdate val="1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('non-precoded CSI-RS (UMa 200)'!$G$9,'non-precoded CSI-RS (UMa 200)'!$G$21,'non-precoded CSI-RS (UMa 200)'!$G$33)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(UMa 200)'!$G$20,'non-precoded CSI-RS (UMa 200)'!$G$32,'non-precoded CSI-RS (UMa 200)'!$G$44)</c:f>
              <c:numCache>
                <c:formatCode>0%</c:formatCode>
                <c:ptCount val="3"/>
                <c:pt idx="0">
                  <c:v>5.0764525993883591E-2</c:v>
                </c:pt>
                <c:pt idx="1">
                  <c:v>3.8990825688073327E-2</c:v>
                </c:pt>
                <c:pt idx="2">
                  <c:v>4.6623794212218739E-2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6452992"/>
        <c:axId val="96454912"/>
      </c:scatterChart>
      <c:valAx>
        <c:axId val="96452992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96454912"/>
        <c:crossesAt val="-0.4"/>
        <c:crossBetween val="midCat"/>
      </c:valAx>
      <c:valAx>
        <c:axId val="96454912"/>
        <c:scaling>
          <c:orientation val="minMax"/>
          <c:max val="0.1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Mean UPT gain [%]</a:t>
                </a:r>
                <a:endParaRPr lang="ko-KR" altLang="en-US"/>
              </a:p>
            </c:rich>
          </c:tx>
          <c:overlay val="0"/>
        </c:title>
        <c:numFmt formatCode="0%" sourceLinked="1"/>
        <c:majorTickMark val="in"/>
        <c:minorTickMark val="none"/>
        <c:tickLblPos val="nextTo"/>
        <c:crossAx val="96452992"/>
        <c:crosses val="autoZero"/>
        <c:crossBetween val="midCat"/>
      </c:valAx>
    </c:plotArea>
    <c:legend>
      <c:legendPos val="r"/>
      <c:overlay val="0"/>
    </c:legend>
    <c:plotVisOnly val="1"/>
    <c:dispBlanksAs val="gap"/>
    <c:showDLblsOverMax val="0"/>
  </c:chart>
  <c:externalData r:id="rId2">
    <c:autoUpdate val="1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scatterChart>
        <c:scatterStyle val="smoothMarker"/>
        <c:varyColors val="0"/>
        <c:ser>
          <c:idx val="0"/>
          <c:order val="0"/>
          <c:tx>
            <c:v>Samsung</c:v>
          </c:tx>
          <c:xVal>
            <c:numRef>
              <c:f>('non-precoded CSI-RS (UMi)'!$F$91,'non-precoded CSI-RS (UMi)'!$F$103,'non-precoded CSI-RS (UMi)'!$F$115)</c:f>
              <c:numCache>
                <c:formatCode>General</c:formatCode>
                <c:ptCount val="3"/>
                <c:pt idx="0">
                  <c:v>1.8</c:v>
                </c:pt>
                <c:pt idx="1">
                  <c:v>3.4</c:v>
                </c:pt>
                <c:pt idx="2">
                  <c:v>4.5</c:v>
                </c:pt>
              </c:numCache>
            </c:numRef>
          </c:xVal>
          <c:yVal>
            <c:numRef>
              <c:f>('non-precoded CSI-RS (UMi)'!$F$102,'non-precoded CSI-RS (UMi)'!$F$114,'non-precoded CSI-RS (UMi)'!$F$126)</c:f>
              <c:numCache>
                <c:formatCode>0%</c:formatCode>
                <c:ptCount val="3"/>
                <c:pt idx="0" formatCode="0.0%">
                  <c:v>0.19434628975265</c:v>
                </c:pt>
                <c:pt idx="1">
                  <c:v>0.31780366056572373</c:v>
                </c:pt>
                <c:pt idx="2">
                  <c:v>0.40449438202247179</c:v>
                </c:pt>
              </c:numCache>
            </c:numRef>
          </c:yVal>
          <c:smooth val="1"/>
        </c:ser>
        <c:ser>
          <c:idx val="1"/>
          <c:order val="1"/>
          <c:tx>
            <c:v>Huawei</c:v>
          </c:tx>
          <c:xVal>
            <c:numRef>
              <c:f>('non-precoded CSI-RS (UMi)'!$K$91,'non-precoded CSI-RS (UMi)'!$K$103,'non-precoded CSI-RS (UMi)'!$K$115)</c:f>
              <c:numCache>
                <c:formatCode>General</c:formatCode>
                <c:ptCount val="3"/>
                <c:pt idx="0">
                  <c:v>1.6</c:v>
                </c:pt>
                <c:pt idx="1">
                  <c:v>3.2</c:v>
                </c:pt>
                <c:pt idx="2">
                  <c:v>4</c:v>
                </c:pt>
              </c:numCache>
            </c:numRef>
          </c:xVal>
          <c:yVal>
            <c:numRef>
              <c:f>('non-precoded CSI-RS (UMi)'!$K$102,'non-precoded CSI-RS (UMi)'!$K$114,'non-precoded CSI-RS (UMi)'!$K$126)</c:f>
              <c:numCache>
                <c:formatCode>0%</c:formatCode>
                <c:ptCount val="3"/>
                <c:pt idx="0">
                  <c:v>0.39285714285714302</c:v>
                </c:pt>
                <c:pt idx="1">
                  <c:v>0.14285714285714302</c:v>
                </c:pt>
                <c:pt idx="2">
                  <c:v>0.39534883720930236</c:v>
                </c:pt>
              </c:numCache>
            </c:numRef>
          </c:yVal>
          <c:smooth val="1"/>
        </c:ser>
        <c:ser>
          <c:idx val="2"/>
          <c:order val="2"/>
          <c:tx>
            <c:v>Ericsson</c:v>
          </c:tx>
          <c:xVal>
            <c:numRef>
              <c:f>('non-precoded CSI-RS (UMi)'!$M$91,'non-precoded CSI-RS (UMi)'!$M$103,'non-precoded CSI-RS (UMi)'!$M$115)</c:f>
              <c:numCache>
                <c:formatCode>General</c:formatCode>
                <c:ptCount val="3"/>
                <c:pt idx="0">
                  <c:v>1.81</c:v>
                </c:pt>
                <c:pt idx="1">
                  <c:v>3.32</c:v>
                </c:pt>
                <c:pt idx="2">
                  <c:v>4.0199999999999996</c:v>
                </c:pt>
              </c:numCache>
            </c:numRef>
          </c:xVal>
          <c:yVal>
            <c:numRef>
              <c:f>('non-precoded CSI-RS (UMi)'!$M$102,'non-precoded CSI-RS (UMi)'!$M$114,'non-precoded CSI-RS (UMi)'!$M$126)</c:f>
              <c:numCache>
                <c:formatCode>0%</c:formatCode>
                <c:ptCount val="3"/>
                <c:pt idx="0">
                  <c:v>0.16041366041366034</c:v>
                </c:pt>
                <c:pt idx="1">
                  <c:v>0.34055118110236204</c:v>
                </c:pt>
                <c:pt idx="2">
                  <c:v>0.69775820656525189</c:v>
                </c:pt>
              </c:numCache>
            </c:numRef>
          </c:yVal>
          <c:smooth val="1"/>
        </c:ser>
        <c:ser>
          <c:idx val="3"/>
          <c:order val="3"/>
          <c:tx>
            <c:v>CATT</c:v>
          </c:tx>
          <c:xVal>
            <c:numRef>
              <c:f>('non-precoded CSI-RS (UMi)'!$N$91,'non-precoded CSI-RS (UMi)'!$N$103,'non-precoded CSI-RS (UMi)'!$N$115)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(UMi)'!$N$102,'non-precoded CSI-RS (UMi)'!$N$114,'non-precoded CSI-RS (UMi)'!$N$126)</c:f>
              <c:numCache>
                <c:formatCode>0%</c:formatCode>
                <c:ptCount val="3"/>
                <c:pt idx="0">
                  <c:v>1.5829318651066737E-2</c:v>
                </c:pt>
                <c:pt idx="1">
                  <c:v>0.11041009463722395</c:v>
                </c:pt>
                <c:pt idx="2">
                  <c:v>6.5853658536585424E-2</c:v>
                </c:pt>
              </c:numCache>
            </c:numRef>
          </c:yVal>
          <c:smooth val="1"/>
        </c:ser>
        <c:ser>
          <c:idx val="4"/>
          <c:order val="4"/>
          <c:tx>
            <c:v>LG</c:v>
          </c:tx>
          <c:xVal>
            <c:numRef>
              <c:f>('non-precoded CSI-RS (UMi)'!$O$91,'non-precoded CSI-RS (UMi)'!$O$103,'non-precoded CSI-RS (UMi)'!$O$115)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(UMi)'!$O$102,'non-precoded CSI-RS (UMi)'!$O$114,'non-precoded CSI-RS (UMi)'!$O$126)</c:f>
              <c:numCache>
                <c:formatCode>0%</c:formatCode>
                <c:ptCount val="3"/>
                <c:pt idx="0">
                  <c:v>0.11164274322169065</c:v>
                </c:pt>
                <c:pt idx="1">
                  <c:v>0.31343283582089554</c:v>
                </c:pt>
                <c:pt idx="2">
                  <c:v>0.4492753623188408</c:v>
                </c:pt>
              </c:numCache>
            </c:numRef>
          </c:yVal>
          <c:smooth val="1"/>
        </c:ser>
        <c:ser>
          <c:idx val="5"/>
          <c:order val="5"/>
          <c:tx>
            <c:v>QC</c:v>
          </c:tx>
          <c:xVal>
            <c:numRef>
              <c:f>('non-precoded CSI-RS (UMi)'!$G$91,'non-precoded CSI-RS (UMi)'!$G$103,'non-precoded CSI-RS (UMi)'!$G$115)</c:f>
              <c:numCache>
                <c:formatCode>General</c:formatCode>
                <c:ptCount val="3"/>
                <c:pt idx="0">
                  <c:v>1.7</c:v>
                </c:pt>
                <c:pt idx="1">
                  <c:v>3.3</c:v>
                </c:pt>
                <c:pt idx="2">
                  <c:v>4.2</c:v>
                </c:pt>
              </c:numCache>
            </c:numRef>
          </c:xVal>
          <c:yVal>
            <c:numRef>
              <c:f>('non-precoded CSI-RS (UMi)'!$G$102,'non-precoded CSI-RS (UMi)'!$G$114,'non-precoded CSI-RS (UMi)'!$G$126)</c:f>
              <c:numCache>
                <c:formatCode>0%</c:formatCode>
                <c:ptCount val="3"/>
                <c:pt idx="0">
                  <c:v>0.17799999999999999</c:v>
                </c:pt>
                <c:pt idx="1">
                  <c:v>0.54400000000000004</c:v>
                </c:pt>
                <c:pt idx="2">
                  <c:v>0.872</c:v>
                </c:pt>
              </c:numCache>
            </c:numRef>
          </c:yVal>
          <c:smooth val="1"/>
        </c:ser>
        <c:ser>
          <c:idx val="6"/>
          <c:order val="6"/>
          <c:tx>
            <c:v>ZTE</c:v>
          </c:tx>
          <c:xVal>
            <c:numRef>
              <c:f>'non-precoded CSI-RS (UMi)'!$H$103</c:f>
              <c:numCache>
                <c:formatCode>General</c:formatCode>
                <c:ptCount val="1"/>
                <c:pt idx="0">
                  <c:v>4</c:v>
                </c:pt>
              </c:numCache>
            </c:numRef>
          </c:xVal>
          <c:yVal>
            <c:numRef>
              <c:f>'non-precoded CSI-RS (UMi)'!$H$114</c:f>
              <c:numCache>
                <c:formatCode>0%</c:formatCode>
                <c:ptCount val="1"/>
                <c:pt idx="0">
                  <c:v>0.28588640275387278</c:v>
                </c:pt>
              </c:numCache>
            </c:numRef>
          </c:yVal>
          <c:smooth val="1"/>
        </c:ser>
        <c:ser>
          <c:idx val="7"/>
          <c:order val="7"/>
          <c:tx>
            <c:v>DOCOMO</c:v>
          </c:tx>
          <c:xVal>
            <c:numRef>
              <c:f>('non-precoded CSI-RS (UMi)'!$Q$91,'non-precoded CSI-RS (UMi)'!$Q$103,'non-precoded CSI-RS (UMi)'!$Q$115)</c:f>
              <c:numCache>
                <c:formatCode>General</c:formatCode>
                <c:ptCount val="3"/>
                <c:pt idx="0">
                  <c:v>1.6</c:v>
                </c:pt>
                <c:pt idx="1">
                  <c:v>2.8</c:v>
                </c:pt>
                <c:pt idx="2">
                  <c:v>3.4</c:v>
                </c:pt>
              </c:numCache>
            </c:numRef>
          </c:xVal>
          <c:yVal>
            <c:numRef>
              <c:f>('non-precoded CSI-RS (UMi)'!$Q$102,'non-precoded CSI-RS (UMi)'!$Q$114,'non-precoded CSI-RS (UMi)'!$Q$126)</c:f>
              <c:numCache>
                <c:formatCode>0%</c:formatCode>
                <c:ptCount val="3"/>
                <c:pt idx="0" formatCode="0.0%">
                  <c:v>-3.1746031746031744E-2</c:v>
                </c:pt>
                <c:pt idx="1">
                  <c:v>0.22950819672131151</c:v>
                </c:pt>
                <c:pt idx="2">
                  <c:v>0.18181818181818166</c:v>
                </c:pt>
              </c:numCache>
            </c:numRef>
          </c:yVal>
          <c:smooth val="1"/>
        </c:ser>
        <c:ser>
          <c:idx val="8"/>
          <c:order val="8"/>
          <c:tx>
            <c:v>Nokia</c:v>
          </c:tx>
          <c:xVal>
            <c:numRef>
              <c:f>('non-precoded CSI-RS (UMi)'!$J$91,'non-precoded CSI-RS (UMi)'!$J$103,'non-precoded CSI-RS (UMi)'!$J$115)</c:f>
              <c:numCache>
                <c:formatCode>General</c:formatCode>
                <c:ptCount val="3"/>
                <c:pt idx="0">
                  <c:v>2.6</c:v>
                </c:pt>
                <c:pt idx="1">
                  <c:v>4.5999999999999996</c:v>
                </c:pt>
                <c:pt idx="2">
                  <c:v>6</c:v>
                </c:pt>
              </c:numCache>
            </c:numRef>
          </c:xVal>
          <c:yVal>
            <c:numRef>
              <c:f>('non-precoded CSI-RS (UMi)'!$J$102,'non-precoded CSI-RS (UMi)'!$J$114,'non-precoded CSI-RS (UMi)'!$J$126)</c:f>
              <c:numCache>
                <c:formatCode>0%</c:formatCode>
                <c:ptCount val="3"/>
                <c:pt idx="0">
                  <c:v>-3.3999999999999998E-3</c:v>
                </c:pt>
                <c:pt idx="1">
                  <c:v>-0.21279999999999999</c:v>
                </c:pt>
                <c:pt idx="2">
                  <c:v>-0.3241</c:v>
                </c:pt>
              </c:numCache>
            </c:numRef>
          </c:yVal>
          <c:smooth val="1"/>
        </c:ser>
        <c:ser>
          <c:idx val="10"/>
          <c:order val="9"/>
          <c:tx>
            <c:v>Median</c:v>
          </c:tx>
          <c:spPr>
            <a:ln>
              <a:solidFill>
                <a:schemeClr val="tx1"/>
              </a:solidFill>
              <a:prstDash val="sysDot"/>
            </a:ln>
          </c:spPr>
          <c:marker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2.4806201550387597E-2"/>
                  <c:y val="-5.40540540540540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('non-precoded CSI-RS (UMi)'!$S$91,'non-precoded CSI-RS (UMi)'!$S$103,'non-precoded CSI-RS (UMi)'!$S$115)</c:f>
              <c:numCache>
                <c:formatCode>General</c:formatCode>
                <c:ptCount val="3"/>
                <c:pt idx="0">
                  <c:v>1.8050000000000002</c:v>
                </c:pt>
                <c:pt idx="1">
                  <c:v>3.4</c:v>
                </c:pt>
                <c:pt idx="2">
                  <c:v>4.5</c:v>
                </c:pt>
              </c:numCache>
            </c:numRef>
          </c:xVal>
          <c:yVal>
            <c:numRef>
              <c:f>('non-precoded CSI-RS (UMi)'!$S$102,'non-precoded CSI-RS (UMi)'!$S$114,'non-precoded CSI-RS (UMi)'!$S$126)</c:f>
              <c:numCache>
                <c:formatCode>0%</c:formatCode>
                <c:ptCount val="3"/>
                <c:pt idx="0">
                  <c:v>0.1360282018176755</c:v>
                </c:pt>
                <c:pt idx="1">
                  <c:v>0.28588640275387278</c:v>
                </c:pt>
                <c:pt idx="2">
                  <c:v>0.39992160961588707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8347008"/>
        <c:axId val="35172736"/>
      </c:scatterChart>
      <c:valAx>
        <c:axId val="198347008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35172736"/>
        <c:crossesAt val="-0.4"/>
        <c:crossBetween val="midCat"/>
      </c:valAx>
      <c:valAx>
        <c:axId val="35172736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5%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0"/>
        <c:majorTickMark val="in"/>
        <c:minorTickMark val="none"/>
        <c:tickLblPos val="nextTo"/>
        <c:crossAx val="198347008"/>
        <c:crossesAt val="1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1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scatterChart>
        <c:scatterStyle val="smoothMarker"/>
        <c:varyColors val="0"/>
        <c:ser>
          <c:idx val="0"/>
          <c:order val="0"/>
          <c:tx>
            <c:v>Samsung (32TXRU)</c:v>
          </c:tx>
          <c:xVal>
            <c:numRef>
              <c:f>('non-precoded CSI-RS (UMi)'!$F$50,'non-precoded CSI-RS (UMi)'!$F$62,'non-precoded CSI-RS (UMi)'!$F$74)</c:f>
              <c:numCache>
                <c:formatCode>General</c:formatCode>
                <c:ptCount val="3"/>
                <c:pt idx="0">
                  <c:v>1.7</c:v>
                </c:pt>
                <c:pt idx="1">
                  <c:v>3.6</c:v>
                </c:pt>
                <c:pt idx="2">
                  <c:v>4.7</c:v>
                </c:pt>
              </c:numCache>
            </c:numRef>
          </c:xVal>
          <c:yVal>
            <c:numRef>
              <c:f>('non-precoded CSI-RS (UMi)'!$F$59,'non-precoded CSI-RS (UMi)'!$F$71,'non-precoded CSI-RS (UMi)'!$F$83)</c:f>
              <c:numCache>
                <c:formatCode>0%</c:formatCode>
                <c:ptCount val="3"/>
                <c:pt idx="0">
                  <c:v>7.9628587507034387E-2</c:v>
                </c:pt>
                <c:pt idx="1">
                  <c:v>0.15932482503087697</c:v>
                </c:pt>
                <c:pt idx="2">
                  <c:v>0.26043405676126885</c:v>
                </c:pt>
              </c:numCache>
            </c:numRef>
          </c:yVal>
          <c:smooth val="1"/>
        </c:ser>
        <c:ser>
          <c:idx val="2"/>
          <c:order val="1"/>
          <c:tx>
            <c:v>Ericsson (32TXRU)</c:v>
          </c:tx>
          <c:xVal>
            <c:numRef>
              <c:f>('non-precoded CSI-RS (UMi)'!$M$50,'non-precoded CSI-RS (UMi)'!$M$62,'non-precoded CSI-RS (UMi)'!$M$74)</c:f>
              <c:numCache>
                <c:formatCode>General</c:formatCode>
                <c:ptCount val="3"/>
                <c:pt idx="0">
                  <c:v>1.81</c:v>
                </c:pt>
                <c:pt idx="1">
                  <c:v>3.52</c:v>
                </c:pt>
                <c:pt idx="2">
                  <c:v>4.3</c:v>
                </c:pt>
              </c:numCache>
            </c:numRef>
          </c:xVal>
          <c:yVal>
            <c:numRef>
              <c:f>('non-precoded CSI-RS (UMi)'!$M$59,'non-precoded CSI-RS (UMi)'!$M$71,'non-precoded CSI-RS (UMi)'!$M$83)</c:f>
              <c:numCache>
                <c:formatCode>0%</c:formatCode>
                <c:ptCount val="3"/>
                <c:pt idx="0">
                  <c:v>4.048274649950212E-2</c:v>
                </c:pt>
                <c:pt idx="1">
                  <c:v>0.12725303292894297</c:v>
                </c:pt>
                <c:pt idx="2">
                  <c:v>0.26962518740629671</c:v>
                </c:pt>
              </c:numCache>
            </c:numRef>
          </c:yVal>
          <c:smooth val="1"/>
        </c:ser>
        <c:ser>
          <c:idx val="3"/>
          <c:order val="2"/>
          <c:tx>
            <c:v>CATT (32TXRU)</c:v>
          </c:tx>
          <c:xVal>
            <c:numRef>
              <c:f>('non-precoded CSI-RS (UMi)'!$N$50,'non-precoded CSI-RS (UMi)'!$N$62,'non-precoded CSI-RS (UMi)'!$N$74)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(UMi)'!$N$59,'non-precoded CSI-RS (UMi)'!$N$71,'non-precoded CSI-RS (UMi)'!$N$83)</c:f>
              <c:numCache>
                <c:formatCode>0%</c:formatCode>
                <c:ptCount val="3"/>
                <c:pt idx="0">
                  <c:v>4.1635124905374576E-2</c:v>
                </c:pt>
                <c:pt idx="1">
                  <c:v>4.556437694166382E-2</c:v>
                </c:pt>
                <c:pt idx="2">
                  <c:v>5.1861145964031685E-2</c:v>
                </c:pt>
              </c:numCache>
            </c:numRef>
          </c:yVal>
          <c:smooth val="1"/>
        </c:ser>
        <c:ser>
          <c:idx val="4"/>
          <c:order val="3"/>
          <c:tx>
            <c:v>LG (32TXRU)</c:v>
          </c:tx>
          <c:xVal>
            <c:numRef>
              <c:f>('non-precoded CSI-RS (UMi)'!$O$50,'non-precoded CSI-RS (UMi)'!$O$62,'non-precoded CSI-RS (UMi)'!$O$74)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(UMi)'!$O$59,'non-precoded CSI-RS (UMi)'!$O$71,'non-precoded CSI-RS (UMi)'!$O$83)</c:f>
              <c:numCache>
                <c:formatCode>0%</c:formatCode>
                <c:ptCount val="3"/>
                <c:pt idx="0">
                  <c:v>1.6635363563187511E-2</c:v>
                </c:pt>
                <c:pt idx="1">
                  <c:v>5.8144506199230506E-2</c:v>
                </c:pt>
                <c:pt idx="2">
                  <c:v>0.105144149236857</c:v>
                </c:pt>
              </c:numCache>
            </c:numRef>
          </c:yVal>
          <c:smooth val="1"/>
        </c:ser>
        <c:ser>
          <c:idx val="6"/>
          <c:order val="4"/>
          <c:tx>
            <c:v>ZTE (32TXRU)</c:v>
          </c:tx>
          <c:xVal>
            <c:numRef>
              <c:f>('non-precoded CSI-RS (UMi)'!$H$62,'non-precoded CSI-RS (UMi)'!$H$74)</c:f>
              <c:numCache>
                <c:formatCode>General</c:formatCode>
                <c:ptCount val="2"/>
                <c:pt idx="0">
                  <c:v>4</c:v>
                </c:pt>
                <c:pt idx="1">
                  <c:v>5</c:v>
                </c:pt>
              </c:numCache>
            </c:numRef>
          </c:xVal>
          <c:yVal>
            <c:numRef>
              <c:f>('non-precoded CSI-RS (UMi)'!$H$71,'non-precoded CSI-RS (UMi)'!$H$83)</c:f>
              <c:numCache>
                <c:formatCode>0%</c:formatCode>
                <c:ptCount val="2"/>
                <c:pt idx="0">
                  <c:v>1.6853932584269593E-2</c:v>
                </c:pt>
                <c:pt idx="1">
                  <c:v>3.795866722901664E-3</c:v>
                </c:pt>
              </c:numCache>
            </c:numRef>
          </c:yVal>
          <c:smooth val="1"/>
        </c:ser>
        <c:ser>
          <c:idx val="7"/>
          <c:order val="5"/>
          <c:tx>
            <c:v>DOCOMO (32TXRU)</c:v>
          </c:tx>
          <c:xVal>
            <c:numRef>
              <c:f>('non-precoded CSI-RS (UMi)'!$Q$50,'non-precoded CSI-RS (UMi)'!$Q$62,'non-precoded CSI-RS (UMi)'!$Q$74)</c:f>
              <c:numCache>
                <c:formatCode>General</c:formatCode>
                <c:ptCount val="3"/>
                <c:pt idx="0">
                  <c:v>1.6</c:v>
                </c:pt>
                <c:pt idx="1">
                  <c:v>2.8</c:v>
                </c:pt>
                <c:pt idx="2">
                  <c:v>3.4</c:v>
                </c:pt>
              </c:numCache>
            </c:numRef>
          </c:xVal>
          <c:yVal>
            <c:numRef>
              <c:f>('non-precoded CSI-RS (UMi)'!$Q$59,'non-precoded CSI-RS (UMi)'!$Q$71,'non-precoded CSI-RS (UMi)'!$Q$83)</c:f>
              <c:numCache>
                <c:formatCode>0%</c:formatCode>
                <c:ptCount val="3"/>
                <c:pt idx="0">
                  <c:v>1.1235955056179803E-2</c:v>
                </c:pt>
                <c:pt idx="1">
                  <c:v>9.0517241379310498E-2</c:v>
                </c:pt>
                <c:pt idx="2">
                  <c:v>0.14130434782608714</c:v>
                </c:pt>
              </c:numCache>
            </c:numRef>
          </c:yVal>
          <c:smooth val="1"/>
        </c:ser>
        <c:ser>
          <c:idx val="10"/>
          <c:order val="6"/>
          <c:tx>
            <c:v>Median</c:v>
          </c:tx>
          <c:spPr>
            <a:ln>
              <a:solidFill>
                <a:schemeClr val="tx1"/>
              </a:solidFill>
              <a:prstDash val="sysDot"/>
            </a:ln>
          </c:spPr>
          <c:marker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7.5795851359374839E-17"/>
                  <c:y val="-7.18778077268649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('non-precoded CSI-RS (UMi)'!$S$50,'non-precoded CSI-RS (UMi)'!$S$62,'non-precoded CSI-RS (UMi)'!$S$74)</c:f>
              <c:numCache>
                <c:formatCode>General</c:formatCode>
                <c:ptCount val="3"/>
                <c:pt idx="0">
                  <c:v>1.81</c:v>
                </c:pt>
                <c:pt idx="1">
                  <c:v>3.8</c:v>
                </c:pt>
                <c:pt idx="2">
                  <c:v>4.8499999999999996</c:v>
                </c:pt>
              </c:numCache>
            </c:numRef>
          </c:xVal>
          <c:yVal>
            <c:numRef>
              <c:f>('non-precoded CSI-RS (UMi)'!$S$59,'non-precoded CSI-RS (UMi)'!$S$71,'non-precoded CSI-RS (UMi)'!$S$83)</c:f>
              <c:numCache>
                <c:formatCode>0%</c:formatCode>
                <c:ptCount val="3"/>
                <c:pt idx="0">
                  <c:v>4.048274649950212E-2</c:v>
                </c:pt>
                <c:pt idx="1">
                  <c:v>7.4330873789270502E-2</c:v>
                </c:pt>
                <c:pt idx="2">
                  <c:v>0.12322424853147207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4651904"/>
        <c:axId val="54654080"/>
      </c:scatterChart>
      <c:valAx>
        <c:axId val="54651904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54654080"/>
        <c:crosses val="autoZero"/>
        <c:crossBetween val="midCat"/>
      </c:valAx>
      <c:valAx>
        <c:axId val="54654080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Mean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1"/>
        <c:majorTickMark val="in"/>
        <c:minorTickMark val="none"/>
        <c:tickLblPos val="nextTo"/>
        <c:crossAx val="54651904"/>
        <c:crosses val="autoZero"/>
        <c:crossBetween val="midCat"/>
      </c:valAx>
    </c:plotArea>
    <c:plotVisOnly val="1"/>
    <c:dispBlanksAs val="gap"/>
    <c:showDLblsOverMax val="0"/>
  </c:chart>
  <c:externalData r:id="rId2">
    <c:autoUpdate val="1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scatterChart>
        <c:scatterStyle val="smoothMarker"/>
        <c:varyColors val="0"/>
        <c:ser>
          <c:idx val="0"/>
          <c:order val="0"/>
          <c:tx>
            <c:v>Samsung</c:v>
          </c:tx>
          <c:xVal>
            <c:numRef>
              <c:f>('non-precoded CSI-RS (UMi)'!$F$50,'non-precoded CSI-RS (UMi)'!$F$62,'non-precoded CSI-RS (UMi)'!$F$74)</c:f>
              <c:numCache>
                <c:formatCode>General</c:formatCode>
                <c:ptCount val="3"/>
                <c:pt idx="0">
                  <c:v>1.7</c:v>
                </c:pt>
                <c:pt idx="1">
                  <c:v>3.6</c:v>
                </c:pt>
                <c:pt idx="2">
                  <c:v>4.7</c:v>
                </c:pt>
              </c:numCache>
            </c:numRef>
          </c:xVal>
          <c:yVal>
            <c:numRef>
              <c:f>('non-precoded CSI-RS (UMi)'!$F$61,'non-precoded CSI-RS (UMi)'!$F$73,'non-precoded CSI-RS (UMi)'!$F$85)</c:f>
              <c:numCache>
                <c:formatCode>0%</c:formatCode>
                <c:ptCount val="3"/>
                <c:pt idx="0">
                  <c:v>0.14174454828660443</c:v>
                </c:pt>
                <c:pt idx="1">
                  <c:v>0.36102236421725231</c:v>
                </c:pt>
                <c:pt idx="2">
                  <c:v>0.52212389380530988</c:v>
                </c:pt>
              </c:numCache>
            </c:numRef>
          </c:yVal>
          <c:smooth val="1"/>
        </c:ser>
        <c:ser>
          <c:idx val="2"/>
          <c:order val="1"/>
          <c:tx>
            <c:v>Ericsson</c:v>
          </c:tx>
          <c:xVal>
            <c:numRef>
              <c:f>('non-precoded CSI-RS (UMi)'!$M$50,'non-precoded CSI-RS (UMi)'!$M$62,'non-precoded CSI-RS (UMi)'!$M$74)</c:f>
              <c:numCache>
                <c:formatCode>General</c:formatCode>
                <c:ptCount val="3"/>
                <c:pt idx="0">
                  <c:v>1.81</c:v>
                </c:pt>
                <c:pt idx="1">
                  <c:v>3.52</c:v>
                </c:pt>
                <c:pt idx="2">
                  <c:v>4.3</c:v>
                </c:pt>
              </c:numCache>
            </c:numRef>
          </c:xVal>
          <c:yVal>
            <c:numRef>
              <c:f>('non-precoded CSI-RS (UMi)'!$M$61,'non-precoded CSI-RS (UMi)'!$M$73,'non-precoded CSI-RS (UMi)'!$M$85)</c:f>
              <c:numCache>
                <c:formatCode>0%</c:formatCode>
                <c:ptCount val="3"/>
                <c:pt idx="0">
                  <c:v>0.13645777402776704</c:v>
                </c:pt>
                <c:pt idx="1">
                  <c:v>0.33450087565674269</c:v>
                </c:pt>
                <c:pt idx="2">
                  <c:v>0.72566063977746875</c:v>
                </c:pt>
              </c:numCache>
            </c:numRef>
          </c:yVal>
          <c:smooth val="1"/>
        </c:ser>
        <c:ser>
          <c:idx val="3"/>
          <c:order val="2"/>
          <c:tx>
            <c:v>CATT</c:v>
          </c:tx>
          <c:xVal>
            <c:numRef>
              <c:f>('non-precoded CSI-RS (UMi)'!$N$50,'non-precoded CSI-RS (UMi)'!$N$62,'non-precoded CSI-RS (UMi)'!$N$74)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(UMi)'!$N$61,'non-precoded CSI-RS (UMi)'!$N$73,'non-precoded CSI-RS (UMi)'!$N$85)</c:f>
              <c:numCache>
                <c:formatCode>0%</c:formatCode>
                <c:ptCount val="3"/>
                <c:pt idx="0">
                  <c:v>4.7504509921828086E-2</c:v>
                </c:pt>
                <c:pt idx="1">
                  <c:v>8.6461888509670182E-2</c:v>
                </c:pt>
                <c:pt idx="2">
                  <c:v>9.9025974025974017E-2</c:v>
                </c:pt>
              </c:numCache>
            </c:numRef>
          </c:yVal>
          <c:smooth val="1"/>
        </c:ser>
        <c:ser>
          <c:idx val="4"/>
          <c:order val="3"/>
          <c:tx>
            <c:v>LG</c:v>
          </c:tx>
          <c:xVal>
            <c:numRef>
              <c:f>('non-precoded CSI-RS (UMi)'!$O$50,'non-precoded CSI-RS (UMi)'!$O$62,'non-precoded CSI-RS (UMi)'!$O$74)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(UMi)'!$O$61,'non-precoded CSI-RS (UMi)'!$O$73,'non-precoded CSI-RS (UMi)'!$O$85)</c:f>
              <c:numCache>
                <c:formatCode>0%</c:formatCode>
                <c:ptCount val="3"/>
                <c:pt idx="0">
                  <c:v>0.12246489859594378</c:v>
                </c:pt>
                <c:pt idx="1">
                  <c:v>0.36111111111111116</c:v>
                </c:pt>
                <c:pt idx="2">
                  <c:v>0.59333333333333349</c:v>
                </c:pt>
              </c:numCache>
            </c:numRef>
          </c:yVal>
          <c:smooth val="1"/>
        </c:ser>
        <c:ser>
          <c:idx val="6"/>
          <c:order val="4"/>
          <c:tx>
            <c:v>ZTE</c:v>
          </c:tx>
          <c:xVal>
            <c:numRef>
              <c:f>('non-precoded CSI-RS (UMi)'!$H$62,'non-precoded CSI-RS (UMi)'!$H$74)</c:f>
              <c:numCache>
                <c:formatCode>General</c:formatCode>
                <c:ptCount val="2"/>
                <c:pt idx="0">
                  <c:v>4</c:v>
                </c:pt>
                <c:pt idx="1">
                  <c:v>5</c:v>
                </c:pt>
              </c:numCache>
            </c:numRef>
          </c:xVal>
          <c:yVal>
            <c:numRef>
              <c:f>('non-precoded CSI-RS (UMi)'!$H$73,'non-precoded CSI-RS (UMi)'!$H$85)</c:f>
              <c:numCache>
                <c:formatCode>0%</c:formatCode>
                <c:ptCount val="2"/>
                <c:pt idx="0">
                  <c:v>0.72525849335302817</c:v>
                </c:pt>
                <c:pt idx="1">
                  <c:v>0.61475409836065564</c:v>
                </c:pt>
              </c:numCache>
            </c:numRef>
          </c:yVal>
          <c:smooth val="1"/>
        </c:ser>
        <c:ser>
          <c:idx val="7"/>
          <c:order val="5"/>
          <c:tx>
            <c:v>DOCOMO</c:v>
          </c:tx>
          <c:xVal>
            <c:numRef>
              <c:f>('non-precoded CSI-RS (UMi)'!$Q$50,'non-precoded CSI-RS (UMi)'!$Q$62,'non-precoded CSI-RS (UMi)'!$Q$74)</c:f>
              <c:numCache>
                <c:formatCode>General</c:formatCode>
                <c:ptCount val="3"/>
                <c:pt idx="0">
                  <c:v>1.6</c:v>
                </c:pt>
                <c:pt idx="1">
                  <c:v>2.8</c:v>
                </c:pt>
                <c:pt idx="2">
                  <c:v>3.4</c:v>
                </c:pt>
              </c:numCache>
            </c:numRef>
          </c:xVal>
          <c:yVal>
            <c:numRef>
              <c:f>('non-precoded CSI-RS (UMi)'!$Q$61,'non-precoded CSI-RS (UMi)'!$Q$73,'non-precoded CSI-RS (UMi)'!$Q$85)</c:f>
              <c:numCache>
                <c:formatCode>0%</c:formatCode>
                <c:ptCount val="3"/>
                <c:pt idx="0">
                  <c:v>4.7619047619047672E-2</c:v>
                </c:pt>
                <c:pt idx="1">
                  <c:v>0.26229508196721318</c:v>
                </c:pt>
                <c:pt idx="2">
                  <c:v>0.31818181818181812</c:v>
                </c:pt>
              </c:numCache>
            </c:numRef>
          </c:yVal>
          <c:smooth val="1"/>
        </c:ser>
        <c:ser>
          <c:idx val="10"/>
          <c:order val="6"/>
          <c:tx>
            <c:v>Median</c:v>
          </c:tx>
          <c:spPr>
            <a:ln>
              <a:solidFill>
                <a:schemeClr val="tx1"/>
              </a:solidFill>
              <a:prstDash val="sysDot"/>
            </a:ln>
          </c:spPr>
          <c:marker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1.6537467700258473E-2"/>
                  <c:y val="-4.31266846361186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('non-precoded CSI-RS (UMi)'!$S$50,'non-precoded CSI-RS (UMi)'!$S$62,'non-precoded CSI-RS (UMi)'!$S$74)</c:f>
              <c:numCache>
                <c:formatCode>General</c:formatCode>
                <c:ptCount val="3"/>
                <c:pt idx="0">
                  <c:v>1.81</c:v>
                </c:pt>
                <c:pt idx="1">
                  <c:v>3.8</c:v>
                </c:pt>
                <c:pt idx="2">
                  <c:v>4.8499999999999996</c:v>
                </c:pt>
              </c:numCache>
            </c:numRef>
          </c:xVal>
          <c:yVal>
            <c:numRef>
              <c:f>('non-precoded CSI-RS (UMi)'!$S$61,'non-precoded CSI-RS (UMi)'!$S$73,'non-precoded CSI-RS (UMi)'!$S$85)</c:f>
              <c:numCache>
                <c:formatCode>0%</c:formatCode>
                <c:ptCount val="3"/>
                <c:pt idx="0">
                  <c:v>0.12246489859594378</c:v>
                </c:pt>
                <c:pt idx="1">
                  <c:v>0.3477616199369975</c:v>
                </c:pt>
                <c:pt idx="2">
                  <c:v>0.55772861356932169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8063488"/>
        <c:axId val="78065664"/>
      </c:scatterChart>
      <c:valAx>
        <c:axId val="78063488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78065664"/>
        <c:crosses val="autoZero"/>
        <c:crossBetween val="midCat"/>
      </c:valAx>
      <c:valAx>
        <c:axId val="78065664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5%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1"/>
        <c:majorTickMark val="in"/>
        <c:minorTickMark val="none"/>
        <c:tickLblPos val="nextTo"/>
        <c:crossAx val="78063488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1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scatterChart>
        <c:scatterStyle val="smoothMarker"/>
        <c:varyColors val="0"/>
        <c:ser>
          <c:idx val="3"/>
          <c:order val="0"/>
          <c:tx>
            <c:v>CATT (64TXRU)</c:v>
          </c:tx>
          <c:xVal>
            <c:numRef>
              <c:f>('non-precoded CSI-RS (UMi)'!$N$9,'non-precoded CSI-RS (UMi)'!$N$21,'non-precoded CSI-RS (UMi)'!$N$33)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(UMi)'!$N$18,'non-precoded CSI-RS (UMi)'!$N$30,'non-precoded CSI-RS (UMi)'!$N$42)</c:f>
              <c:numCache>
                <c:formatCode>0%</c:formatCode>
                <c:ptCount val="3"/>
                <c:pt idx="0">
                  <c:v>1.3359722909450644E-2</c:v>
                </c:pt>
                <c:pt idx="1">
                  <c:v>3.9348710990501967E-2</c:v>
                </c:pt>
                <c:pt idx="2">
                  <c:v>1.8949861823924108E-2</c:v>
                </c:pt>
              </c:numCache>
            </c:numRef>
          </c:yVal>
          <c:smooth val="1"/>
        </c:ser>
        <c:ser>
          <c:idx val="4"/>
          <c:order val="1"/>
          <c:tx>
            <c:v>LG (64TXRU)</c:v>
          </c:tx>
          <c:xVal>
            <c:numRef>
              <c:f>('non-precoded CSI-RS (UMi)'!$O$9,'non-precoded CSI-RS (UMi)'!$O$21,'non-precoded CSI-RS (UMi)'!$O$33)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(UMi)'!$O$18,'non-precoded CSI-RS (UMi)'!$O$30,'non-precoded CSI-RS (UMi)'!$O$42)</c:f>
              <c:numCache>
                <c:formatCode>0%</c:formatCode>
                <c:ptCount val="3"/>
                <c:pt idx="0">
                  <c:v>-1.8057455540355538E-2</c:v>
                </c:pt>
                <c:pt idx="1">
                  <c:v>3.3850493653032387E-2</c:v>
                </c:pt>
                <c:pt idx="2">
                  <c:v>3.8871473354232133E-2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8113408"/>
        <c:axId val="78197504"/>
      </c:scatterChart>
      <c:valAx>
        <c:axId val="78113408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78197504"/>
        <c:crossesAt val="-1"/>
        <c:crossBetween val="midCat"/>
      </c:valAx>
      <c:valAx>
        <c:axId val="78197504"/>
        <c:scaling>
          <c:orientation val="minMax"/>
          <c:max val="0.1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Mean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0"/>
        <c:majorTickMark val="in"/>
        <c:minorTickMark val="none"/>
        <c:tickLblPos val="nextTo"/>
        <c:crossAx val="78113408"/>
        <c:crosses val="autoZero"/>
        <c:crossBetween val="midCat"/>
      </c:valAx>
    </c:plotArea>
    <c:plotVisOnly val="1"/>
    <c:dispBlanksAs val="gap"/>
    <c:showDLblsOverMax val="0"/>
  </c:chart>
  <c:externalData r:id="rId2">
    <c:autoUpdate val="1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scatterChart>
        <c:scatterStyle val="smoothMarker"/>
        <c:varyColors val="0"/>
        <c:ser>
          <c:idx val="3"/>
          <c:order val="0"/>
          <c:tx>
            <c:v>CATT</c:v>
          </c:tx>
          <c:xVal>
            <c:numRef>
              <c:f>('non-precoded CSI-RS (UMi)'!$N$9,'non-precoded CSI-RS (UMi)'!$N$21,'non-precoded CSI-RS (UMi)'!$N$33)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(UMi)'!$N$20,'non-precoded CSI-RS (UMi)'!$N$32,'non-precoded CSI-RS (UMi)'!$N$44)</c:f>
              <c:numCache>
                <c:formatCode>0%</c:formatCode>
                <c:ptCount val="3"/>
                <c:pt idx="0">
                  <c:v>4.8766494549627115E-2</c:v>
                </c:pt>
                <c:pt idx="1">
                  <c:v>0.13651498335183132</c:v>
                </c:pt>
                <c:pt idx="2">
                  <c:v>9.1304347826086873E-2</c:v>
                </c:pt>
              </c:numCache>
            </c:numRef>
          </c:yVal>
          <c:smooth val="1"/>
        </c:ser>
        <c:ser>
          <c:idx val="4"/>
          <c:order val="1"/>
          <c:tx>
            <c:v>LG</c:v>
          </c:tx>
          <c:xVal>
            <c:numRef>
              <c:f>('non-precoded CSI-RS (UMi)'!$O$9,'non-precoded CSI-RS (UMi)'!$O$21,'non-precoded CSI-RS (UMi)'!$O$33)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(UMi)'!$O$20,'non-precoded CSI-RS (UMi)'!$O$32,'non-precoded CSI-RS (UMi)'!$O$44)</c:f>
              <c:numCache>
                <c:formatCode>0%</c:formatCode>
                <c:ptCount val="3"/>
                <c:pt idx="0">
                  <c:v>0.15087719298245594</c:v>
                </c:pt>
                <c:pt idx="1">
                  <c:v>0.32851985559566788</c:v>
                </c:pt>
                <c:pt idx="2">
                  <c:v>0.37837837837837829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8214272"/>
        <c:axId val="78216192"/>
      </c:scatterChart>
      <c:valAx>
        <c:axId val="78214272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78216192"/>
        <c:crosses val="autoZero"/>
        <c:crossBetween val="midCat"/>
      </c:valAx>
      <c:valAx>
        <c:axId val="78216192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5%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0"/>
        <c:majorTickMark val="in"/>
        <c:minorTickMark val="none"/>
        <c:tickLblPos val="nextTo"/>
        <c:crossAx val="78214272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1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('non-precoded CSI-RS (UMa 500)'!$I$91,'non-precoded CSI-RS (UMa 500)'!$I$103,'non-precoded CSI-RS (UMa 500)'!$I$115)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(UMa 500)'!$I$100,'non-precoded CSI-RS (UMa 500)'!$I$112,'non-precoded CSI-RS (UMa 500)'!$I$124)</c:f>
              <c:numCache>
                <c:formatCode>0%</c:formatCode>
                <c:ptCount val="3"/>
                <c:pt idx="0">
                  <c:v>3.828828828828823E-2</c:v>
                </c:pt>
                <c:pt idx="1">
                  <c:v>7.2336694432266757E-2</c:v>
                </c:pt>
                <c:pt idx="2">
                  <c:v>5.5008685581934058E-2</c:v>
                </c:pt>
              </c:numCache>
            </c:numRef>
          </c:yVal>
          <c:smooth val="1"/>
        </c:ser>
        <c:ser>
          <c:idx val="1"/>
          <c:order val="1"/>
          <c:tx>
            <c:v>Samsung</c:v>
          </c:tx>
          <c:xVal>
            <c:numRef>
              <c:f>('non-precoded CSI-RS (UMa 500)'!$F$91,'non-precoded CSI-RS (UMa 500)'!$F$103,'non-precoded CSI-RS (UMa 500)'!$F$115)</c:f>
              <c:numCache>
                <c:formatCode>General</c:formatCode>
                <c:ptCount val="3"/>
                <c:pt idx="0">
                  <c:v>1.6</c:v>
                </c:pt>
                <c:pt idx="1">
                  <c:v>3.2</c:v>
                </c:pt>
                <c:pt idx="2">
                  <c:v>4.4000000000000004</c:v>
                </c:pt>
              </c:numCache>
            </c:numRef>
          </c:xVal>
          <c:yVal>
            <c:numRef>
              <c:f>('non-precoded CSI-RS (UMa 500)'!$F$100,'non-precoded CSI-RS (UMa 500)'!$F$112,'non-precoded CSI-RS (UMa 500)'!$F$124)</c:f>
              <c:numCache>
                <c:formatCode>0%</c:formatCode>
                <c:ptCount val="3"/>
                <c:pt idx="0">
                  <c:v>5.9784193642461458E-2</c:v>
                </c:pt>
                <c:pt idx="1">
                  <c:v>0.12904636920384949</c:v>
                </c:pt>
                <c:pt idx="2">
                  <c:v>0.18917311124330749</c:v>
                </c:pt>
              </c:numCache>
            </c:numRef>
          </c:yVal>
          <c:smooth val="1"/>
        </c:ser>
        <c:ser>
          <c:idx val="2"/>
          <c:order val="2"/>
          <c:tx>
            <c:v>Ericsson</c:v>
          </c:tx>
          <c:xVal>
            <c:numRef>
              <c:f>('non-precoded CSI-RS (UMa 500)'!$H$91,'non-precoded CSI-RS (UMa 500)'!$H$103,'non-precoded CSI-RS (UMa 500)'!$H$115)</c:f>
              <c:numCache>
                <c:formatCode>General</c:formatCode>
                <c:ptCount val="3"/>
                <c:pt idx="0">
                  <c:v>1.67</c:v>
                </c:pt>
                <c:pt idx="1">
                  <c:v>3.26</c:v>
                </c:pt>
                <c:pt idx="2">
                  <c:v>4.07</c:v>
                </c:pt>
              </c:numCache>
            </c:numRef>
          </c:xVal>
          <c:yVal>
            <c:numRef>
              <c:f>('non-precoded CSI-RS (UMa 500)'!$H$100,'non-precoded CSI-RS (UMa 500)'!$H$112,'non-precoded CSI-RS (UMa 500)'!$H$124)</c:f>
              <c:numCache>
                <c:formatCode>0%</c:formatCode>
                <c:ptCount val="3"/>
                <c:pt idx="0">
                  <c:v>1.7346515896039527E-2</c:v>
                </c:pt>
                <c:pt idx="1">
                  <c:v>7.0859283132267858E-2</c:v>
                </c:pt>
                <c:pt idx="2">
                  <c:v>7.9477769087299199E-2</c:v>
                </c:pt>
              </c:numCache>
            </c:numRef>
          </c:yVal>
          <c:smooth val="1"/>
        </c:ser>
        <c:ser>
          <c:idx val="7"/>
          <c:order val="3"/>
          <c:tx>
            <c:v>Median</c:v>
          </c:tx>
          <c:spPr>
            <a:ln>
              <a:solidFill>
                <a:schemeClr val="tx1"/>
              </a:solidFill>
              <a:prstDash val="sysDot"/>
            </a:ln>
          </c:spPr>
          <c:marker>
            <c:symbol val="square"/>
            <c:size val="7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1.4515292897874623E-2"/>
                  <c:y val="-4.9382716049382713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ko-KR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('non-precoded CSI-RS (UMa 500)'!$N$91,'non-precoded CSI-RS (UMa 500)'!$N$103,'non-precoded CSI-RS (UMa 500)'!$N$115)</c:f>
              <c:numCache>
                <c:formatCode>General</c:formatCode>
                <c:ptCount val="3"/>
                <c:pt idx="0">
                  <c:v>1.67</c:v>
                </c:pt>
                <c:pt idx="1">
                  <c:v>3.26</c:v>
                </c:pt>
                <c:pt idx="2">
                  <c:v>4.4000000000000004</c:v>
                </c:pt>
              </c:numCache>
            </c:numRef>
          </c:xVal>
          <c:yVal>
            <c:numRef>
              <c:f>('non-precoded CSI-RS (UMa 500)'!$N$100,'non-precoded CSI-RS (UMa 500)'!$N$112,'non-precoded CSI-RS (UMa 500)'!$N$124)</c:f>
              <c:numCache>
                <c:formatCode>0%</c:formatCode>
                <c:ptCount val="3"/>
                <c:pt idx="0">
                  <c:v>3.828828828828823E-2</c:v>
                </c:pt>
                <c:pt idx="1">
                  <c:v>7.2336694432266757E-2</c:v>
                </c:pt>
                <c:pt idx="2">
                  <c:v>7.9477769087299199E-2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8238464"/>
        <c:axId val="78240384"/>
      </c:scatterChart>
      <c:valAx>
        <c:axId val="78238464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78240384"/>
        <c:crossesAt val="-0.4"/>
        <c:crossBetween val="midCat"/>
      </c:valAx>
      <c:valAx>
        <c:axId val="78240384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Mean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1"/>
        <c:majorTickMark val="in"/>
        <c:minorTickMark val="none"/>
        <c:tickLblPos val="nextTo"/>
        <c:crossAx val="78238464"/>
        <c:crosses val="autoZero"/>
        <c:crossBetween val="midCat"/>
      </c:valAx>
    </c:plotArea>
    <c:plotVisOnly val="1"/>
    <c:dispBlanksAs val="gap"/>
    <c:showDLblsOverMax val="0"/>
  </c:chart>
  <c:externalData r:id="rId2">
    <c:autoUpdate val="1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('non-precoded CSI-RS (UMa 500)'!$I$91,'non-precoded CSI-RS (UMa 500)'!$I$103,'non-precoded CSI-RS (UMa 500)'!$I$115)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(UMa 500)'!$I$102,'non-precoded CSI-RS (UMa 500)'!$I$114,'non-precoded CSI-RS (UMa 500)'!$I$126)</c:f>
              <c:numCache>
                <c:formatCode>0%</c:formatCode>
                <c:ptCount val="3"/>
                <c:pt idx="0">
                  <c:v>4.2328042328042326E-2</c:v>
                </c:pt>
                <c:pt idx="1">
                  <c:v>0.18470149253731338</c:v>
                </c:pt>
                <c:pt idx="2">
                  <c:v>4.31034482758621E-2</c:v>
                </c:pt>
              </c:numCache>
            </c:numRef>
          </c:yVal>
          <c:smooth val="1"/>
        </c:ser>
        <c:ser>
          <c:idx val="1"/>
          <c:order val="1"/>
          <c:tx>
            <c:v>Samsung</c:v>
          </c:tx>
          <c:xVal>
            <c:numRef>
              <c:f>('non-precoded CSI-RS (UMa 500)'!$F$91,'non-precoded CSI-RS (UMa 500)'!$F$103,'non-precoded CSI-RS (UMa 500)'!$F$115)</c:f>
              <c:numCache>
                <c:formatCode>General</c:formatCode>
                <c:ptCount val="3"/>
                <c:pt idx="0">
                  <c:v>1.6</c:v>
                </c:pt>
                <c:pt idx="1">
                  <c:v>3.2</c:v>
                </c:pt>
                <c:pt idx="2">
                  <c:v>4.4000000000000004</c:v>
                </c:pt>
              </c:numCache>
            </c:numRef>
          </c:xVal>
          <c:yVal>
            <c:numRef>
              <c:f>('non-precoded CSI-RS (UMa 500)'!$F$102,'non-precoded CSI-RS (UMa 500)'!$F$114,'non-precoded CSI-RS (UMa 500)'!$F$126)</c:f>
              <c:numCache>
                <c:formatCode>0%</c:formatCode>
                <c:ptCount val="3"/>
                <c:pt idx="0">
                  <c:v>0.12920837124658791</c:v>
                </c:pt>
                <c:pt idx="1">
                  <c:v>0.20567375886524819</c:v>
                </c:pt>
                <c:pt idx="2">
                  <c:v>0.31961259079903148</c:v>
                </c:pt>
              </c:numCache>
            </c:numRef>
          </c:yVal>
          <c:smooth val="1"/>
        </c:ser>
        <c:ser>
          <c:idx val="2"/>
          <c:order val="2"/>
          <c:tx>
            <c:v>Ericsson</c:v>
          </c:tx>
          <c:xVal>
            <c:numRef>
              <c:f>('non-precoded CSI-RS (UMa 500)'!$H$91,'non-precoded CSI-RS (UMa 500)'!$H$103,'non-precoded CSI-RS (UMa 500)'!$H$115)</c:f>
              <c:numCache>
                <c:formatCode>General</c:formatCode>
                <c:ptCount val="3"/>
                <c:pt idx="0">
                  <c:v>1.67</c:v>
                </c:pt>
                <c:pt idx="1">
                  <c:v>3.26</c:v>
                </c:pt>
                <c:pt idx="2">
                  <c:v>4.07</c:v>
                </c:pt>
              </c:numCache>
            </c:numRef>
          </c:xVal>
          <c:yVal>
            <c:numRef>
              <c:f>('non-precoded CSI-RS (UMa 500)'!$H$102,'non-precoded CSI-RS (UMa 500)'!$H$114,'non-precoded CSI-RS (UMa 500)'!$H$126)</c:f>
              <c:numCache>
                <c:formatCode>0%</c:formatCode>
                <c:ptCount val="3"/>
                <c:pt idx="0">
                  <c:v>8.4520754049030922E-2</c:v>
                </c:pt>
                <c:pt idx="1">
                  <c:v>0.17127852958998191</c:v>
                </c:pt>
                <c:pt idx="2">
                  <c:v>0.12115860120098909</c:v>
                </c:pt>
              </c:numCache>
            </c:numRef>
          </c:yVal>
          <c:smooth val="1"/>
        </c:ser>
        <c:ser>
          <c:idx val="7"/>
          <c:order val="3"/>
          <c:tx>
            <c:v>Median</c:v>
          </c:tx>
          <c:spPr>
            <a:ln>
              <a:solidFill>
                <a:schemeClr val="tx1"/>
              </a:solidFill>
              <a:prstDash val="sysDot"/>
            </a:ln>
          </c:spPr>
          <c:marker>
            <c:symbol val="square"/>
            <c:size val="7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6058703703703704E-2"/>
                  <c:y val="-1.0897979797979797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ko-KR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('non-precoded CSI-RS (UMa 500)'!$N$91,'non-precoded CSI-RS (UMa 500)'!$N$103,'non-precoded CSI-RS (UMa 500)'!$N$115)</c:f>
              <c:numCache>
                <c:formatCode>General</c:formatCode>
                <c:ptCount val="3"/>
                <c:pt idx="0">
                  <c:v>1.67</c:v>
                </c:pt>
                <c:pt idx="1">
                  <c:v>3.26</c:v>
                </c:pt>
                <c:pt idx="2">
                  <c:v>4.4000000000000004</c:v>
                </c:pt>
              </c:numCache>
            </c:numRef>
          </c:xVal>
          <c:yVal>
            <c:numRef>
              <c:f>('non-precoded CSI-RS (UMa 500)'!$N$102,'non-precoded CSI-RS (UMa 500)'!$N$114,'non-precoded CSI-RS (UMa 500)'!$N$126)</c:f>
              <c:numCache>
                <c:formatCode>0%</c:formatCode>
                <c:ptCount val="3"/>
                <c:pt idx="0">
                  <c:v>8.4520754049030922E-2</c:v>
                </c:pt>
                <c:pt idx="1">
                  <c:v>0.18470149253731338</c:v>
                </c:pt>
                <c:pt idx="2">
                  <c:v>0.12115860120098909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5821824"/>
        <c:axId val="95823744"/>
      </c:scatterChart>
      <c:valAx>
        <c:axId val="95821824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95823744"/>
        <c:crossesAt val="-0.4"/>
        <c:crossBetween val="midCat"/>
      </c:valAx>
      <c:valAx>
        <c:axId val="95823744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5%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1"/>
        <c:majorTickMark val="in"/>
        <c:minorTickMark val="none"/>
        <c:tickLblPos val="nextTo"/>
        <c:crossAx val="95821824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1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('non-precoded CSI-RS (UMa 500)'!$I$50,'non-precoded CSI-RS (UMa 500)'!$I$62,'non-precoded CSI-RS (UMa 500)'!$I$74)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(UMa 500)'!$I$59,'non-precoded CSI-RS (UMa 500)'!$I$71,'non-precoded CSI-RS (UMa 500)'!$I$83)</c:f>
              <c:numCache>
                <c:formatCode>0%</c:formatCode>
                <c:ptCount val="3"/>
                <c:pt idx="0">
                  <c:v>2.9072956664838223E-2</c:v>
                </c:pt>
                <c:pt idx="1">
                  <c:v>5.0547598989048037E-2</c:v>
                </c:pt>
                <c:pt idx="2">
                  <c:v>5.214557305812062E-2</c:v>
                </c:pt>
              </c:numCache>
            </c:numRef>
          </c:yVal>
          <c:smooth val="1"/>
        </c:ser>
        <c:ser>
          <c:idx val="1"/>
          <c:order val="1"/>
          <c:tx>
            <c:v>Samsung</c:v>
          </c:tx>
          <c:xVal>
            <c:numRef>
              <c:f>('non-precoded CSI-RS (UMa 500)'!$F$50,'non-precoded CSI-RS (UMa 500)'!$F$62,'non-precoded CSI-RS (UMa 500)'!$F$74)</c:f>
              <c:numCache>
                <c:formatCode>General</c:formatCode>
                <c:ptCount val="3"/>
                <c:pt idx="0">
                  <c:v>1.6</c:v>
                </c:pt>
                <c:pt idx="1">
                  <c:v>3.2</c:v>
                </c:pt>
                <c:pt idx="2">
                  <c:v>4.4000000000000004</c:v>
                </c:pt>
              </c:numCache>
            </c:numRef>
          </c:xVal>
          <c:yVal>
            <c:numRef>
              <c:f>('non-precoded CSI-RS (UMa 500)'!$F$59,'non-precoded CSI-RS (UMa 500)'!$F$71,'non-precoded CSI-RS (UMa 500)'!$F$83)</c:f>
              <c:numCache>
                <c:formatCode>0%</c:formatCode>
                <c:ptCount val="3"/>
                <c:pt idx="0">
                  <c:v>7.5109170305676765E-2</c:v>
                </c:pt>
                <c:pt idx="1">
                  <c:v>0.15945135019288492</c:v>
                </c:pt>
                <c:pt idx="2">
                  <c:v>0.27102803738317749</c:v>
                </c:pt>
              </c:numCache>
            </c:numRef>
          </c:yVal>
          <c:smooth val="1"/>
        </c:ser>
        <c:ser>
          <c:idx val="2"/>
          <c:order val="2"/>
          <c:tx>
            <c:v>Ericsson</c:v>
          </c:tx>
          <c:xVal>
            <c:numRef>
              <c:f>('non-precoded CSI-RS (UMa 500)'!$H$50,'non-precoded CSI-RS (UMa 500)'!$H$62,'non-precoded CSI-RS (UMa 500)'!$H$74)</c:f>
              <c:numCache>
                <c:formatCode>General</c:formatCode>
                <c:ptCount val="3"/>
                <c:pt idx="0">
                  <c:v>1.65</c:v>
                </c:pt>
                <c:pt idx="1">
                  <c:v>3</c:v>
                </c:pt>
                <c:pt idx="2">
                  <c:v>3.61</c:v>
                </c:pt>
              </c:numCache>
            </c:numRef>
          </c:xVal>
          <c:yVal>
            <c:numRef>
              <c:f>('non-precoded CSI-RS (UMa 500)'!$H$59,'non-precoded CSI-RS (UMa 500)'!$H$71,'non-precoded CSI-RS (UMa 500)'!$H$83)</c:f>
              <c:numCache>
                <c:formatCode>0%</c:formatCode>
                <c:ptCount val="3"/>
                <c:pt idx="0">
                  <c:v>1.0796931072887039E-2</c:v>
                </c:pt>
                <c:pt idx="1">
                  <c:v>9.1964543790346021E-2</c:v>
                </c:pt>
                <c:pt idx="2">
                  <c:v>0.12620391896379934</c:v>
                </c:pt>
              </c:numCache>
            </c:numRef>
          </c:yVal>
          <c:smooth val="1"/>
        </c:ser>
        <c:ser>
          <c:idx val="7"/>
          <c:order val="3"/>
          <c:tx>
            <c:v>Median</c:v>
          </c:tx>
          <c:spPr>
            <a:ln>
              <a:solidFill>
                <a:schemeClr val="tx1"/>
              </a:solidFill>
              <a:prstDash val="sysDot"/>
            </a:ln>
          </c:spPr>
          <c:marker>
            <c:symbol val="square"/>
            <c:size val="7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1.4515292897874623E-2"/>
                  <c:y val="-4.9382716049382713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ko-KR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('non-precoded CSI-RS (UMa 500)'!$N$50,'non-precoded CSI-RS (UMa 500)'!$N$62,'non-precoded CSI-RS (UMa 500)'!$N$74)</c:f>
              <c:numCache>
                <c:formatCode>General</c:formatCode>
                <c:ptCount val="3"/>
                <c:pt idx="0">
                  <c:v>1.65</c:v>
                </c:pt>
                <c:pt idx="1">
                  <c:v>3.2</c:v>
                </c:pt>
                <c:pt idx="2">
                  <c:v>4.4000000000000004</c:v>
                </c:pt>
              </c:numCache>
            </c:numRef>
          </c:xVal>
          <c:yVal>
            <c:numRef>
              <c:f>('non-precoded CSI-RS (UMa 500)'!$N$59,'non-precoded CSI-RS (UMa 500)'!$N$71,'non-precoded CSI-RS (UMa 500)'!$N$83)</c:f>
              <c:numCache>
                <c:formatCode>0%</c:formatCode>
                <c:ptCount val="3"/>
                <c:pt idx="0">
                  <c:v>2.9072956664838223E-2</c:v>
                </c:pt>
                <c:pt idx="1">
                  <c:v>9.1964543790346021E-2</c:v>
                </c:pt>
                <c:pt idx="2">
                  <c:v>0.12620391896379934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5857280"/>
        <c:axId val="95884032"/>
      </c:scatterChart>
      <c:valAx>
        <c:axId val="95857280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95884032"/>
        <c:crossesAt val="-0.4"/>
        <c:crossBetween val="midCat"/>
      </c:valAx>
      <c:valAx>
        <c:axId val="95884032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Mean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1"/>
        <c:majorTickMark val="in"/>
        <c:minorTickMark val="none"/>
        <c:tickLblPos val="nextTo"/>
        <c:crossAx val="95857280"/>
        <c:crosses val="autoZero"/>
        <c:crossBetween val="midCat"/>
      </c:valAx>
    </c:plotArea>
    <c:plotVisOnly val="1"/>
    <c:dispBlanksAs val="gap"/>
    <c:showDLblsOverMax val="0"/>
  </c:chart>
  <c:externalData r:id="rId2">
    <c:autoUpdate val="1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3AEB8C-E3BE-4650-9478-872C86C91900}" type="datetimeFigureOut">
              <a:rPr lang="ko-KR" altLang="en-US" smtClean="0"/>
              <a:pPr/>
              <a:t>2015-05-26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B8AA7A-0F67-4DC1-AEF1-4FD2D346FD6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0904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BD748D19-9EBF-4DC7-B1B5-F7301FF09E38}" type="datetimeFigureOut">
              <a:rPr lang="en-US" altLang="ko-KR"/>
              <a:pPr>
                <a:defRPr/>
              </a:pPr>
              <a:t>5/26/2015</a:t>
            </a:fld>
            <a:endParaRPr lang="en-US" altLang="ko-K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D5481C6E-D1B5-477C-A334-AD24EDFAEBB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689427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711200" y="744538"/>
            <a:ext cx="5375275" cy="37226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315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3871" y="8032"/>
            <a:ext cx="7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algn="l">
              <a:defRPr kumimoji="1" lang="ko-KR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맑은 고딕" pitchFamily="50" charset="-127"/>
                <a:cs typeface="+mn-cs"/>
              </a:defRPr>
            </a:lvl1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764704"/>
            <a:ext cx="9505056" cy="5759920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400" baseline="0">
                <a:latin typeface="Calibri" pitchFamily="34" charset="0"/>
                <a:ea typeface="맑은 고딕" pitchFamily="50" charset="-127"/>
              </a:defRPr>
            </a:lvl1pPr>
            <a:lvl2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000" baseline="0">
                <a:latin typeface="Calibri" panose="020F0502020204030204" pitchFamily="34" charset="0"/>
                <a:ea typeface="맑은 고딕" pitchFamily="50" charset="-127"/>
              </a:defRPr>
            </a:lvl2pPr>
            <a:lvl3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3pPr>
            <a:lvl4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4pPr>
            <a:lvl5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400" baseline="0"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en-US" altLang="ko-KR" dirty="0" smtClean="0"/>
              <a:t>ABC</a:t>
            </a:r>
            <a:endParaRPr lang="ko-KR" altLang="en-US" dirty="0" smtClean="0"/>
          </a:p>
          <a:p>
            <a:pPr lvl="2"/>
            <a:r>
              <a:rPr lang="en-US" altLang="ko-KR" dirty="0" smtClean="0"/>
              <a:t>ABC</a:t>
            </a:r>
            <a:endParaRPr lang="ko-KR" altLang="en-US" smtClean="0"/>
          </a:p>
          <a:p>
            <a:pPr lvl="3"/>
            <a:r>
              <a:rPr lang="en-US" altLang="ko-KR" dirty="0" smtClean="0"/>
              <a:t>ABC</a:t>
            </a:r>
            <a:endParaRPr lang="ko-KR" altLang="en-US" dirty="0" smtClean="0"/>
          </a:p>
          <a:p>
            <a:pPr lvl="4"/>
            <a:r>
              <a:rPr lang="en-US" altLang="ko-KR" dirty="0" smtClean="0"/>
              <a:t>ABC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8"/>
          <p:cNvSpPr>
            <a:spLocks noGrp="1"/>
          </p:cNvSpPr>
          <p:nvPr>
            <p:ph type="title"/>
          </p:nvPr>
        </p:nvSpPr>
        <p:spPr>
          <a:xfrm>
            <a:off x="1568624" y="2348880"/>
            <a:ext cx="7416824" cy="1728192"/>
          </a:xfrm>
          <a:prstGeom prst="rect">
            <a:avLst/>
          </a:prstGeom>
        </p:spPr>
        <p:txBody>
          <a:bodyPr/>
          <a:lstStyle>
            <a:lvl1pPr algn="r">
              <a:defRPr sz="3600" baseline="0">
                <a:latin typeface="Calibri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906000" cy="524786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 kern="0" dirty="0">
              <a:solidFill>
                <a:prstClr val="white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6639340"/>
            <a:ext cx="9906000" cy="226611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>
              <a:solidFill>
                <a:srgbClr val="FFFFFF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 userDrawn="1"/>
        </p:nvSpPr>
        <p:spPr bwMode="auto">
          <a:xfrm>
            <a:off x="9547426" y="6605346"/>
            <a:ext cx="334798" cy="252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>
              <a:defRPr/>
            </a:pPr>
            <a:fld id="{98413BF4-E638-496D-8D90-92FEC93EE533}" type="slidenum">
              <a:rPr lang="ko-KR" altLang="en-US" sz="1200" b="1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pPr algn="r" defTabSz="957263">
                <a:defRPr/>
              </a:pPr>
              <a:t>‹#›</a:t>
            </a:fld>
            <a:endParaRPr lang="en-US" altLang="ko-KR" sz="12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75790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7" r:id="rId1"/>
    <p:sldLayoutId id="2147484171" r:id="rId2"/>
  </p:sldLayoutIdLst>
  <p:transition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520180" y="4941168"/>
            <a:ext cx="4881092" cy="877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noAutofit/>
          </a:bodyPr>
          <a:lstStyle>
            <a:defPPr>
              <a:defRPr lang="en-US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9pPr>
          </a:lstStyle>
          <a:p>
            <a:pPr marL="342900" indent="-342900" algn="ctr" eaLnBrk="0" hangingPunct="0">
              <a:spcAft>
                <a:spcPts val="1200"/>
              </a:spcAft>
              <a:buFont typeface="Arial" charset="0"/>
              <a:buNone/>
            </a:pPr>
            <a:r>
              <a:rPr lang="en-US" altLang="ko-KR" sz="2800" b="1" dirty="0" smtClean="0">
                <a:solidFill>
                  <a:srgbClr val="7F7F7F"/>
                </a:solidFill>
                <a:latin typeface="Calibri" panose="020F0502020204030204" pitchFamily="34" charset="0"/>
                <a:ea typeface="맑은 고딕" pitchFamily="50" charset="-127"/>
              </a:rPr>
              <a:t>Source: Samsung</a:t>
            </a:r>
            <a:endParaRPr lang="en-US" altLang="ko-KR" sz="2000" b="1" dirty="0">
              <a:solidFill>
                <a:srgbClr val="7F7F7F"/>
              </a:solidFill>
              <a:latin typeface="Calibri" panose="020F0502020204030204" pitchFamily="34" charset="0"/>
              <a:ea typeface="맑은 고딕" pitchFamily="50" charset="-127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1406640"/>
            <a:ext cx="9906000" cy="1662320"/>
          </a:xfrm>
          <a:prstGeom prst="rect">
            <a:avLst/>
          </a:prstGeom>
          <a:solidFill>
            <a:srgbClr val="315683"/>
          </a:solidFill>
          <a:ln w="9525" algn="ctr">
            <a:noFill/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wrap="none" anchor="ctr"/>
          <a:lstStyle>
            <a:defPPr>
              <a:defRPr lang="en-US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9pPr>
          </a:lstStyle>
          <a:p>
            <a:pPr algn="ctr">
              <a:spcAft>
                <a:spcPts val="600"/>
              </a:spcAft>
            </a:pPr>
            <a:r>
              <a:rPr lang="en-US" altLang="ko-K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Summary of </a:t>
            </a:r>
            <a:r>
              <a:rPr lang="en-US" altLang="ko-K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Results </a:t>
            </a:r>
            <a:r>
              <a:rPr lang="en-US" altLang="ko-K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on </a:t>
            </a:r>
            <a:endParaRPr lang="en-US" altLang="ko-KR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맑은 고딕" pitchFamily="50" charset="-127"/>
            </a:endParaRPr>
          </a:p>
          <a:p>
            <a:pPr algn="ctr">
              <a:spcAft>
                <a:spcPts val="600"/>
              </a:spcAft>
            </a:pPr>
            <a:r>
              <a:rPr lang="en-US" altLang="ko-K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Non-</a:t>
            </a:r>
            <a:r>
              <a:rPr lang="en-US" altLang="ko-KR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Precoded</a:t>
            </a:r>
            <a:r>
              <a:rPr lang="en-US" altLang="ko-K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 </a:t>
            </a:r>
            <a:r>
              <a:rPr lang="en-US" altLang="ko-K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CSI-RS </a:t>
            </a:r>
            <a:r>
              <a:rPr lang="en-US" altLang="ko-K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Based Enhancement Schemes</a:t>
            </a:r>
          </a:p>
          <a:p>
            <a:pPr algn="ctr">
              <a:spcAft>
                <a:spcPts val="600"/>
              </a:spcAft>
            </a:pPr>
            <a:r>
              <a:rPr lang="en-US" altLang="ko-K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Agenda Item: </a:t>
            </a:r>
            <a:r>
              <a:rPr lang="en-US" altLang="ko-KR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6.2.5.2.3, Document for: Discussion </a:t>
            </a:r>
            <a:r>
              <a:rPr lang="en-US" altLang="ko-K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and Decision</a:t>
            </a:r>
            <a:endParaRPr lang="ko-KR" altLang="en-US" sz="1050" b="1" dirty="0">
              <a:solidFill>
                <a:srgbClr val="A5002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ea typeface="맑은 고딕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63352" y="1037308"/>
            <a:ext cx="1204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latin typeface="Calibri" panose="020F0502020204030204" pitchFamily="34" charset="0"/>
                <a:ea typeface="HY견고딕" pitchFamily="18" charset="-127"/>
              </a:rPr>
              <a:t>R1-153526</a:t>
            </a:r>
            <a:endParaRPr lang="ko-KR" altLang="en-US" b="1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0" y="760309"/>
            <a:ext cx="3872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altLang="ko-KR" b="1" dirty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3GPP TSG RAN1 </a:t>
            </a:r>
            <a:r>
              <a:rPr lang="en-GB" altLang="ko-KR" b="1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Meeting </a:t>
            </a:r>
            <a:r>
              <a:rPr lang="en-GB" altLang="ko-KR" b="1" dirty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#81	</a:t>
            </a:r>
            <a:endParaRPr lang="en-GB" altLang="ko-KR" b="1" dirty="0" smtClean="0">
              <a:latin typeface="Calibri" panose="020F0502020204030204" pitchFamily="34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ko-KR" b="1" dirty="0" smtClean="0">
                <a:latin typeface="Calibri" panose="020F050202020403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Fukuoka</a:t>
            </a:r>
            <a:r>
              <a:rPr lang="en-US" altLang="ko-KR" b="1" dirty="0">
                <a:latin typeface="Calibri" panose="020F050202020403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, Japan, 25th - 29th May 2015</a:t>
            </a:r>
            <a:endParaRPr lang="ko-KR" altLang="ko-KR" sz="1200">
              <a:effectLst/>
              <a:latin typeface="Calibri" panose="020F0502020204030204" pitchFamily="34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Phase 2 Results: 64TXRUs, </a:t>
            </a:r>
            <a:r>
              <a:rPr lang="en-US" altLang="ko-KR" dirty="0" err="1" smtClean="0"/>
              <a:t>UMa</a:t>
            </a:r>
            <a:r>
              <a:rPr lang="en-US" altLang="ko-KR" dirty="0" smtClean="0"/>
              <a:t> ISD 500m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4742572"/>
            <a:ext cx="9505056" cy="1782052"/>
          </a:xfrm>
        </p:spPr>
        <p:txBody>
          <a:bodyPr/>
          <a:lstStyle/>
          <a:p>
            <a:r>
              <a:rPr lang="en-US" altLang="ko-KR" sz="1800" dirty="0" smtClean="0"/>
              <a:t>1 company </a:t>
            </a:r>
            <a:r>
              <a:rPr lang="en-US" altLang="ko-KR" sz="1800" dirty="0"/>
              <a:t>provided evaluation </a:t>
            </a:r>
            <a:r>
              <a:rPr lang="en-US" altLang="ko-KR" sz="1800" dirty="0" smtClean="0"/>
              <a:t>results</a:t>
            </a:r>
            <a:endParaRPr lang="en-US" altLang="ko-KR" sz="1800" dirty="0"/>
          </a:p>
        </p:txBody>
      </p:sp>
      <p:sp>
        <p:nvSpPr>
          <p:cNvPr id="7" name="TextBox 6"/>
          <p:cNvSpPr txBox="1"/>
          <p:nvPr/>
        </p:nvSpPr>
        <p:spPr>
          <a:xfrm>
            <a:off x="629730" y="6021288"/>
            <a:ext cx="8856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Calibri" panose="020F0502020204030204" pitchFamily="34" charset="0"/>
                <a:ea typeface="HY견고딕" pitchFamily="18" charset="-127"/>
              </a:rPr>
              <a:t>*Note: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CATT [R1-153399, R1-153402]</a:t>
            </a:r>
          </a:p>
        </p:txBody>
      </p:sp>
      <p:graphicFrame>
        <p:nvGraphicFramePr>
          <p:cNvPr id="8" name="차트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37926012"/>
              </p:ext>
            </p:extLst>
          </p:nvPr>
        </p:nvGraphicFramePr>
        <p:xfrm>
          <a:off x="72000" y="720000"/>
          <a:ext cx="4392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차트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28116647"/>
              </p:ext>
            </p:extLst>
          </p:nvPr>
        </p:nvGraphicFramePr>
        <p:xfrm>
          <a:off x="4500000" y="720000"/>
          <a:ext cx="522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5422456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Results in </a:t>
            </a:r>
            <a:r>
              <a:rPr lang="en-US" altLang="ko-KR" dirty="0" err="1" smtClean="0"/>
              <a:t>UMa</a:t>
            </a:r>
            <a:r>
              <a:rPr lang="en-US" altLang="ko-KR" dirty="0" smtClean="0"/>
              <a:t> ISD=200m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326317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Phase 2 Results: 16TXRUs, </a:t>
            </a:r>
            <a:r>
              <a:rPr lang="en-US" altLang="ko-KR" dirty="0" err="1" smtClean="0"/>
              <a:t>UMa</a:t>
            </a:r>
            <a:r>
              <a:rPr lang="en-US" altLang="ko-KR" dirty="0" smtClean="0"/>
              <a:t> ISD 200m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4742572"/>
            <a:ext cx="9505056" cy="1782052"/>
          </a:xfrm>
        </p:spPr>
        <p:txBody>
          <a:bodyPr/>
          <a:lstStyle/>
          <a:p>
            <a:r>
              <a:rPr lang="en-US" altLang="ko-KR" sz="1800" dirty="0" smtClean="0"/>
              <a:t>3 </a:t>
            </a:r>
            <a:r>
              <a:rPr lang="en-US" altLang="ko-KR" sz="1800" dirty="0"/>
              <a:t>companies provided evaluation results with </a:t>
            </a:r>
            <a:r>
              <a:rPr lang="en-US" altLang="ko-KR" sz="1800" dirty="0" smtClean="0"/>
              <a:t>1 </a:t>
            </a:r>
            <a:r>
              <a:rPr lang="en-US" altLang="ko-KR" sz="1800" dirty="0"/>
              <a:t>company showing negative gains at high RU</a:t>
            </a:r>
          </a:p>
          <a:p>
            <a:r>
              <a:rPr lang="en-US" altLang="ko-KR" sz="1800" dirty="0" smtClean="0"/>
              <a:t>Mean UPT: Gains in the range of -7% ~ 30% over Cat2 for high RU, median gain 12%</a:t>
            </a:r>
          </a:p>
          <a:p>
            <a:r>
              <a:rPr lang="en-US" altLang="ko-KR" sz="1800" dirty="0" smtClean="0"/>
              <a:t>Cell edge UPT: Gains in the range of -32%~53% over Cat2 for high RU, median gain 25%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9730" y="6021288"/>
            <a:ext cx="8856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Calibri" panose="020F0502020204030204" pitchFamily="34" charset="0"/>
                <a:ea typeface="HY견고딕" pitchFamily="18" charset="-127"/>
              </a:rPr>
              <a:t>*Note: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CATT [R1-153399, R1-153402], Samsung [R1-153393, R1-153406]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,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Nokia [R1-153096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]</a:t>
            </a:r>
            <a:endParaRPr lang="pt-BR" altLang="ko-KR" sz="1200" dirty="0">
              <a:latin typeface="Calibri" panose="020F0502020204030204" pitchFamily="34" charset="0"/>
              <a:ea typeface="HY견고딕" pitchFamily="18" charset="-127"/>
            </a:endParaRPr>
          </a:p>
        </p:txBody>
      </p:sp>
      <p:graphicFrame>
        <p:nvGraphicFramePr>
          <p:cNvPr id="5" name="차트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8522943"/>
              </p:ext>
            </p:extLst>
          </p:nvPr>
        </p:nvGraphicFramePr>
        <p:xfrm>
          <a:off x="72000" y="720000"/>
          <a:ext cx="4392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차트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4164586"/>
              </p:ext>
            </p:extLst>
          </p:nvPr>
        </p:nvGraphicFramePr>
        <p:xfrm>
          <a:off x="4500000" y="720000"/>
          <a:ext cx="540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098732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Phase 2 Results: 32TXRUs, </a:t>
            </a:r>
            <a:r>
              <a:rPr lang="en-US" altLang="ko-KR" dirty="0" err="1" smtClean="0"/>
              <a:t>UMa</a:t>
            </a:r>
            <a:r>
              <a:rPr lang="en-US" altLang="ko-KR" dirty="0" smtClean="0"/>
              <a:t> ISD 200m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4742572"/>
            <a:ext cx="9505056" cy="1782052"/>
          </a:xfrm>
        </p:spPr>
        <p:txBody>
          <a:bodyPr/>
          <a:lstStyle/>
          <a:p>
            <a:r>
              <a:rPr lang="en-US" altLang="ko-KR" sz="1800" dirty="0" smtClean="0"/>
              <a:t>2 </a:t>
            </a:r>
            <a:r>
              <a:rPr lang="en-US" altLang="ko-KR" sz="1800" dirty="0"/>
              <a:t>companies provided evaluation results with no company showing negative gains at high RU</a:t>
            </a:r>
          </a:p>
          <a:p>
            <a:r>
              <a:rPr lang="en-US" altLang="ko-KR" sz="1800" dirty="0" smtClean="0"/>
              <a:t>Mean UPT: Gains in the range of 10% ~ 30% over Cat2 for high RU, median gain 20%</a:t>
            </a:r>
          </a:p>
          <a:p>
            <a:r>
              <a:rPr lang="en-US" altLang="ko-KR" sz="1800" dirty="0" smtClean="0"/>
              <a:t>Cell edge UPT: Gains in the range of 19%~67% over Cat2 for high RU, median gain 43%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9730" y="6021288"/>
            <a:ext cx="8856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Calibri" panose="020F0502020204030204" pitchFamily="34" charset="0"/>
                <a:ea typeface="HY견고딕" pitchFamily="18" charset="-127"/>
              </a:rPr>
              <a:t>*Note: 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Samsung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[R1-153393, 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R1-153406], Ericsson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[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R1-153164],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CATT [R1-153399, R1-153402]</a:t>
            </a:r>
          </a:p>
        </p:txBody>
      </p:sp>
      <p:graphicFrame>
        <p:nvGraphicFramePr>
          <p:cNvPr id="5" name="차트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1127908"/>
              </p:ext>
            </p:extLst>
          </p:nvPr>
        </p:nvGraphicFramePr>
        <p:xfrm>
          <a:off x="72000" y="720000"/>
          <a:ext cx="4392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차트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4496087"/>
              </p:ext>
            </p:extLst>
          </p:nvPr>
        </p:nvGraphicFramePr>
        <p:xfrm>
          <a:off x="4500000" y="720000"/>
          <a:ext cx="540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098732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Phase 2 Results: 64TXRUs, </a:t>
            </a:r>
            <a:r>
              <a:rPr lang="en-US" altLang="ko-KR" dirty="0" err="1" smtClean="0"/>
              <a:t>UMa</a:t>
            </a:r>
            <a:r>
              <a:rPr lang="en-US" altLang="ko-KR" dirty="0" smtClean="0"/>
              <a:t> ISD 200m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4742572"/>
            <a:ext cx="9505056" cy="1782052"/>
          </a:xfrm>
        </p:spPr>
        <p:txBody>
          <a:bodyPr/>
          <a:lstStyle/>
          <a:p>
            <a:r>
              <a:rPr lang="en-US" altLang="ko-KR" sz="1800" dirty="0" smtClean="0"/>
              <a:t>1 company </a:t>
            </a:r>
            <a:r>
              <a:rPr lang="en-US" altLang="ko-KR" sz="1800" dirty="0"/>
              <a:t>provided evaluation </a:t>
            </a:r>
            <a:r>
              <a:rPr lang="en-US" altLang="ko-KR" sz="1800" dirty="0" smtClean="0"/>
              <a:t>results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9730" y="6021288"/>
            <a:ext cx="8856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Calibri" panose="020F0502020204030204" pitchFamily="34" charset="0"/>
                <a:ea typeface="HY견고딕" pitchFamily="18" charset="-127"/>
              </a:rPr>
              <a:t>*Note: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CATT [R1-153399, R1-153402]</a:t>
            </a:r>
          </a:p>
        </p:txBody>
      </p:sp>
      <p:graphicFrame>
        <p:nvGraphicFramePr>
          <p:cNvPr id="5" name="차트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91600570"/>
              </p:ext>
            </p:extLst>
          </p:nvPr>
        </p:nvGraphicFramePr>
        <p:xfrm>
          <a:off x="128464" y="764704"/>
          <a:ext cx="4392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차트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9015006"/>
              </p:ext>
            </p:extLst>
          </p:nvPr>
        </p:nvGraphicFramePr>
        <p:xfrm>
          <a:off x="4500000" y="720000"/>
          <a:ext cx="5112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098732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Concluding Remarks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790842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 (1/2)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en-US" altLang="ko-KR" sz="2000" dirty="0" smtClean="0"/>
              <a:t>NP CSI-RS enhancements offer the following throughput gains:</a:t>
            </a:r>
          </a:p>
          <a:p>
            <a:pPr lvl="1">
              <a:spcBef>
                <a:spcPts val="0"/>
              </a:spcBef>
            </a:pPr>
            <a:r>
              <a:rPr lang="en-US" altLang="ko-KR" sz="1600" dirty="0"/>
              <a:t>Under </a:t>
            </a:r>
            <a:r>
              <a:rPr lang="en-US" altLang="ko-KR" sz="1600" dirty="0" err="1"/>
              <a:t>UMi</a:t>
            </a:r>
            <a:r>
              <a:rPr lang="en-US" altLang="ko-KR" sz="1600" dirty="0"/>
              <a:t> scenario</a:t>
            </a:r>
          </a:p>
          <a:p>
            <a:pPr lvl="2">
              <a:spcBef>
                <a:spcPts val="0"/>
              </a:spcBef>
            </a:pPr>
            <a:r>
              <a:rPr lang="en-US" altLang="ko-KR" sz="1400" dirty="0"/>
              <a:t>In case of (M,N,P,Q)=(8,4,2,16)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9 companies provided evaluation results with one company showing negative gains at high RU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Mean UPT: Gains in the range of -23% ~ 28% over Cat2 for high RU, median gain 15%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Cell edge UPT: Gains in the range of -32%~87% over Cat2 for high RU, median gain 40%</a:t>
            </a:r>
          </a:p>
          <a:p>
            <a:pPr lvl="2">
              <a:spcBef>
                <a:spcPts val="0"/>
              </a:spcBef>
            </a:pPr>
            <a:r>
              <a:rPr lang="en-US" altLang="ko-KR" sz="1400" dirty="0" smtClean="0"/>
              <a:t>In </a:t>
            </a:r>
            <a:r>
              <a:rPr lang="en-US" altLang="ko-KR" sz="1400" dirty="0"/>
              <a:t>case of (M,N,P,Q)=(8,4,2,32</a:t>
            </a:r>
            <a:r>
              <a:rPr lang="en-US" altLang="ko-KR" sz="1400" dirty="0" smtClean="0"/>
              <a:t>)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6 companies provided evaluation results with no company showing negative gains at high RU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Mean UPT: Gains in the range of 0% ~ 27% over Cat2 for high RU, median gain 12%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Cell edge UPT: Gains in the range of 10%~73% over Cat2 for high RU, median gain 56</a:t>
            </a:r>
            <a:r>
              <a:rPr lang="en-US" altLang="ko-KR" sz="1400" dirty="0" smtClean="0"/>
              <a:t>%</a:t>
            </a:r>
            <a:endParaRPr lang="en-US" altLang="ko-KR" sz="1400" dirty="0"/>
          </a:p>
          <a:p>
            <a:pPr lvl="2">
              <a:spcBef>
                <a:spcPts val="0"/>
              </a:spcBef>
            </a:pPr>
            <a:r>
              <a:rPr lang="en-US" altLang="ko-KR" sz="1400" dirty="0"/>
              <a:t>In case of (M,N,P,Q)=(8,4,2,64</a:t>
            </a:r>
            <a:r>
              <a:rPr lang="en-US" altLang="ko-KR" sz="1400" dirty="0" smtClean="0"/>
              <a:t>)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2 companies provided evaluation results with no company showing negative gains at high RU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Mean UPT: Gains in the range of 2% ~ 4% over Cat2 for high RU, median gain 3%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Cell edge UPT: Gains in the range of 9%~38% over Cat2 for high RU, median gain 23%</a:t>
            </a:r>
          </a:p>
        </p:txBody>
      </p:sp>
    </p:spTree>
    <p:extLst>
      <p:ext uri="{BB962C8B-B14F-4D97-AF65-F5344CB8AC3E}">
        <p14:creationId xmlns:p14="http://schemas.microsoft.com/office/powerpoint/2010/main" val="39602136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 (2/2)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en-US" altLang="ko-KR" sz="2000" dirty="0" smtClean="0"/>
              <a:t>NP CSI-RS enhancements offer the following throughput gains: (contd.)</a:t>
            </a:r>
          </a:p>
          <a:p>
            <a:pPr lvl="1">
              <a:spcBef>
                <a:spcPts val="0"/>
              </a:spcBef>
            </a:pPr>
            <a:r>
              <a:rPr lang="en-US" altLang="ko-KR" sz="1600" dirty="0"/>
              <a:t>Under </a:t>
            </a:r>
            <a:r>
              <a:rPr lang="en-US" altLang="ko-KR" sz="1600" dirty="0" err="1"/>
              <a:t>UMa</a:t>
            </a:r>
            <a:r>
              <a:rPr lang="en-US" altLang="ko-KR" sz="1600" dirty="0"/>
              <a:t> ISD 500m scenario</a:t>
            </a:r>
          </a:p>
          <a:p>
            <a:pPr lvl="2">
              <a:spcBef>
                <a:spcPts val="0"/>
              </a:spcBef>
            </a:pPr>
            <a:r>
              <a:rPr lang="en-US" altLang="ko-KR" sz="1400" dirty="0"/>
              <a:t>In case of (M,N,P,Q)=(8,4,2,16</a:t>
            </a:r>
            <a:r>
              <a:rPr lang="en-US" altLang="ko-KR" sz="1400" dirty="0" smtClean="0"/>
              <a:t>)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3 companies provided evaluation results with no company showing negative gains at high RU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Mean UPT: Gains in the range of 6% ~ 19% over Cat2 for high RU, median gain 8%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Cell edge UPT: Gains in the range of 4%~32% over Cat2 for high RU, median gain 12%</a:t>
            </a:r>
          </a:p>
          <a:p>
            <a:pPr lvl="2">
              <a:spcBef>
                <a:spcPts val="0"/>
              </a:spcBef>
            </a:pPr>
            <a:r>
              <a:rPr lang="en-US" altLang="ko-KR" sz="1400" dirty="0" smtClean="0"/>
              <a:t>In </a:t>
            </a:r>
            <a:r>
              <a:rPr lang="en-US" altLang="ko-KR" sz="1400" dirty="0"/>
              <a:t>case of (M,N,P,Q)=(8,4,2,32</a:t>
            </a:r>
            <a:r>
              <a:rPr lang="en-US" altLang="ko-KR" sz="1400" dirty="0" smtClean="0"/>
              <a:t>)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3 companies provided evaluation results with no company showing negative gains at high RU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Mean UPT: Gains in the range of 5% ~ 27% over Cat2 for high RU, median gain 13%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Cell edge UPT: Gains in the range of 7% ~ 59% over Cat2 for high RU, median gain 20%</a:t>
            </a:r>
          </a:p>
          <a:p>
            <a:pPr lvl="1">
              <a:spcBef>
                <a:spcPts val="0"/>
              </a:spcBef>
            </a:pPr>
            <a:r>
              <a:rPr lang="en-US" altLang="ko-KR" sz="1600" dirty="0" smtClean="0"/>
              <a:t>Under </a:t>
            </a:r>
            <a:r>
              <a:rPr lang="en-US" altLang="ko-KR" sz="1600" dirty="0" err="1"/>
              <a:t>UMa</a:t>
            </a:r>
            <a:r>
              <a:rPr lang="en-US" altLang="ko-KR" sz="1600" dirty="0"/>
              <a:t> ISD </a:t>
            </a:r>
            <a:r>
              <a:rPr lang="en-US" altLang="ko-KR" sz="1600" dirty="0" smtClean="0"/>
              <a:t>200m </a:t>
            </a:r>
            <a:r>
              <a:rPr lang="en-US" altLang="ko-KR" sz="1600" dirty="0"/>
              <a:t>scenario</a:t>
            </a:r>
          </a:p>
          <a:p>
            <a:pPr lvl="2">
              <a:spcBef>
                <a:spcPts val="0"/>
              </a:spcBef>
            </a:pPr>
            <a:r>
              <a:rPr lang="en-US" altLang="ko-KR" sz="1400" dirty="0"/>
              <a:t>In case of (M,N,P,Q)=(8,4,2,16</a:t>
            </a:r>
            <a:r>
              <a:rPr lang="en-US" altLang="ko-KR" sz="1400" dirty="0" smtClean="0"/>
              <a:t>)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3 companies provided evaluation results with 1 company showing negative gains at high RU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Mean UPT: Gains in the range of -7% ~ 30% over Cat2 for high RU, median gain 12%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Cell edge UPT: Gains in the range of -32%~53% over Cat2 for high RU, median gain 25%</a:t>
            </a:r>
          </a:p>
          <a:p>
            <a:pPr lvl="2">
              <a:spcBef>
                <a:spcPts val="0"/>
              </a:spcBef>
            </a:pPr>
            <a:r>
              <a:rPr lang="en-US" altLang="ko-KR" sz="1400" dirty="0" smtClean="0"/>
              <a:t>In </a:t>
            </a:r>
            <a:r>
              <a:rPr lang="en-US" altLang="ko-KR" sz="1400" dirty="0"/>
              <a:t>case of (M,N,P,Q)=(8,4,2,32</a:t>
            </a:r>
            <a:r>
              <a:rPr lang="en-US" altLang="ko-KR" sz="1400" dirty="0" smtClean="0"/>
              <a:t>)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2 companies provided evaluation results with no company showing negative gains at high RU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Mean UPT: Gains in the range of 10% ~ 30% over Cat2 for high RU, median gain 20%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Cell edge UPT: Gains in the range of 19%~67% over Cat2 for high RU, median gain 43%</a:t>
            </a:r>
          </a:p>
        </p:txBody>
      </p:sp>
    </p:spTree>
    <p:extLst>
      <p:ext uri="{BB962C8B-B14F-4D97-AF65-F5344CB8AC3E}">
        <p14:creationId xmlns:p14="http://schemas.microsoft.com/office/powerpoint/2010/main" val="179099860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sz="1800" dirty="0"/>
              <a:t>In </a:t>
            </a:r>
            <a:r>
              <a:rPr lang="en-US" altLang="ko-KR" sz="1800" dirty="0" smtClean="0"/>
              <a:t>RAN1#80b </a:t>
            </a:r>
            <a:r>
              <a:rPr lang="en-US" altLang="ko-KR" sz="1800" dirty="0"/>
              <a:t>meeting, baseline schemes to evaluate enhancement schemes </a:t>
            </a:r>
            <a:r>
              <a:rPr lang="en-US" altLang="ko-KR" sz="1800" dirty="0" smtClean="0"/>
              <a:t>were agreed:</a:t>
            </a:r>
          </a:p>
          <a:p>
            <a:endParaRPr lang="en-US" altLang="ko-KR" sz="1800" dirty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400" dirty="0"/>
          </a:p>
          <a:p>
            <a:r>
              <a:rPr lang="en-US" altLang="ko-KR" sz="1800" dirty="0"/>
              <a:t>In RAN1#80b meeting, </a:t>
            </a:r>
            <a:r>
              <a:rPr lang="en-US" altLang="ko-KR" sz="1800" dirty="0" smtClean="0"/>
              <a:t>details on how to capture relative performance </a:t>
            </a:r>
            <a:r>
              <a:rPr lang="en-US" altLang="ko-KR" sz="1800" dirty="0"/>
              <a:t>in the TR </a:t>
            </a:r>
            <a:r>
              <a:rPr lang="en-US" altLang="ko-KR" sz="1800" dirty="0" smtClean="0"/>
              <a:t>was made:</a:t>
            </a:r>
          </a:p>
          <a:p>
            <a:pPr lvl="1"/>
            <a:endParaRPr lang="en-US" altLang="ko-KR" sz="1400" dirty="0" smtClean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400" dirty="0"/>
          </a:p>
          <a:p>
            <a:endParaRPr lang="en-US" altLang="ko-KR" sz="1800" dirty="0" smtClean="0"/>
          </a:p>
          <a:p>
            <a:r>
              <a:rPr lang="en-US" altLang="ko-KR" sz="1800" dirty="0" smtClean="0"/>
              <a:t>This </a:t>
            </a:r>
            <a:r>
              <a:rPr lang="en-US" altLang="ko-KR" sz="1800" dirty="0"/>
              <a:t>contribution </a:t>
            </a:r>
            <a:r>
              <a:rPr lang="en-US" altLang="ko-KR" sz="1800" dirty="0" smtClean="0"/>
              <a:t>summarizes the evaluation results submitted for RAN1#81 on non-</a:t>
            </a:r>
            <a:r>
              <a:rPr lang="en-US" altLang="ko-KR" sz="1800" dirty="0" err="1" smtClean="0"/>
              <a:t>precoded</a:t>
            </a:r>
            <a:r>
              <a:rPr lang="en-US" altLang="ko-KR" sz="1800" dirty="0" smtClean="0"/>
              <a:t> (NP) CSI-RS </a:t>
            </a:r>
            <a:r>
              <a:rPr lang="en-US" altLang="ko-KR" sz="1800" dirty="0"/>
              <a:t>based enhancement </a:t>
            </a:r>
            <a:r>
              <a:rPr lang="en-US" altLang="ko-KR" sz="1800" dirty="0" smtClean="0"/>
              <a:t>schemes under FTP traffic model.</a:t>
            </a:r>
          </a:p>
          <a:p>
            <a:pPr lvl="1"/>
            <a:r>
              <a:rPr lang="en-US" altLang="ko-KR" sz="1600" dirty="0"/>
              <a:t>Relative performance gain </a:t>
            </a:r>
            <a:r>
              <a:rPr lang="en-US" altLang="ko-KR" sz="1600" dirty="0" smtClean="0"/>
              <a:t> in mean </a:t>
            </a:r>
            <a:r>
              <a:rPr lang="en-US" altLang="ko-KR" sz="1600" dirty="0"/>
              <a:t>UPT and 5% UPT </a:t>
            </a:r>
            <a:r>
              <a:rPr lang="en-US" altLang="ko-KR" sz="1600" dirty="0" smtClean="0"/>
              <a:t>over baseline </a:t>
            </a:r>
            <a:r>
              <a:rPr lang="en-US" altLang="ko-KR" sz="1600" dirty="0"/>
              <a:t>Cat </a:t>
            </a:r>
            <a:r>
              <a:rPr lang="en-US" altLang="ko-KR" sz="1600" dirty="0" smtClean="0"/>
              <a:t>2</a:t>
            </a:r>
          </a:p>
          <a:p>
            <a:pPr lvl="1"/>
            <a:r>
              <a:rPr lang="en-US" altLang="ko-KR" sz="1600" dirty="0" smtClean="0"/>
              <a:t>(M,N,P,Q)=(8,4,2,16/32/64) under </a:t>
            </a:r>
            <a:r>
              <a:rPr lang="en-US" altLang="ko-KR" sz="1600" dirty="0" err="1" smtClean="0"/>
              <a:t>UMa</a:t>
            </a:r>
            <a:r>
              <a:rPr lang="en-US" altLang="ko-KR" sz="1600" dirty="0" smtClean="0"/>
              <a:t> ISD 500m, </a:t>
            </a:r>
            <a:r>
              <a:rPr lang="en-US" altLang="ko-KR" sz="1600" dirty="0" err="1" smtClean="0"/>
              <a:t>UMa</a:t>
            </a:r>
            <a:r>
              <a:rPr lang="en-US" altLang="ko-KR" sz="1600" dirty="0" smtClean="0"/>
              <a:t> ISD 200m, and </a:t>
            </a:r>
            <a:r>
              <a:rPr lang="en-US" altLang="ko-KR" sz="1600" dirty="0" err="1" smtClean="0"/>
              <a:t>UMi</a:t>
            </a:r>
            <a:r>
              <a:rPr lang="en-US" altLang="ko-KR" sz="1600" dirty="0" smtClean="0"/>
              <a:t> CF=2GHz scenarios</a:t>
            </a:r>
            <a:endParaRPr lang="ko-KR" altLang="en-US" sz="1600" dirty="0"/>
          </a:p>
        </p:txBody>
      </p:sp>
      <p:sp>
        <p:nvSpPr>
          <p:cNvPr id="5" name="직사각형 4"/>
          <p:cNvSpPr/>
          <p:nvPr/>
        </p:nvSpPr>
        <p:spPr>
          <a:xfrm>
            <a:off x="992560" y="1145793"/>
            <a:ext cx="6840760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GB" altLang="ko-KR" sz="1200" b="1" u="sng" dirty="0">
                <a:highlight>
                  <a:srgbClr val="00FF00"/>
                </a:highlight>
                <a:latin typeface="Times New Roman"/>
                <a:ea typeface="MS Mincho"/>
              </a:rPr>
              <a:t>Agreement: </a:t>
            </a:r>
            <a:endParaRPr lang="ko-KR" altLang="ko-KR" sz="1200" dirty="0">
              <a:latin typeface="Times New Roman"/>
              <a:ea typeface="맑은 고딕"/>
            </a:endParaRPr>
          </a:p>
          <a:p>
            <a:pPr marL="342900" lvl="0" indent="-342900">
              <a:spcAft>
                <a:spcPts val="0"/>
              </a:spcAft>
              <a:buFont typeface="Times"/>
              <a:buChar char="-"/>
            </a:pPr>
            <a:r>
              <a:rPr lang="en-GB" altLang="ko-KR" sz="1200" dirty="0">
                <a:latin typeface="Times New Roman"/>
                <a:ea typeface="MS Mincho"/>
              </a:rPr>
              <a:t>For FDD:</a:t>
            </a:r>
            <a:endParaRPr lang="ko-KR" altLang="ko-KR" sz="1200" dirty="0">
              <a:latin typeface="Times New Roman"/>
              <a:ea typeface="MS Mincho"/>
            </a:endParaRPr>
          </a:p>
          <a:p>
            <a:pPr marL="742950" lvl="1" indent="-285750">
              <a:spcAft>
                <a:spcPts val="0"/>
              </a:spcAft>
              <a:buFont typeface="Courier New"/>
              <a:buChar char="o"/>
            </a:pPr>
            <a:r>
              <a:rPr lang="en-GB" altLang="ko-KR" sz="1200" dirty="0">
                <a:latin typeface="Times New Roman"/>
                <a:ea typeface="MS Mincho"/>
              </a:rPr>
              <a:t>Use Cat 2 as default baseline for enhancement schemes</a:t>
            </a:r>
            <a:endParaRPr lang="ko-KR" altLang="ko-KR" sz="1200" dirty="0">
              <a:latin typeface="Times New Roman"/>
              <a:ea typeface="맑은 고딕"/>
            </a:endParaRPr>
          </a:p>
          <a:p>
            <a:pPr marL="742950" lvl="1" indent="-285750">
              <a:spcAft>
                <a:spcPts val="0"/>
              </a:spcAft>
              <a:buFont typeface="Courier New"/>
              <a:buChar char="o"/>
            </a:pPr>
            <a:r>
              <a:rPr lang="en-GB" altLang="ko-KR" sz="1200" dirty="0">
                <a:latin typeface="Times New Roman"/>
                <a:ea typeface="MS Mincho"/>
              </a:rPr>
              <a:t>Companies can optionally also provide enhancement scheme results relative to Cat 3 </a:t>
            </a:r>
            <a:endParaRPr lang="ko-KR" altLang="ko-KR" sz="1200" dirty="0">
              <a:latin typeface="Times New Roman"/>
              <a:ea typeface="맑은 고딕"/>
            </a:endParaRPr>
          </a:p>
          <a:p>
            <a:pPr marL="342900" lvl="0" indent="-342900">
              <a:spcAft>
                <a:spcPts val="0"/>
              </a:spcAft>
              <a:buFont typeface="Times"/>
              <a:buChar char="-"/>
            </a:pPr>
            <a:r>
              <a:rPr lang="en-GB" altLang="ko-KR" sz="1200" dirty="0">
                <a:latin typeface="Times New Roman"/>
                <a:ea typeface="MS Mincho"/>
              </a:rPr>
              <a:t>For TDD, use Cat 4 as baseline. </a:t>
            </a:r>
            <a:endParaRPr lang="ko-KR" altLang="ko-KR" sz="1200" dirty="0">
              <a:latin typeface="Times New Roman"/>
              <a:ea typeface="MS Mincho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992560" y="2608019"/>
            <a:ext cx="8352928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GB" altLang="ko-KR" sz="1200" b="1" u="sng" dirty="0">
                <a:highlight>
                  <a:srgbClr val="00FF00"/>
                </a:highlight>
                <a:latin typeface="Times New Roman"/>
                <a:ea typeface="MS Mincho"/>
              </a:rPr>
              <a:t>Agreement:</a:t>
            </a:r>
            <a:endParaRPr lang="ko-KR" altLang="ko-KR" sz="1200" dirty="0">
              <a:latin typeface="Times New Roman"/>
              <a:ea typeface="맑은 고딕"/>
            </a:endParaRPr>
          </a:p>
          <a:p>
            <a:pPr marL="342900" lvl="0" indent="-342900"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en-US" altLang="ko-KR" sz="1200" dirty="0">
                <a:latin typeface="Times New Roman"/>
                <a:ea typeface="MS Mincho"/>
                <a:cs typeface="Times New Roman"/>
              </a:rPr>
              <a:t>The following performance comparisons are captured in the TR with both absolute and relative results:</a:t>
            </a:r>
            <a:endParaRPr lang="ko-KR" altLang="ko-KR" sz="1200" dirty="0">
              <a:latin typeface="Times New Roman"/>
              <a:ea typeface="맑은 고딕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en-US" altLang="ko-KR" sz="1200" dirty="0">
                <a:latin typeface="Times New Roman"/>
                <a:ea typeface="MS Mincho"/>
                <a:cs typeface="Times New Roman"/>
              </a:rPr>
              <a:t>To compare between a baseline case and a standard enhancement case, simulation results of the enhancement case should be provided at the same offered traffic load corresponding to high, medium and low load cases (i.e. RU ≈ 70%,50%,20%) of the baseline case.</a:t>
            </a:r>
            <a:endParaRPr lang="ko-KR" altLang="ko-KR" sz="1200" dirty="0">
              <a:latin typeface="Times New Roman"/>
              <a:ea typeface="맑은 고딕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altLang="ko-KR" sz="1200" dirty="0">
                <a:latin typeface="Times New Roman"/>
                <a:ea typeface="MS Mincho"/>
                <a:cs typeface="Times New Roman"/>
              </a:rPr>
              <a:t>Comparisons should be for at least the same number of TXRUs and </a:t>
            </a:r>
            <a:r>
              <a:rPr lang="en-US" altLang="ko-KR" sz="1200" dirty="0">
                <a:highlight>
                  <a:srgbClr val="FFFF00"/>
                </a:highlight>
                <a:latin typeface="Times New Roman"/>
                <a:ea typeface="MS Mincho"/>
                <a:cs typeface="Times New Roman"/>
              </a:rPr>
              <a:t>same antenna configuration</a:t>
            </a:r>
            <a:endParaRPr lang="ko-KR" altLang="ko-KR" sz="1200" dirty="0">
              <a:latin typeface="Times New Roman"/>
              <a:ea typeface="맑은 고딕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altLang="ko-KR" sz="1200" dirty="0">
                <a:latin typeface="Times New Roman"/>
                <a:ea typeface="MS Mincho"/>
                <a:cs typeface="Times New Roman"/>
              </a:rPr>
              <a:t>Comparisons can also be included where </a:t>
            </a:r>
            <a:r>
              <a:rPr lang="en-US" altLang="ko-KR" sz="1200" dirty="0">
                <a:highlight>
                  <a:srgbClr val="FFFF00"/>
                </a:highlight>
                <a:latin typeface="Times New Roman"/>
                <a:ea typeface="MS Mincho"/>
                <a:cs typeface="Times New Roman"/>
              </a:rPr>
              <a:t>the antenna configuration is the same</a:t>
            </a:r>
            <a:r>
              <a:rPr lang="en-US" altLang="ko-KR" sz="1200" dirty="0">
                <a:latin typeface="Times New Roman"/>
                <a:ea typeface="MS Mincho"/>
                <a:cs typeface="Times New Roman"/>
              </a:rPr>
              <a:t> but the enhancement case has a larger number of TXRUs. </a:t>
            </a:r>
            <a:endParaRPr lang="ko-KR" altLang="ko-KR" sz="1200" dirty="0">
              <a:effectLst/>
              <a:latin typeface="Times New Roman"/>
              <a:ea typeface="맑은 고딕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766283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Results in </a:t>
            </a:r>
            <a:r>
              <a:rPr lang="en-US" altLang="ko-KR" dirty="0" err="1" smtClean="0"/>
              <a:t>UMi</a:t>
            </a:r>
            <a:r>
              <a:rPr lang="en-US" altLang="ko-KR" dirty="0" smtClean="0"/>
              <a:t> (CF=2GHz)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8251121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Phase 2 Results: 16TXRUs, </a:t>
            </a:r>
            <a:r>
              <a:rPr lang="en-US" altLang="ko-KR" dirty="0" err="1" smtClean="0"/>
              <a:t>UMi</a:t>
            </a:r>
            <a:r>
              <a:rPr lang="en-US" altLang="ko-KR" dirty="0" smtClean="0"/>
              <a:t> (CF=2GHz)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4742572"/>
            <a:ext cx="9505056" cy="1782052"/>
          </a:xfrm>
        </p:spPr>
        <p:txBody>
          <a:bodyPr/>
          <a:lstStyle/>
          <a:p>
            <a:r>
              <a:rPr lang="en-US" altLang="ko-KR" sz="1800" dirty="0" smtClean="0"/>
              <a:t>9 companies provided evaluation results with one company showing negative gains at high RU</a:t>
            </a:r>
          </a:p>
          <a:p>
            <a:r>
              <a:rPr lang="en-US" altLang="ko-KR" sz="1800" dirty="0" smtClean="0"/>
              <a:t>Mean UPT: Gains in the range of -23% ~ 28% over Cat2 for high RU, median gain 15%</a:t>
            </a:r>
          </a:p>
          <a:p>
            <a:r>
              <a:rPr lang="en-US" altLang="ko-KR" sz="1800" dirty="0" smtClean="0"/>
              <a:t>Cell edge UPT: Gains in the range of -32%~87% over Cat2 for high RU, median gain 40%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9730" y="6021288"/>
            <a:ext cx="88569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Calibri" panose="020F0502020204030204" pitchFamily="34" charset="0"/>
                <a:ea typeface="HY견고딕" pitchFamily="18" charset="-127"/>
              </a:rPr>
              <a:t>*Note: 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Samsung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[R1-153393, 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R1-153406], Huawei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[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R1-152477], Ericsson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[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R1-153164], CATT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[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R1-153399, R1-153402], LG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[R1-152746, 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R1-152751], QC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[R1-152792, 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R1-152795], ZTE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[R1-152976, 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R1-152979], DOCOMO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[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R1-153153], Nokia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[R1-153096]</a:t>
            </a:r>
          </a:p>
        </p:txBody>
      </p:sp>
      <p:graphicFrame>
        <p:nvGraphicFramePr>
          <p:cNvPr id="8" name="차트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39413398"/>
              </p:ext>
            </p:extLst>
          </p:nvPr>
        </p:nvGraphicFramePr>
        <p:xfrm>
          <a:off x="72000" y="720000"/>
          <a:ext cx="4356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차트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2445299"/>
              </p:ext>
            </p:extLst>
          </p:nvPr>
        </p:nvGraphicFramePr>
        <p:xfrm>
          <a:off x="4500000" y="720000"/>
          <a:ext cx="540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452913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Phase 2 Results: </a:t>
            </a:r>
            <a:r>
              <a:rPr lang="en-US" altLang="ko-KR" dirty="0" smtClean="0"/>
              <a:t>32TXRUs, </a:t>
            </a:r>
            <a:r>
              <a:rPr lang="en-US" altLang="ko-KR" dirty="0" err="1" smtClean="0"/>
              <a:t>UMi</a:t>
            </a:r>
            <a:r>
              <a:rPr lang="en-US" altLang="ko-KR" dirty="0" smtClean="0"/>
              <a:t> (CF=2GHz)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4742572"/>
            <a:ext cx="9505056" cy="1782052"/>
          </a:xfrm>
        </p:spPr>
        <p:txBody>
          <a:bodyPr/>
          <a:lstStyle/>
          <a:p>
            <a:r>
              <a:rPr lang="en-US" altLang="ko-KR" sz="1800" dirty="0" smtClean="0"/>
              <a:t>6 </a:t>
            </a:r>
            <a:r>
              <a:rPr lang="en-US" altLang="ko-KR" sz="1800" dirty="0"/>
              <a:t>companies provided evaluation results with </a:t>
            </a:r>
            <a:r>
              <a:rPr lang="en-US" altLang="ko-KR" sz="1800" dirty="0" smtClean="0"/>
              <a:t>no </a:t>
            </a:r>
            <a:r>
              <a:rPr lang="en-US" altLang="ko-KR" sz="1800" dirty="0"/>
              <a:t>company showing negative </a:t>
            </a:r>
            <a:r>
              <a:rPr lang="en-US" altLang="ko-KR" sz="1800" dirty="0" smtClean="0"/>
              <a:t>gains at high RU</a:t>
            </a:r>
            <a:endParaRPr lang="en-US" altLang="ko-KR" sz="1800" dirty="0"/>
          </a:p>
          <a:p>
            <a:r>
              <a:rPr lang="en-US" altLang="ko-KR" sz="1800" dirty="0" smtClean="0"/>
              <a:t>Mean </a:t>
            </a:r>
            <a:r>
              <a:rPr lang="en-US" altLang="ko-KR" sz="1800" dirty="0"/>
              <a:t>UPT: Gains in the range of 0</a:t>
            </a:r>
            <a:r>
              <a:rPr lang="en-US" altLang="ko-KR" sz="1800" dirty="0" smtClean="0"/>
              <a:t>% </a:t>
            </a:r>
            <a:r>
              <a:rPr lang="en-US" altLang="ko-KR" sz="1800" dirty="0"/>
              <a:t>~ </a:t>
            </a:r>
            <a:r>
              <a:rPr lang="en-US" altLang="ko-KR" sz="1800" dirty="0" smtClean="0"/>
              <a:t>27% </a:t>
            </a:r>
            <a:r>
              <a:rPr lang="en-US" altLang="ko-KR" sz="1800" dirty="0"/>
              <a:t>over Cat2 for high RU, median gain </a:t>
            </a:r>
            <a:r>
              <a:rPr lang="en-US" altLang="ko-KR" sz="1800" dirty="0" smtClean="0"/>
              <a:t>12%</a:t>
            </a:r>
            <a:endParaRPr lang="en-US" altLang="ko-KR" sz="1800" dirty="0"/>
          </a:p>
          <a:p>
            <a:r>
              <a:rPr lang="en-US" altLang="ko-KR" sz="1800" dirty="0"/>
              <a:t>Cell edge UPT: Gains in the range of </a:t>
            </a:r>
            <a:r>
              <a:rPr lang="en-US" altLang="ko-KR" sz="1800" dirty="0" smtClean="0"/>
              <a:t>10%~73% </a:t>
            </a:r>
            <a:r>
              <a:rPr lang="en-US" altLang="ko-KR" sz="1800" dirty="0"/>
              <a:t>over Cat2 for high RU, median gain </a:t>
            </a:r>
            <a:r>
              <a:rPr lang="en-US" altLang="ko-KR" sz="1800" dirty="0" smtClean="0"/>
              <a:t>56%</a:t>
            </a:r>
            <a:endParaRPr lang="en-US" altLang="ko-KR" sz="1800" dirty="0"/>
          </a:p>
        </p:txBody>
      </p:sp>
      <p:graphicFrame>
        <p:nvGraphicFramePr>
          <p:cNvPr id="11" name="차트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74530049"/>
              </p:ext>
            </p:extLst>
          </p:nvPr>
        </p:nvGraphicFramePr>
        <p:xfrm>
          <a:off x="72000" y="720000"/>
          <a:ext cx="4356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차트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45861433"/>
              </p:ext>
            </p:extLst>
          </p:nvPr>
        </p:nvGraphicFramePr>
        <p:xfrm>
          <a:off x="4500000" y="720000"/>
          <a:ext cx="540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629730" y="6021288"/>
            <a:ext cx="88569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Calibri" panose="020F0502020204030204" pitchFamily="34" charset="0"/>
                <a:ea typeface="HY견고딕" pitchFamily="18" charset="-127"/>
              </a:rPr>
              <a:t>*Note: 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Samsung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[R1-153393, 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R1-153406], Ericsson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[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R1-153164],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CATT [R1-153399, R1-153402], 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LG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[R1-152746, 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R1-152751], ZTE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[R1-152976, 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R1-152979], DOCOMO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[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R1-153153]</a:t>
            </a:r>
            <a:endParaRPr lang="pt-BR" altLang="ko-KR" sz="1200" dirty="0">
              <a:latin typeface="Calibri" panose="020F0502020204030204" pitchFamily="34" charset="0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20108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Phase 2 Results: </a:t>
            </a:r>
            <a:r>
              <a:rPr lang="en-US" altLang="ko-KR" dirty="0" smtClean="0"/>
              <a:t>64TXRUs, </a:t>
            </a:r>
            <a:r>
              <a:rPr lang="en-US" altLang="ko-KR" dirty="0" err="1" smtClean="0"/>
              <a:t>UMi</a:t>
            </a:r>
            <a:r>
              <a:rPr lang="en-US" altLang="ko-KR" dirty="0" smtClean="0"/>
              <a:t> (CF=2GHz)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4742572"/>
            <a:ext cx="9505056" cy="1782052"/>
          </a:xfrm>
        </p:spPr>
        <p:txBody>
          <a:bodyPr/>
          <a:lstStyle/>
          <a:p>
            <a:r>
              <a:rPr lang="en-US" altLang="ko-KR" sz="1800" dirty="0" smtClean="0"/>
              <a:t>2 </a:t>
            </a:r>
            <a:r>
              <a:rPr lang="en-US" altLang="ko-KR" sz="1800" dirty="0"/>
              <a:t>companies provided evaluation results with no company showing negative gains at high RU</a:t>
            </a:r>
          </a:p>
          <a:p>
            <a:r>
              <a:rPr lang="en-US" altLang="ko-KR" sz="1800" dirty="0" smtClean="0"/>
              <a:t>Mean </a:t>
            </a:r>
            <a:r>
              <a:rPr lang="en-US" altLang="ko-KR" sz="1800" dirty="0"/>
              <a:t>UPT: Gains in the range of </a:t>
            </a:r>
            <a:r>
              <a:rPr lang="en-US" altLang="ko-KR" sz="1800" dirty="0" smtClean="0"/>
              <a:t>2% </a:t>
            </a:r>
            <a:r>
              <a:rPr lang="en-US" altLang="ko-KR" sz="1800" dirty="0"/>
              <a:t>~ </a:t>
            </a:r>
            <a:r>
              <a:rPr lang="en-US" altLang="ko-KR" sz="1800" dirty="0" smtClean="0"/>
              <a:t>4% </a:t>
            </a:r>
            <a:r>
              <a:rPr lang="en-US" altLang="ko-KR" sz="1800" dirty="0"/>
              <a:t>over Cat2 for high RU, median gain </a:t>
            </a:r>
            <a:r>
              <a:rPr lang="en-US" altLang="ko-KR" sz="1800" dirty="0" smtClean="0"/>
              <a:t>3%</a:t>
            </a:r>
            <a:endParaRPr lang="en-US" altLang="ko-KR" sz="1800" dirty="0"/>
          </a:p>
          <a:p>
            <a:r>
              <a:rPr lang="en-US" altLang="ko-KR" sz="1800" dirty="0"/>
              <a:t>Cell edge UPT: Gains in the range of </a:t>
            </a:r>
            <a:r>
              <a:rPr lang="en-US" altLang="ko-KR" sz="1800" dirty="0" smtClean="0"/>
              <a:t>9%~38% </a:t>
            </a:r>
            <a:r>
              <a:rPr lang="en-US" altLang="ko-KR" sz="1800" dirty="0"/>
              <a:t>over Cat2 for high RU, median gain </a:t>
            </a:r>
            <a:r>
              <a:rPr lang="en-US" altLang="ko-KR" sz="1800" dirty="0" smtClean="0"/>
              <a:t>23%</a:t>
            </a:r>
            <a:endParaRPr lang="en-US" altLang="ko-KR" sz="1800" dirty="0"/>
          </a:p>
        </p:txBody>
      </p:sp>
      <p:graphicFrame>
        <p:nvGraphicFramePr>
          <p:cNvPr id="11" name="차트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87932248"/>
              </p:ext>
            </p:extLst>
          </p:nvPr>
        </p:nvGraphicFramePr>
        <p:xfrm>
          <a:off x="72000" y="720000"/>
          <a:ext cx="4356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5" name="차트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35824610"/>
              </p:ext>
            </p:extLst>
          </p:nvPr>
        </p:nvGraphicFramePr>
        <p:xfrm>
          <a:off x="4500000" y="720000"/>
          <a:ext cx="5328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629730" y="6021288"/>
            <a:ext cx="8856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Calibri" panose="020F0502020204030204" pitchFamily="34" charset="0"/>
                <a:ea typeface="HY견고딕" pitchFamily="18" charset="-127"/>
              </a:rPr>
              <a:t>*Note: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CATT [R1-153399, R1-153402], 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LG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[R1-152746, 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R1-152751]</a:t>
            </a:r>
            <a:endParaRPr lang="pt-BR" altLang="ko-KR" sz="1200" dirty="0">
              <a:latin typeface="Calibri" panose="020F0502020204030204" pitchFamily="34" charset="0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20108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Results in </a:t>
            </a:r>
            <a:r>
              <a:rPr lang="en-US" altLang="ko-KR" dirty="0" err="1" smtClean="0"/>
              <a:t>UMa</a:t>
            </a:r>
            <a:r>
              <a:rPr lang="en-US" altLang="ko-KR" dirty="0" smtClean="0"/>
              <a:t> ISD=500m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919968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Phase 2 Results: 16TXRUs, </a:t>
            </a:r>
            <a:r>
              <a:rPr lang="en-US" altLang="ko-KR" dirty="0" err="1" smtClean="0"/>
              <a:t>UMa</a:t>
            </a:r>
            <a:r>
              <a:rPr lang="en-US" altLang="ko-KR" dirty="0" smtClean="0"/>
              <a:t> ISD 500m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4742572"/>
            <a:ext cx="9505056" cy="1782052"/>
          </a:xfrm>
        </p:spPr>
        <p:txBody>
          <a:bodyPr/>
          <a:lstStyle/>
          <a:p>
            <a:r>
              <a:rPr lang="en-US" altLang="ko-KR" sz="1800" dirty="0" smtClean="0"/>
              <a:t>3 </a:t>
            </a:r>
            <a:r>
              <a:rPr lang="en-US" altLang="ko-KR" sz="1800" dirty="0"/>
              <a:t>companies provided evaluation results with no company showing negative gains at high RU</a:t>
            </a:r>
          </a:p>
          <a:p>
            <a:r>
              <a:rPr lang="en-US" altLang="ko-KR" sz="1800" dirty="0" smtClean="0"/>
              <a:t>Mean UPT: Gains in the range of 6% ~ 19% over Cat2 for high RU, median gain </a:t>
            </a:r>
            <a:r>
              <a:rPr lang="en-US" altLang="ko-KR" sz="1800" dirty="0"/>
              <a:t>8</a:t>
            </a:r>
            <a:r>
              <a:rPr lang="en-US" altLang="ko-KR" sz="1800" dirty="0" smtClean="0"/>
              <a:t>%</a:t>
            </a:r>
          </a:p>
          <a:p>
            <a:r>
              <a:rPr lang="en-US" altLang="ko-KR" sz="1800" dirty="0" smtClean="0"/>
              <a:t>Cell edge UPT: Gains in the range of </a:t>
            </a:r>
            <a:r>
              <a:rPr lang="en-US" altLang="ko-KR" sz="1800" dirty="0"/>
              <a:t>4</a:t>
            </a:r>
            <a:r>
              <a:rPr lang="en-US" altLang="ko-KR" sz="1800" dirty="0" smtClean="0"/>
              <a:t>%~32% over Cat2 for high RU, median gain 12%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9730" y="6021288"/>
            <a:ext cx="8856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Calibri" panose="020F0502020204030204" pitchFamily="34" charset="0"/>
                <a:ea typeface="HY견고딕" pitchFamily="18" charset="-127"/>
              </a:rPr>
              <a:t>*Note: 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Samsung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[R1-153393, 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R1-153406], Ericsson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[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R1-153164],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CATT [R1-153399, R1-153402]</a:t>
            </a:r>
          </a:p>
        </p:txBody>
      </p:sp>
      <p:graphicFrame>
        <p:nvGraphicFramePr>
          <p:cNvPr id="10" name="차트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46654310"/>
              </p:ext>
            </p:extLst>
          </p:nvPr>
        </p:nvGraphicFramePr>
        <p:xfrm>
          <a:off x="72000" y="720000"/>
          <a:ext cx="4392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차트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7791030"/>
              </p:ext>
            </p:extLst>
          </p:nvPr>
        </p:nvGraphicFramePr>
        <p:xfrm>
          <a:off x="4500000" y="720000"/>
          <a:ext cx="540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6759061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Phase 2 Results: 32TXRUs, </a:t>
            </a:r>
            <a:r>
              <a:rPr lang="en-US" altLang="ko-KR" dirty="0" err="1" smtClean="0"/>
              <a:t>UMa</a:t>
            </a:r>
            <a:r>
              <a:rPr lang="en-US" altLang="ko-KR" dirty="0" smtClean="0"/>
              <a:t> ISD 500m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4742572"/>
            <a:ext cx="9505056" cy="1782052"/>
          </a:xfrm>
        </p:spPr>
        <p:txBody>
          <a:bodyPr/>
          <a:lstStyle/>
          <a:p>
            <a:r>
              <a:rPr lang="en-US" altLang="ko-KR" sz="1800" dirty="0" smtClean="0"/>
              <a:t>3 </a:t>
            </a:r>
            <a:r>
              <a:rPr lang="en-US" altLang="ko-KR" sz="1800" dirty="0"/>
              <a:t>companies provided evaluation results with no company showing negative gains at high RU</a:t>
            </a:r>
          </a:p>
          <a:p>
            <a:r>
              <a:rPr lang="en-US" altLang="ko-KR" sz="1800" dirty="0" smtClean="0"/>
              <a:t>Mean UPT: Gains in the range of 5% ~ 27% over Cat2 for high RU, median gain 13%</a:t>
            </a:r>
          </a:p>
          <a:p>
            <a:r>
              <a:rPr lang="en-US" altLang="ko-KR" sz="1800" dirty="0" smtClean="0"/>
              <a:t>Cell edge UPT: Gains in the range of </a:t>
            </a:r>
            <a:r>
              <a:rPr lang="en-US" altLang="ko-KR" sz="1800" dirty="0"/>
              <a:t>7</a:t>
            </a:r>
            <a:r>
              <a:rPr lang="en-US" altLang="ko-KR" sz="1800" dirty="0" smtClean="0"/>
              <a:t>% ~ 59% over Cat2 for high RU, median gain 20%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9730" y="6021288"/>
            <a:ext cx="8856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Calibri" panose="020F0502020204030204" pitchFamily="34" charset="0"/>
                <a:ea typeface="HY견고딕" pitchFamily="18" charset="-127"/>
              </a:rPr>
              <a:t>*Note: 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Samsung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[R1-153393, 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R1-153406], Ericsson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[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R1-153164],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CATT [R1-153399, R1-153402]</a:t>
            </a:r>
          </a:p>
        </p:txBody>
      </p:sp>
      <p:graphicFrame>
        <p:nvGraphicFramePr>
          <p:cNvPr id="8" name="차트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0993006"/>
              </p:ext>
            </p:extLst>
          </p:nvPr>
        </p:nvGraphicFramePr>
        <p:xfrm>
          <a:off x="72000" y="720000"/>
          <a:ext cx="4392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차트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7828174"/>
              </p:ext>
            </p:extLst>
          </p:nvPr>
        </p:nvGraphicFramePr>
        <p:xfrm>
          <a:off x="4500000" y="720000"/>
          <a:ext cx="540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5422456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Office 테마">
  <a:themeElements>
    <a:clrScheme name="1_Office 테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테마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400" dirty="0" smtClean="0">
            <a:latin typeface="HY견고딕" pitchFamily="18" charset="-127"/>
            <a:ea typeface="HY견고딕" pitchFamily="18" charset="-127"/>
          </a:defRPr>
        </a:defPPr>
      </a:lstStyle>
    </a:txDef>
  </a:objectDefaults>
  <a:extraClrSchemeLst>
    <a:extraClrScheme>
      <a:clrScheme name="1_Office 테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Office2007 word" ma:contentTypeID="0x010100A14D984FB8B221468946974834B0990F00D13DA6DAF025384FA39A7C534BB95254" ma:contentTypeVersion="2" ma:contentTypeDescription="Office2007 word" ma:contentTypeScope="" ma:versionID="d9c32686cb9f1da451d78bae89e12694">
  <xsd:schema xmlns:xsd="http://www.w3.org/2001/XMLSchema" xmlns:p="http://schemas.microsoft.com/office/2006/metadata/properties" targetNamespace="http://schemas.microsoft.com/office/2006/metadata/properties" ma:root="true" ma:fieldsID="79c84ea9a899f15170f16e18ddd0642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3F55B311-D8B8-4C4A-AB91-7AEBDC4853C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6D65E4F-B796-48EA-912B-80164599CC00}">
  <ds:schemaRefs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terms/"/>
    <ds:schemaRef ds:uri="http://schemas.microsoft.com/office/2006/metadata/properties"/>
    <ds:schemaRef ds:uri="http://purl.org/dc/dcmitype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E8A2755A-DBAA-43A1-9378-E774146475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38656</TotalTime>
  <Words>1627</Words>
  <Application>Microsoft Office PowerPoint</Application>
  <PresentationFormat>A4 용지(210x297mm)</PresentationFormat>
  <Paragraphs>157</Paragraphs>
  <Slides>17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17</vt:i4>
      </vt:variant>
    </vt:vector>
  </HeadingPairs>
  <TitlesOfParts>
    <vt:vector size="18" baseType="lpstr">
      <vt:lpstr>3_Office 테마</vt:lpstr>
      <vt:lpstr>PowerPoint 프레젠테이션</vt:lpstr>
      <vt:lpstr>Introduction</vt:lpstr>
      <vt:lpstr>Results in UMi (CF=2GHz)</vt:lpstr>
      <vt:lpstr>Phase 2 Results: 16TXRUs, UMi (CF=2GHz)</vt:lpstr>
      <vt:lpstr>Phase 2 Results: 32TXRUs, UMi (CF=2GHz)</vt:lpstr>
      <vt:lpstr>Phase 2 Results: 64TXRUs, UMi (CF=2GHz)</vt:lpstr>
      <vt:lpstr>Results in UMa ISD=500m</vt:lpstr>
      <vt:lpstr>Phase 2 Results: 16TXRUs, UMa ISD 500m</vt:lpstr>
      <vt:lpstr>Phase 2 Results: 32TXRUs, UMa ISD 500m</vt:lpstr>
      <vt:lpstr>Phase 2 Results: 64TXRUs, UMa ISD 500m</vt:lpstr>
      <vt:lpstr>Results in UMa ISD=200m</vt:lpstr>
      <vt:lpstr>Phase 2 Results: 16TXRUs, UMa ISD 200m</vt:lpstr>
      <vt:lpstr>Phase 2 Results: 32TXRUs, UMa ISD 200m</vt:lpstr>
      <vt:lpstr>Phase 2 Results: 64TXRUs, UMa ISD 200m</vt:lpstr>
      <vt:lpstr>Concluding Remarks</vt:lpstr>
      <vt:lpstr>Conclusion (1/2)</vt:lpstr>
      <vt:lpstr>Conclusion (2/2)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13년경영계획 최종 보고_v1.0-CSP2</dc:title>
  <dc:creator>이상우</dc:creator>
  <cp:lastModifiedBy>rentpc</cp:lastModifiedBy>
  <cp:revision>1285</cp:revision>
  <dcterms:created xsi:type="dcterms:W3CDTF">2011-04-07T04:52:51Z</dcterms:created>
  <dcterms:modified xsi:type="dcterms:W3CDTF">2015-05-26T07:25:46Z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0x010100A14D984FB8B221468946974834B0990F00D13DA6DAF025384FA39A7C534BB95254</vt:lpwstr>
  </property>
</Properties>
</file>