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0"/>
  </p:notesMasterIdLst>
  <p:handoutMasterIdLst>
    <p:handoutMasterId r:id="rId11"/>
  </p:handoutMasterIdLst>
  <p:sldIdLst>
    <p:sldId id="259" r:id="rId5"/>
    <p:sldId id="265" r:id="rId6"/>
    <p:sldId id="266" r:id="rId7"/>
    <p:sldId id="267" r:id="rId8"/>
    <p:sldId id="268" r:id="rId9"/>
  </p:sldIdLst>
  <p:sldSz cx="9144000" cy="6858000" type="screen4x3"/>
  <p:notesSz cx="7019925" cy="93059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8C3"/>
    <a:srgbClr val="6B707E"/>
    <a:srgbClr val="757A88"/>
    <a:srgbClr val="7F84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119" d="100"/>
          <a:sy n="119" d="100"/>
        </p:scale>
        <p:origin x="-558" y="-84"/>
      </p:cViewPr>
      <p:guideLst>
        <p:guide orient="horz" pos="1003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6333" y="0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r">
              <a:defRPr sz="1200"/>
            </a:lvl1pPr>
          </a:lstStyle>
          <a:p>
            <a:fld id="{01955B6F-32D6-6E4A-818E-323E9CA853F2}" type="datetimeFigureOut">
              <a:rPr lang="en-US" smtClean="0"/>
              <a:pPr/>
              <a:t>11/7/2014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39014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6333" y="8839014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r">
              <a:defRPr sz="1200"/>
            </a:lvl1pPr>
          </a:lstStyle>
          <a:p>
            <a:fld id="{2D9F35D0-378C-F64D-B306-20B09EA44B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54734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6333" y="0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r">
              <a:defRPr sz="1200"/>
            </a:lvl1pPr>
          </a:lstStyle>
          <a:p>
            <a:fld id="{46A82CAD-E1EA-9348-9F01-98BBB5BCEFAC}" type="datetimeFigureOut">
              <a:rPr lang="en-US" smtClean="0"/>
              <a:pPr/>
              <a:t>11/7/2014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698500"/>
            <a:ext cx="4651375" cy="34893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287" tIns="46644" rIns="93287" bIns="4664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993" y="4420315"/>
            <a:ext cx="5615940" cy="4187666"/>
          </a:xfrm>
          <a:prstGeom prst="rect">
            <a:avLst/>
          </a:prstGeom>
        </p:spPr>
        <p:txBody>
          <a:bodyPr vert="horz" lIns="93287" tIns="46644" rIns="93287" bIns="46644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39014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6333" y="8839014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r">
              <a:defRPr sz="1200"/>
            </a:lvl1pPr>
          </a:lstStyle>
          <a:p>
            <a:fld id="{CC0A3409-9418-C049-9706-3B7CEE0956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012659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742809"/>
            <a:ext cx="8229600" cy="1192917"/>
          </a:xfrm>
        </p:spPr>
        <p:txBody>
          <a:bodyPr lIns="0" anchor="b"/>
          <a:lstStyle>
            <a:lvl1pPr>
              <a:defRPr sz="3600" cap="none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3935726"/>
            <a:ext cx="8229600" cy="422426"/>
          </a:xfrm>
        </p:spPr>
        <p:txBody>
          <a:bodyPr lIns="0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2012 </a:t>
            </a:r>
            <a:r>
              <a:rPr lang="en-US" dirty="0" err="1" smtClean="0"/>
              <a:t>NextNav</a:t>
            </a:r>
            <a:r>
              <a:rPr lang="en-US" dirty="0" smtClean="0"/>
              <a:t> LLC Confidential.  Protected under NDA.</a:t>
            </a:r>
          </a:p>
        </p:txBody>
      </p:sp>
      <p:sp>
        <p:nvSpPr>
          <p:cNvPr id="19" name="TextBox 18"/>
          <p:cNvSpPr txBox="1"/>
          <p:nvPr userDrawn="1"/>
        </p:nvSpPr>
        <p:spPr>
          <a:xfrm>
            <a:off x="483294" y="4522788"/>
            <a:ext cx="3265488" cy="27699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fld id="{C2702691-AF19-1441-927E-A416196DFF0C}" type="datetime4">
              <a:rPr lang="en-US" sz="1200" b="1" smtClean="0">
                <a:solidFill>
                  <a:srgbClr val="0099C9"/>
                </a:solidFill>
                <a:latin typeface="+mj-lt"/>
              </a:rPr>
              <a:pPr/>
              <a:t>November 7, 2014</a:t>
            </a:fld>
            <a:endParaRPr lang="en-US" sz="1200" b="1" dirty="0">
              <a:solidFill>
                <a:srgbClr val="0099C9"/>
              </a:solidFill>
              <a:latin typeface="+mj-lt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E1C53-A120-C647-96D9-0E51A69B1EC0}" type="datetime4">
              <a:rPr lang="en-US" smtClean="0"/>
              <a:pPr/>
              <a:t>November 7, 2014</a:t>
            </a:fld>
            <a:r>
              <a:rPr lang="en-US" smtClean="0"/>
              <a:t>   |   </a:t>
            </a:r>
            <a:fld id="{FA90C538-551D-3444-A7B8-069EFE22642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2012 </a:t>
            </a:r>
            <a:r>
              <a:rPr lang="en-US" dirty="0" err="1" smtClean="0"/>
              <a:t>NextNav</a:t>
            </a:r>
            <a:r>
              <a:rPr lang="en-US" dirty="0" smtClean="0"/>
              <a:t> LLC Confidential.  Protected under NDA.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25713"/>
            <a:ext cx="8037513" cy="1406525"/>
          </a:xfrm>
        </p:spPr>
        <p:txBody>
          <a:bodyPr bIns="45720" anchor="b">
            <a:normAutofit/>
          </a:bodyPr>
          <a:lstStyle>
            <a:lvl1pPr algn="l">
              <a:defRPr sz="3600" b="1" cap="none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932238"/>
            <a:ext cx="8037513" cy="519112"/>
          </a:xfrm>
        </p:spPr>
        <p:txBody>
          <a:bodyPr anchor="t">
            <a:normAutofit/>
          </a:bodyPr>
          <a:lstStyle>
            <a:lvl1pPr marL="0" indent="0">
              <a:buNone/>
              <a:defRPr sz="1900">
                <a:solidFill>
                  <a:srgbClr val="4D4F53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© 2012 </a:t>
            </a:r>
            <a:r>
              <a:rPr lang="en-US" dirty="0" err="1" smtClean="0"/>
              <a:t>NextNav</a:t>
            </a:r>
            <a:r>
              <a:rPr lang="en-US" dirty="0" smtClean="0"/>
              <a:t> LLC Confidential.  Protected under NDA.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D6BD-2D19-364C-A1AD-D85389781F54}" type="datetime4">
              <a:rPr lang="en-US" smtClean="0"/>
              <a:pPr/>
              <a:t>November 7, 2014</a:t>
            </a:fld>
            <a:r>
              <a:rPr lang="en-US" smtClean="0"/>
              <a:t>   |   </a:t>
            </a:r>
            <a:fld id="{FA90C538-551D-3444-A7B8-069EFE22642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2012 </a:t>
            </a:r>
            <a:r>
              <a:rPr lang="en-US" dirty="0" err="1" smtClean="0"/>
              <a:t>NextNav</a:t>
            </a:r>
            <a:r>
              <a:rPr lang="en-US" dirty="0" smtClean="0"/>
              <a:t> LLC Confidential.  Protected under NDA.</a:t>
            </a:r>
          </a:p>
        </p:txBody>
      </p:sp>
      <p:sp>
        <p:nvSpPr>
          <p:cNvPr id="24" name="Content Placeholder 22"/>
          <p:cNvSpPr>
            <a:spLocks noGrp="1"/>
          </p:cNvSpPr>
          <p:nvPr>
            <p:ph sz="quarter" idx="13"/>
          </p:nvPr>
        </p:nvSpPr>
        <p:spPr>
          <a:xfrm>
            <a:off x="457200" y="1592263"/>
            <a:ext cx="4038600" cy="453390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5" name="Content Placeholder 22"/>
          <p:cNvSpPr>
            <a:spLocks noGrp="1"/>
          </p:cNvSpPr>
          <p:nvPr>
            <p:ph sz="quarter" idx="14"/>
          </p:nvPr>
        </p:nvSpPr>
        <p:spPr>
          <a:xfrm>
            <a:off x="4648200" y="1592263"/>
            <a:ext cx="4038600" cy="45339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D6BD-2D19-364C-A1AD-D85389781F54}" type="datetime4">
              <a:rPr lang="en-US" smtClean="0"/>
              <a:pPr/>
              <a:t>November 7, 2014</a:t>
            </a:fld>
            <a:r>
              <a:rPr lang="en-US" smtClean="0"/>
              <a:t>   |   </a:t>
            </a:r>
            <a:fld id="{FA90C538-551D-3444-A7B8-069EFE22642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2012 </a:t>
            </a:r>
            <a:r>
              <a:rPr lang="en-US" dirty="0" err="1" smtClean="0"/>
              <a:t>NextNav</a:t>
            </a:r>
            <a:r>
              <a:rPr lang="en-US" dirty="0" smtClean="0"/>
              <a:t> LLC Confidential.  Protected under NDA.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D6BD-2D19-364C-A1AD-D85389781F54}" type="datetime4">
              <a:rPr lang="en-US" smtClean="0"/>
              <a:pPr/>
              <a:t>November 7, 2014</a:t>
            </a:fld>
            <a:r>
              <a:rPr lang="en-US" smtClean="0"/>
              <a:t>   |   </a:t>
            </a:r>
            <a:fld id="{FA90C538-551D-3444-A7B8-069EFE22642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2012 </a:t>
            </a:r>
            <a:r>
              <a:rPr lang="en-US" dirty="0" err="1" smtClean="0"/>
              <a:t>NextNav</a:t>
            </a:r>
            <a:r>
              <a:rPr lang="en-US" dirty="0" smtClean="0"/>
              <a:t> LLC Confidential.  Protected under NDA.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592263"/>
            <a:ext cx="8229600" cy="3775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D6BD-2D19-364C-A1AD-D85389781F54}" type="datetime4">
              <a:rPr lang="en-US" smtClean="0"/>
              <a:pPr/>
              <a:t>November 7, 2014</a:t>
            </a:fld>
            <a:r>
              <a:rPr lang="en-US" smtClean="0"/>
              <a:t>   |   </a:t>
            </a:r>
            <a:fld id="{FA90C538-551D-3444-A7B8-069EFE22642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2012 </a:t>
            </a:r>
            <a:r>
              <a:rPr lang="en-US" dirty="0" err="1" smtClean="0"/>
              <a:t>NextNav</a:t>
            </a:r>
            <a:r>
              <a:rPr lang="en-US" dirty="0" smtClean="0"/>
              <a:t> LLC Confidential.  Protected under NDA.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457200" y="5367338"/>
            <a:ext cx="8229600" cy="817562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408544"/>
            <a:ext cx="2133600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 b="1">
                <a:solidFill>
                  <a:schemeClr val="tx1">
                    <a:lumMod val="40000"/>
                    <a:lumOff val="60000"/>
                  </a:schemeClr>
                </a:solidFill>
                <a:latin typeface="+mj-lt"/>
              </a:defRPr>
            </a:lvl1pPr>
          </a:lstStyle>
          <a:p>
            <a:fld id="{77B8D6BD-2D19-364C-A1AD-D85389781F54}" type="datetime4">
              <a:rPr lang="en-US" smtClean="0"/>
              <a:pPr/>
              <a:t>November 7, 2014</a:t>
            </a:fld>
            <a:r>
              <a:rPr lang="en-US" dirty="0" smtClean="0"/>
              <a:t>   |   </a:t>
            </a:r>
            <a:fld id="{FA90C538-551D-3444-A7B8-069EFE22642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82471"/>
            <a:ext cx="6096000" cy="703831"/>
          </a:xfrm>
          <a:prstGeom prst="rect">
            <a:avLst/>
          </a:prstGeom>
        </p:spPr>
        <p:txBody>
          <a:bodyPr vert="horz" lIns="0" tIns="45720" rIns="91440" bIns="45720" rtlCol="0" anchor="t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939801"/>
            <a:ext cx="8229600" cy="5104606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08544"/>
            <a:ext cx="2895600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750" b="0">
                <a:solidFill>
                  <a:schemeClr val="tx1">
                    <a:lumMod val="60000"/>
                    <a:lumOff val="40000"/>
                  </a:schemeClr>
                </a:solidFill>
                <a:latin typeface="+mj-lt"/>
              </a:defRPr>
            </a:lvl1pPr>
          </a:lstStyle>
          <a:p>
            <a:endParaRPr lang="en-US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  <p:sldLayoutId id="2147483655" r:id="rId6"/>
    <p:sldLayoutId id="2147483657" r:id="rId7"/>
  </p:sldLayoutIdLst>
  <p:hf sldNum="0" hdr="0"/>
  <p:txStyles>
    <p:titleStyle>
      <a:lvl1pPr algn="l" defTabSz="457200" rtl="0" eaLnBrk="1" latinLnBrk="0" hangingPunct="1">
        <a:spcBef>
          <a:spcPct val="0"/>
        </a:spcBef>
        <a:buNone/>
        <a:defRPr sz="3600" b="1" kern="1200" spc="-150">
          <a:solidFill>
            <a:srgbClr val="0099C9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457200" rtl="0" eaLnBrk="1" latinLnBrk="0" hangingPunct="1">
        <a:lnSpc>
          <a:spcPts val="2100"/>
        </a:lnSpc>
        <a:spcBef>
          <a:spcPts val="1200"/>
        </a:spcBef>
        <a:spcAft>
          <a:spcPts val="100"/>
        </a:spcAft>
        <a:buClr>
          <a:schemeClr val="accent1"/>
        </a:buClr>
        <a:buFont typeface="Arial"/>
        <a:buChar char="•"/>
        <a:defRPr sz="1800" kern="1200" spc="-50">
          <a:solidFill>
            <a:schemeClr val="tx1"/>
          </a:solidFill>
          <a:latin typeface="+mj-lt"/>
          <a:ea typeface="+mn-ea"/>
          <a:cs typeface="Times New Roman (Body)"/>
        </a:defRPr>
      </a:lvl1pPr>
      <a:lvl2pPr marL="548640" indent="-182880" algn="l" defTabSz="457200" rtl="0" eaLnBrk="1" latinLnBrk="0" hangingPunct="1">
        <a:lnSpc>
          <a:spcPts val="1700"/>
        </a:lnSpc>
        <a:spcBef>
          <a:spcPts val="400"/>
        </a:spcBef>
        <a:spcAft>
          <a:spcPts val="100"/>
        </a:spcAft>
        <a:buClr>
          <a:schemeClr val="tx1"/>
        </a:buClr>
        <a:buFont typeface="Arial"/>
        <a:buChar char="–"/>
        <a:defRPr sz="1400" kern="1200">
          <a:solidFill>
            <a:srgbClr val="6B707E"/>
          </a:solidFill>
          <a:latin typeface="+mj-lt"/>
          <a:ea typeface="+mn-ea"/>
          <a:cs typeface="Times New Roman (Body)"/>
        </a:defRPr>
      </a:lvl2pPr>
      <a:lvl3pPr marL="777240" indent="-137160" algn="l" defTabSz="457200" rtl="0" eaLnBrk="1" latinLnBrk="0" hangingPunct="1">
        <a:lnSpc>
          <a:spcPts val="1800"/>
        </a:lnSpc>
        <a:spcBef>
          <a:spcPts val="800"/>
        </a:spcBef>
        <a:spcAft>
          <a:spcPts val="100"/>
        </a:spcAft>
        <a:buClr>
          <a:schemeClr val="accent2"/>
        </a:buClr>
        <a:buFont typeface="Arial"/>
        <a:buChar char="•"/>
        <a:defRPr sz="1400" kern="1200" spc="-30">
          <a:solidFill>
            <a:schemeClr val="tx1"/>
          </a:solidFill>
          <a:latin typeface="+mj-lt"/>
          <a:ea typeface="+mn-ea"/>
          <a:cs typeface="Times New Roman (Body)"/>
        </a:defRPr>
      </a:lvl3pPr>
      <a:lvl4pPr marL="1051560" indent="-182880" algn="l" defTabSz="457200" rtl="0" eaLnBrk="1" latinLnBrk="0" hangingPunct="1">
        <a:lnSpc>
          <a:spcPts val="1600"/>
        </a:lnSpc>
        <a:spcBef>
          <a:spcPct val="20000"/>
        </a:spcBef>
        <a:buFont typeface="Arial"/>
        <a:buChar char="–"/>
        <a:defRPr sz="1200" kern="1200">
          <a:solidFill>
            <a:srgbClr val="6B707E"/>
          </a:solidFill>
          <a:latin typeface="+mj-lt"/>
          <a:ea typeface="+mn-ea"/>
          <a:cs typeface="Times New Roman (Body)"/>
        </a:defRPr>
      </a:lvl4pPr>
      <a:lvl5pPr marL="1417320" indent="-182880" algn="l" defTabSz="457200" rtl="0" eaLnBrk="1" latinLnBrk="0" hangingPunct="1">
        <a:lnSpc>
          <a:spcPts val="1600"/>
        </a:lnSpc>
        <a:spcBef>
          <a:spcPts val="1200"/>
        </a:spcBef>
        <a:buClr>
          <a:schemeClr val="accent6"/>
        </a:buClr>
        <a:buFont typeface="Arial"/>
        <a:buChar char="•"/>
        <a:defRPr sz="1200" kern="1200">
          <a:solidFill>
            <a:schemeClr val="tx1"/>
          </a:solidFill>
          <a:latin typeface="+mj-lt"/>
          <a:ea typeface="+mn-ea"/>
          <a:cs typeface="Times New Roman (Body)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457200" y="2397904"/>
            <a:ext cx="8229600" cy="1192917"/>
          </a:xfrm>
        </p:spPr>
        <p:txBody>
          <a:bodyPr/>
          <a:lstStyle/>
          <a:p>
            <a:r>
              <a:rPr lang="en-US" b="0" dirty="0" smtClean="0"/>
              <a:t>R1-145116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457200" y="3596231"/>
            <a:ext cx="8229600" cy="422426"/>
          </a:xfrm>
        </p:spPr>
        <p:txBody>
          <a:bodyPr/>
          <a:lstStyle/>
          <a:p>
            <a:r>
              <a: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Way forward for simulation scenarios for indoor </a:t>
            </a:r>
            <a:r>
              <a:rPr lang="en-US" altLang="zh-CN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positioning</a:t>
            </a:r>
          </a:p>
          <a:p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NextNav, AT&amp;T, III, U.S. DOC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4294967295"/>
          </p:nvPr>
        </p:nvSpPr>
        <p:spPr>
          <a:xfrm>
            <a:off x="7010400" y="6408738"/>
            <a:ext cx="2133600" cy="365125"/>
          </a:xfrm>
        </p:spPr>
        <p:txBody>
          <a:bodyPr/>
          <a:lstStyle/>
          <a:p>
            <a:fld id="{5F6E1C53-A120-C647-96D9-0E51A69B1EC0}" type="datetime4">
              <a:rPr lang="en-US" smtClean="0"/>
              <a:pPr/>
              <a:t>November 7, 2014</a:t>
            </a:fld>
            <a:r>
              <a:rPr lang="en-US" smtClean="0"/>
              <a:t>   |   </a:t>
            </a:r>
            <a:fld id="{FA90C538-551D-3444-A7B8-069EFE226421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12536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Summary from RAN1#78bis</a:t>
            </a:r>
            <a:endParaRPr lang="zh-CN" altLang="en-US" dirty="0"/>
          </a:p>
        </p:txBody>
      </p:sp>
      <p:sp>
        <p:nvSpPr>
          <p:cNvPr id="6" name="内容占位符 2"/>
          <p:cNvSpPr txBox="1">
            <a:spLocks/>
          </p:cNvSpPr>
          <p:nvPr/>
        </p:nvSpPr>
        <p:spPr>
          <a:xfrm>
            <a:off x="179512" y="1239253"/>
            <a:ext cx="8712968" cy="4525963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Agreement at RAN1#78bis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evaluating baseline performance, two scenarios are defined for the existing positioning techniques (e.g. A-GNSS, E-CID, OTDOA, UTDOA, or hybrids thereof) for indoor environments: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Outdoor deployment scenario, at least for the case of macro + outdoor small cell only</a:t>
            </a:r>
          </a:p>
          <a:p>
            <a:pPr marL="1600200" marR="0" lvl="3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000" b="1" i="1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FFS: whether or not to evaluate the case of Macro only deployment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Outdoor macro + indoor small cell deployment scenario</a:t>
            </a:r>
          </a:p>
          <a:p>
            <a:pPr marL="742950" marR="0" lvl="1" indent="-285750" algn="l" defTabSz="914400" rtl="0" eaLnBrk="1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The above scenarios are also applicable to evaluate physical layer design options, enhanced measurements, and/or any additional impacts or enhancements, as applicable per technology, for RAT-dependent and RAT-independent positioning systems, including suitable frequencies and signals.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Open issues on evaluation methodologies from RAN#1#78bis: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FFS: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Should Macro only deployment scenarios be included in the evaluations of indoor positioning technologies?</a:t>
            </a:r>
            <a:endParaRPr kumimoji="0" lang="en-US" altLang="zh-CN" sz="28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FFS details on configuration parameters for indoor positioning evaluations</a:t>
            </a:r>
          </a:p>
        </p:txBody>
      </p:sp>
    </p:spTree>
    <p:extLst>
      <p:ext uri="{BB962C8B-B14F-4D97-AF65-F5344CB8AC3E}">
        <p14:creationId xmlns:p14="http://schemas.microsoft.com/office/powerpoint/2010/main" val="795740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Motivation for inclusion of the “Macro-Only” scenario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7325"/>
            <a:ext cx="8229600" cy="4777081"/>
          </a:xfrm>
        </p:spPr>
        <p:txBody>
          <a:bodyPr>
            <a:normAutofit/>
          </a:bodyPr>
          <a:lstStyle/>
          <a:p>
            <a:pPr marL="342900" lvl="0" indent="-342900" defTabSz="91440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Font typeface="Arial" pitchFamily="34" charset="0"/>
              <a:buChar char="•"/>
            </a:pPr>
            <a:r>
              <a:rPr lang="en-US" sz="3000" spc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some areas, economics likely will not justify the deployment of small cells, but emergency calls (e.g. E911) will still be needed</a:t>
            </a:r>
          </a:p>
          <a:p>
            <a:pPr marL="742950" lvl="1" indent="-285750" defTabSz="91440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Font typeface="Arial" pitchFamily="34" charset="0"/>
              <a:buChar char="–"/>
            </a:pPr>
            <a:r>
              <a:rPr lang="en-US" sz="2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Economically depressed areas, public housing, some warehouses, </a:t>
            </a:r>
            <a:r>
              <a:rPr lang="en-US" sz="26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etc</a:t>
            </a:r>
            <a:endParaRPr lang="en-US" sz="26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defTabSz="91440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Font typeface="Arial" pitchFamily="34" charset="0"/>
              <a:buChar char="•"/>
            </a:pPr>
            <a:r>
              <a:rPr lang="en-US" sz="3000" spc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the case of power outages, water, fires, </a:t>
            </a:r>
            <a:r>
              <a:rPr lang="en-US" sz="3000" spc="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etc</a:t>
            </a:r>
            <a:r>
              <a:rPr lang="en-US" sz="3000" spc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the small cells may become inoperable</a:t>
            </a:r>
          </a:p>
          <a:p>
            <a:pPr marL="342900" lvl="0" indent="-342900" defTabSz="91440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Font typeface="Arial" pitchFamily="34" charset="0"/>
              <a:buChar char="•"/>
            </a:pPr>
            <a:r>
              <a:rPr lang="en-US" sz="3000" spc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Vandals or burglars could disable small cells</a:t>
            </a:r>
            <a:endParaRPr lang="en-US" sz="3000" spc="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75958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Simulation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Operator &amp; Public Safety feedback:</a:t>
            </a:r>
          </a:p>
          <a:p>
            <a:pPr lvl="1"/>
            <a:r>
              <a:rPr lang="en-US" sz="1800" dirty="0"/>
              <a:t>In order to meet public safety indoor position requirements, the macro-only deployment scenario should be considered for evaluating performance. </a:t>
            </a:r>
            <a:endParaRPr lang="en-US" sz="1800" dirty="0" smtClean="0"/>
          </a:p>
          <a:p>
            <a:pPr lvl="1"/>
            <a:r>
              <a:rPr lang="en-US" sz="1800" dirty="0" smtClean="0"/>
              <a:t>The </a:t>
            </a:r>
            <a:r>
              <a:rPr lang="en-US" sz="1800" dirty="0"/>
              <a:t>Macro-only scenario has to be </a:t>
            </a:r>
            <a:r>
              <a:rPr lang="en-US" sz="1800" dirty="0" smtClean="0"/>
              <a:t>simulated for this Study Item.</a:t>
            </a:r>
          </a:p>
        </p:txBody>
      </p:sp>
    </p:spTree>
    <p:extLst>
      <p:ext uri="{BB962C8B-B14F-4D97-AF65-F5344CB8AC3E}">
        <p14:creationId xmlns:p14="http://schemas.microsoft.com/office/powerpoint/2010/main" val="3528536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simulation scenarios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6611"/>
            <a:ext cx="8229600" cy="4287796"/>
          </a:xfrm>
        </p:spPr>
        <p:txBody>
          <a:bodyPr>
            <a:normAutofit/>
          </a:bodyPr>
          <a:lstStyle/>
          <a:p>
            <a:r>
              <a:rPr lang="en-US" dirty="0" smtClean="0"/>
              <a:t>Three </a:t>
            </a:r>
            <a:r>
              <a:rPr lang="en-US" dirty="0"/>
              <a:t>scenarios are </a:t>
            </a:r>
            <a:r>
              <a:rPr lang="en-US" dirty="0" smtClean="0"/>
              <a:t>proposed </a:t>
            </a:r>
            <a:r>
              <a:rPr lang="en-US" dirty="0"/>
              <a:t>for evaluating performance </a:t>
            </a:r>
            <a:r>
              <a:rPr lang="en-US" dirty="0" smtClean="0"/>
              <a:t>of positioning techniques as applicable per technology:</a:t>
            </a:r>
            <a:endParaRPr lang="en-US" dirty="0"/>
          </a:p>
          <a:p>
            <a:pPr lvl="1"/>
            <a:r>
              <a:rPr lang="en-US" dirty="0" smtClean="0"/>
              <a:t>Outdoor </a:t>
            </a:r>
            <a:r>
              <a:rPr lang="en-US" dirty="0" smtClean="0"/>
              <a:t>macro + outdoor small cell deployment scenario</a:t>
            </a:r>
          </a:p>
          <a:p>
            <a:pPr lvl="1"/>
            <a:r>
              <a:rPr lang="en-US" dirty="0"/>
              <a:t>Outdoor macro + </a:t>
            </a:r>
            <a:r>
              <a:rPr lang="en-US" dirty="0" smtClean="0"/>
              <a:t>indoor </a:t>
            </a:r>
            <a:r>
              <a:rPr lang="en-US" dirty="0"/>
              <a:t>small cell </a:t>
            </a:r>
            <a:r>
              <a:rPr lang="en-US"/>
              <a:t>deployment </a:t>
            </a:r>
            <a:r>
              <a:rPr lang="en-US" smtClean="0"/>
              <a:t>scenario</a:t>
            </a:r>
          </a:p>
          <a:p>
            <a:pPr lvl="1"/>
            <a:r>
              <a:rPr lang="en-US" b="1" i="1" smtClean="0"/>
              <a:t>Outdoor </a:t>
            </a:r>
            <a:r>
              <a:rPr lang="en-US" b="1" i="1" dirty="0"/>
              <a:t>macro only deployment scenario </a:t>
            </a:r>
          </a:p>
          <a:p>
            <a:pPr lvl="1"/>
            <a:endParaRPr lang="en-US" dirty="0"/>
          </a:p>
          <a:p>
            <a:r>
              <a:rPr lang="en-US" dirty="0"/>
              <a:t>The agreed scenarios shall be reusable for each </a:t>
            </a:r>
            <a:r>
              <a:rPr lang="en-US" dirty="0" smtClean="0"/>
              <a:t>technology </a:t>
            </a:r>
            <a:r>
              <a:rPr lang="en-US" dirty="0"/>
              <a:t>f</a:t>
            </a:r>
            <a:r>
              <a:rPr lang="en-US" dirty="0" smtClean="0"/>
              <a:t>or </a:t>
            </a:r>
            <a:r>
              <a:rPr lang="en-US" dirty="0"/>
              <a:t>initial technology evaluations and future enhancements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569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5">
      <a:dk1>
        <a:srgbClr val="4D4F53"/>
      </a:dk1>
      <a:lt1>
        <a:sysClr val="window" lastClr="FFFFFF"/>
      </a:lt1>
      <a:dk2>
        <a:srgbClr val="1F497D"/>
      </a:dk2>
      <a:lt2>
        <a:srgbClr val="EEECE1"/>
      </a:lt2>
      <a:accent1>
        <a:srgbClr val="0098D0"/>
      </a:accent1>
      <a:accent2>
        <a:srgbClr val="58A618"/>
      </a:accent2>
      <a:accent3>
        <a:srgbClr val="E98300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E2032A1C719EF458B4F1681DA6B64C0" ma:contentTypeVersion="1" ma:contentTypeDescription="Create a new document." ma:contentTypeScope="" ma:versionID="4471c504f359d74ed19fb7b12dd0473c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c64490b4aec6201516c3a874156f37b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4764D44-1914-4957-8507-2010DD2AB16C}">
  <ds:schemaRefs>
    <ds:schemaRef ds:uri="http://www.w3.org/XML/1998/namespace"/>
    <ds:schemaRef ds:uri="http://schemas.microsoft.com/office/2006/metadata/properties"/>
    <ds:schemaRef ds:uri="http://schemas.microsoft.com/office/infopath/2007/PartnerControls"/>
    <ds:schemaRef ds:uri="http://schemas.microsoft.com/office/2006/documentManagement/types"/>
    <ds:schemaRef ds:uri="http://purl.org/dc/dcmitype/"/>
    <ds:schemaRef ds:uri="http://schemas.openxmlformats.org/package/2006/metadata/core-properties"/>
    <ds:schemaRef ds:uri="http://purl.org/dc/terms/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B973DD5A-5551-47E2-A5F1-34C4627B56F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0BEC8E8-C186-4E29-AD1F-93B80604299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3879</TotalTime>
  <Words>330</Words>
  <Application>Microsoft Office PowerPoint</Application>
  <PresentationFormat>On-screen Show (4:3)</PresentationFormat>
  <Paragraphs>31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R1-145116 </vt:lpstr>
      <vt:lpstr>Summary from RAN1#78bis</vt:lpstr>
      <vt:lpstr>Motivation for inclusion of the “Macro-Only” scenario</vt:lpstr>
      <vt:lpstr>Simulation Requirements</vt:lpstr>
      <vt:lpstr>Proposed simulation scenarios</vt:lpstr>
    </vt:vector>
  </TitlesOfParts>
  <Company>Grafik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Kelsey de Sostoa</dc:creator>
  <cp:lastModifiedBy>Jerome Vogedes</cp:lastModifiedBy>
  <cp:revision>33</cp:revision>
  <cp:lastPrinted>2012-03-30T14:37:02Z</cp:lastPrinted>
  <dcterms:created xsi:type="dcterms:W3CDTF">2012-02-09T16:33:23Z</dcterms:created>
  <dcterms:modified xsi:type="dcterms:W3CDTF">2014-11-07T19:33:05Z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0x010100AE2032A1C719EF458B4F1681DA6B64C0</vt:lpwstr>
  </property>
</Properties>
</file>