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9" r:id="rId3"/>
    <p:sldId id="260" r:id="rId4"/>
    <p:sldId id="261" r:id="rId5"/>
    <p:sldId id="262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3BF5CF-F386-4F8F-B760-40D94DAB6E2F}" type="datetimeFigureOut">
              <a:rPr kumimoji="1" lang="ja-JP" altLang="en-US" smtClean="0"/>
              <a:pPr/>
              <a:t>2011/10/12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1CB938-E8D3-48B9-A581-1508D68EDDF4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B938-E8D3-48B9-A581-1508D68EDDF4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B938-E8D3-48B9-A581-1508D68EDDF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B938-E8D3-48B9-A581-1508D68EDDF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B938-E8D3-48B9-A581-1508D68EDDF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1CB938-E8D3-48B9-A581-1508D68EDDF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2011/10/12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2011/10/12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2011/10/12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2011/10/12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2011/10/12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UL simulation for calibration in scenario 3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512768" cy="1752600"/>
          </a:xfrm>
        </p:spPr>
        <p:txBody>
          <a:bodyPr>
            <a:normAutofit fontScale="92500"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Alcatel-Lucent, Alcatel-Lucent Shanghai Bell, </a:t>
            </a:r>
            <a:r>
              <a:rPr lang="en-US" altLang="ja-JP" dirty="0" err="1" smtClean="0">
                <a:solidFill>
                  <a:schemeClr val="tx1"/>
                </a:solidFill>
              </a:rPr>
              <a:t>Huawei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HiSilicon,KDDI</a:t>
            </a:r>
            <a:r>
              <a:rPr lang="en-US" altLang="ja-JP" dirty="0" smtClean="0">
                <a:solidFill>
                  <a:schemeClr val="tx1"/>
                </a:solidFill>
              </a:rPr>
              <a:t>, LGE, Nokia, NSN,NTT DOCOMO, Panasonic, </a:t>
            </a:r>
            <a:r>
              <a:rPr kumimoji="1" lang="en-US" altLang="ja-JP" dirty="0" smtClean="0">
                <a:solidFill>
                  <a:schemeClr val="tx1"/>
                </a:solidFill>
              </a:rPr>
              <a:t>Sharp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79512" y="93817"/>
            <a:ext cx="874846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/>
            <a:r>
              <a:rPr lang="en-GB" altLang="ko-KR" sz="2400" b="1" dirty="0"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cs typeface="Times New Roman" pitchFamily="18" charset="0"/>
              </a:rPr>
              <a:t>66bis</a:t>
            </a:r>
            <a:r>
              <a:rPr lang="en-GB" altLang="ko-KR" sz="2400" b="1" dirty="0">
                <a:cs typeface="Times New Roman" pitchFamily="18" charset="0"/>
              </a:rPr>
              <a:t>			                     </a:t>
            </a:r>
            <a:r>
              <a:rPr lang="en-US" altLang="ko-KR" sz="2400" b="1" i="1" dirty="0" smtClean="0">
                <a:cs typeface="Times New Roman" pitchFamily="18" charset="0"/>
              </a:rPr>
              <a:t>R1-11</a:t>
            </a:r>
            <a:r>
              <a:rPr lang="en-US" altLang="ja-JP" sz="2400" b="1" i="1" dirty="0" smtClean="0">
                <a:cs typeface="Times New Roman" pitchFamily="18" charset="0"/>
              </a:rPr>
              <a:t>3568</a:t>
            </a:r>
            <a:endParaRPr lang="en-US" altLang="ko-KR" sz="2400" dirty="0">
              <a:cs typeface="Times New Roman" pitchFamily="18" charset="0"/>
            </a:endParaRPr>
          </a:p>
          <a:p>
            <a:pPr eaLnBrk="0" hangingPunct="0"/>
            <a:r>
              <a:rPr lang="en-GB" altLang="ko-KR" sz="2400" b="1" dirty="0" err="1" smtClean="0">
                <a:cs typeface="Times New Roman" pitchFamily="18" charset="0"/>
              </a:rPr>
              <a:t>Zhuhai</a:t>
            </a:r>
            <a:r>
              <a:rPr lang="en-GB" altLang="ko-KR" sz="2400" b="1" dirty="0" smtClean="0">
                <a:cs typeface="Times New Roman" pitchFamily="18" charset="0"/>
              </a:rPr>
              <a:t>, China, October 10-14, 2011</a:t>
            </a:r>
            <a:endParaRPr lang="en-GB" altLang="ko-KR" sz="2400" b="1" dirty="0"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536" y="1484784"/>
            <a:ext cx="25383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400" dirty="0"/>
              <a:t>Agenda item: </a:t>
            </a:r>
            <a:r>
              <a:rPr lang="en-US" altLang="ko-KR" sz="2400" dirty="0" smtClean="0"/>
              <a:t>7.5.4</a:t>
            </a:r>
            <a:endParaRPr lang="ko-KR" altLang="en-US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997152"/>
          </a:xfrm>
        </p:spPr>
        <p:txBody>
          <a:bodyPr>
            <a:normAutofit fontScale="40000" lnSpcReduction="20000"/>
          </a:bodyPr>
          <a:lstStyle/>
          <a:p>
            <a:r>
              <a:rPr lang="en-US" altLang="ja-JP" sz="4500" b="1" u="sng" dirty="0" smtClean="0"/>
              <a:t>Objectives</a:t>
            </a:r>
          </a:p>
          <a:p>
            <a:pPr lvl="1"/>
            <a:r>
              <a:rPr lang="en-US" altLang="ja-JP" sz="4500" dirty="0" smtClean="0"/>
              <a:t>To make sure that the companies’ simulators are calibrated in order to isolate the impact of possible enhancement for UL RS, SRS, UL PC, etc.</a:t>
            </a:r>
          </a:p>
          <a:p>
            <a:r>
              <a:rPr lang="en-US" altLang="ja-JP" sz="4500" b="1" u="sng" dirty="0" smtClean="0"/>
              <a:t>Proposal</a:t>
            </a:r>
          </a:p>
          <a:p>
            <a:pPr lvl="1"/>
            <a:r>
              <a:rPr lang="x-none" altLang="ja-JP" sz="4500" dirty="0" smtClean="0"/>
              <a:t>The UL </a:t>
            </a:r>
            <a:r>
              <a:rPr lang="en-US" altLang="ja-JP" sz="4500" dirty="0" smtClean="0"/>
              <a:t>Non-</a:t>
            </a:r>
            <a:r>
              <a:rPr lang="en-US" altLang="ja-JP" sz="4500" dirty="0" err="1" smtClean="0"/>
              <a:t>CoMP</a:t>
            </a:r>
            <a:r>
              <a:rPr lang="en-US" altLang="ja-JP" sz="4500" dirty="0" smtClean="0"/>
              <a:t> </a:t>
            </a:r>
            <a:r>
              <a:rPr lang="x-none" altLang="ja-JP" sz="4500" dirty="0" smtClean="0"/>
              <a:t>HetNet simulator should be calibrated using common TPC parameters</a:t>
            </a:r>
            <a:r>
              <a:rPr lang="en-US" altLang="ja-JP" sz="4500" dirty="0" smtClean="0"/>
              <a:t> (for Step 1)</a:t>
            </a:r>
            <a:r>
              <a:rPr lang="x-none" altLang="ja-JP" sz="4500" dirty="0" smtClean="0"/>
              <a:t>.</a:t>
            </a:r>
            <a:endParaRPr lang="en-US" altLang="ja-JP" sz="4500" dirty="0" smtClean="0"/>
          </a:p>
          <a:p>
            <a:pPr lvl="2"/>
            <a:r>
              <a:rPr lang="en-US" altLang="ja-JP" sz="4500" dirty="0" smtClean="0"/>
              <a:t>Use simulation assumptions in page 4  for Non-</a:t>
            </a:r>
            <a:r>
              <a:rPr lang="en-US" altLang="ja-JP" sz="4500" dirty="0" err="1" smtClean="0"/>
              <a:t>CoMP</a:t>
            </a:r>
            <a:r>
              <a:rPr lang="en-US" altLang="ja-JP" sz="4500" dirty="0" smtClean="0"/>
              <a:t> for calibration.</a:t>
            </a:r>
          </a:p>
          <a:p>
            <a:pPr lvl="1"/>
            <a:r>
              <a:rPr lang="en-US" altLang="ja-JP" sz="4500" dirty="0" smtClean="0"/>
              <a:t>Use baseline evaluation metrics in page 3 for </a:t>
            </a:r>
            <a:r>
              <a:rPr lang="en-US" altLang="ja-JP" sz="4500" dirty="0" err="1" smtClean="0"/>
              <a:t>CoMP</a:t>
            </a:r>
            <a:r>
              <a:rPr lang="en-US" altLang="ja-JP" sz="4500" dirty="0" smtClean="0"/>
              <a:t>/Non-</a:t>
            </a:r>
            <a:r>
              <a:rPr lang="en-US" altLang="ja-JP" sz="4500" dirty="0" err="1" smtClean="0"/>
              <a:t>CoMP</a:t>
            </a:r>
            <a:r>
              <a:rPr lang="en-US" altLang="ja-JP" sz="4500" dirty="0" smtClean="0"/>
              <a:t> for the fair comparison.</a:t>
            </a:r>
          </a:p>
          <a:p>
            <a:pPr lvl="1"/>
            <a:r>
              <a:rPr lang="en-US" altLang="ja-JP" sz="4500" dirty="0" smtClean="0"/>
              <a:t>Different parameters from Step 1 parameters can be used for </a:t>
            </a:r>
            <a:r>
              <a:rPr lang="en-US" altLang="ja-JP" sz="4500" dirty="0" err="1" smtClean="0"/>
              <a:t>CoMP</a:t>
            </a:r>
            <a:r>
              <a:rPr lang="en-US" altLang="ja-JP" sz="4500" dirty="0" smtClean="0"/>
              <a:t> evaluation (for Step 2 and 3).</a:t>
            </a:r>
          </a:p>
          <a:p>
            <a:endParaRPr lang="en-US" altLang="ja-JP" sz="4500" dirty="0" smtClean="0"/>
          </a:p>
          <a:p>
            <a:r>
              <a:rPr lang="en-US" altLang="ja-JP" sz="4500" b="1" u="sng" dirty="0" smtClean="0"/>
              <a:t>Notes</a:t>
            </a:r>
          </a:p>
          <a:p>
            <a:r>
              <a:rPr lang="en-US" altLang="ja-JP" sz="4500" dirty="0" smtClean="0"/>
              <a:t>The following steps are expected for Non-</a:t>
            </a:r>
            <a:r>
              <a:rPr lang="en-US" altLang="ja-JP" sz="4500" dirty="0" err="1" smtClean="0"/>
              <a:t>CoMP</a:t>
            </a:r>
            <a:r>
              <a:rPr lang="en-US" altLang="ja-JP" sz="4500" dirty="0" smtClean="0"/>
              <a:t>/</a:t>
            </a:r>
            <a:r>
              <a:rPr lang="en-US" altLang="ja-JP" sz="4500" dirty="0" err="1" smtClean="0"/>
              <a:t>CoMP</a:t>
            </a:r>
            <a:r>
              <a:rPr lang="en-US" altLang="ja-JP" sz="4500" dirty="0" smtClean="0"/>
              <a:t> simulation.</a:t>
            </a:r>
          </a:p>
          <a:p>
            <a:pPr lvl="1"/>
            <a:r>
              <a:rPr lang="en-US" altLang="ja-JP" sz="4500" dirty="0" smtClean="0"/>
              <a:t>Step 1: Non-</a:t>
            </a:r>
            <a:r>
              <a:rPr lang="en-US" altLang="ja-JP" sz="4500" dirty="0" err="1" smtClean="0"/>
              <a:t>CoMP</a:t>
            </a:r>
            <a:r>
              <a:rPr lang="en-US" altLang="ja-JP" sz="4500" dirty="0" smtClean="0"/>
              <a:t> simulation with common parameters (Non-</a:t>
            </a:r>
            <a:r>
              <a:rPr lang="en-US" altLang="ja-JP" sz="4500" dirty="0" err="1" smtClean="0"/>
              <a:t>CoMP</a:t>
            </a:r>
            <a:r>
              <a:rPr lang="en-US" altLang="ja-JP" sz="4500" dirty="0" smtClean="0"/>
              <a:t> results for calibration)</a:t>
            </a:r>
          </a:p>
          <a:p>
            <a:pPr lvl="1"/>
            <a:r>
              <a:rPr lang="en-US" altLang="ja-JP" sz="4500" dirty="0" smtClean="0"/>
              <a:t>Step 2: Non-</a:t>
            </a:r>
            <a:r>
              <a:rPr lang="en-US" altLang="ja-JP" sz="4500" dirty="0" err="1" smtClean="0"/>
              <a:t>CoMP</a:t>
            </a:r>
            <a:r>
              <a:rPr lang="en-US" altLang="ja-JP" sz="4500" dirty="0" smtClean="0"/>
              <a:t> simulation with each company’s parameters (Baseline Non-</a:t>
            </a:r>
            <a:r>
              <a:rPr lang="en-US" altLang="ja-JP" sz="4500" dirty="0" err="1" smtClean="0"/>
              <a:t>CoMP</a:t>
            </a:r>
            <a:r>
              <a:rPr lang="en-US" altLang="ja-JP" sz="4500" dirty="0" smtClean="0"/>
              <a:t> results)</a:t>
            </a:r>
          </a:p>
          <a:p>
            <a:pPr lvl="1"/>
            <a:r>
              <a:rPr lang="en-US" altLang="ja-JP" sz="4500" dirty="0" smtClean="0"/>
              <a:t>Step 3: </a:t>
            </a:r>
            <a:r>
              <a:rPr lang="en-US" altLang="ja-JP" sz="4500" dirty="0" err="1" smtClean="0"/>
              <a:t>CoMP</a:t>
            </a:r>
            <a:r>
              <a:rPr lang="en-US" altLang="ja-JP" sz="4500" dirty="0" smtClean="0"/>
              <a:t> simulation with each company’s parameters (</a:t>
            </a:r>
            <a:r>
              <a:rPr lang="en-US" altLang="ja-JP" sz="4500" dirty="0" err="1" smtClean="0"/>
              <a:t>CoMP</a:t>
            </a:r>
            <a:r>
              <a:rPr lang="en-US" altLang="ja-JP" sz="4500" dirty="0" smtClean="0"/>
              <a:t> results)</a:t>
            </a:r>
          </a:p>
          <a:p>
            <a:pPr>
              <a:buNone/>
            </a:pPr>
            <a:endParaRPr lang="en-US" altLang="ja-JP" dirty="0" smtClean="0"/>
          </a:p>
          <a:p>
            <a:endParaRPr lang="ja-JP" altLang="ja-JP" dirty="0" smtClean="0"/>
          </a:p>
          <a:p>
            <a:endParaRPr kumimoji="1" lang="ja-JP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Baseline evaluation metrics for </a:t>
            </a:r>
            <a:r>
              <a:rPr lang="en-US" altLang="ja-JP" dirty="0" err="1" smtClean="0"/>
              <a:t>CoMP</a:t>
            </a:r>
            <a:r>
              <a:rPr lang="en-US" altLang="ja-JP" dirty="0" smtClean="0"/>
              <a:t>/Non-</a:t>
            </a:r>
            <a:r>
              <a:rPr lang="en-US" altLang="ja-JP" dirty="0" err="1" smtClean="0"/>
              <a:t>CoMP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x-none" altLang="ja-JP" dirty="0" smtClean="0"/>
              <a:t>Macro area throughput [ bps/Hz/(1macro+4LPNs) ]</a:t>
            </a:r>
            <a:endParaRPr lang="ja-JP" altLang="ja-JP" dirty="0" smtClean="0"/>
          </a:p>
          <a:p>
            <a:r>
              <a:rPr lang="x-none" altLang="ja-JP" dirty="0" smtClean="0"/>
              <a:t>Pico cell throughput [ Mbps/LPN ]</a:t>
            </a:r>
            <a:endParaRPr lang="ja-JP" altLang="ja-JP" dirty="0" smtClean="0"/>
          </a:p>
          <a:p>
            <a:r>
              <a:rPr lang="x-none" altLang="ja-JP" dirty="0" smtClean="0"/>
              <a:t>Macro cell IoT [ dB ] --- mean</a:t>
            </a:r>
            <a:r>
              <a:rPr lang="en-US" altLang="ja-JP" dirty="0" smtClean="0"/>
              <a:t>(Mandatory)</a:t>
            </a:r>
            <a:r>
              <a:rPr lang="x-none" altLang="ja-JP" dirty="0" smtClean="0"/>
              <a:t> and variance</a:t>
            </a:r>
            <a:r>
              <a:rPr lang="en-US" altLang="ja-JP" dirty="0" smtClean="0"/>
              <a:t> (Optional)</a:t>
            </a:r>
            <a:r>
              <a:rPr lang="x-none" altLang="ja-JP" dirty="0" smtClean="0"/>
              <a:t> of effective IoT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Linear scale</a:t>
            </a:r>
            <a:endParaRPr lang="ja-JP" altLang="ja-JP" dirty="0" smtClean="0"/>
          </a:p>
          <a:p>
            <a:r>
              <a:rPr lang="x-none" altLang="ja-JP" dirty="0" smtClean="0"/>
              <a:t>Pico cell IoT [ dB ] --- mean</a:t>
            </a:r>
            <a:r>
              <a:rPr lang="en-US" altLang="ja-JP" dirty="0" smtClean="0"/>
              <a:t>(Mandatory)</a:t>
            </a:r>
            <a:r>
              <a:rPr lang="x-none" altLang="ja-JP" dirty="0" smtClean="0"/>
              <a:t> and variance</a:t>
            </a:r>
            <a:r>
              <a:rPr lang="en-US" altLang="ja-JP" dirty="0" smtClean="0"/>
              <a:t>(Optional)</a:t>
            </a:r>
            <a:r>
              <a:rPr lang="x-none" altLang="ja-JP" dirty="0" smtClean="0"/>
              <a:t> of effective IoT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Linear scale</a:t>
            </a:r>
            <a:endParaRPr lang="ja-JP" altLang="ja-JP" dirty="0" smtClean="0"/>
          </a:p>
          <a:p>
            <a:r>
              <a:rPr lang="x-none" altLang="ja-JP" dirty="0" smtClean="0"/>
              <a:t>Macro UE ratio (%)</a:t>
            </a:r>
            <a:endParaRPr lang="ja-JP" altLang="ja-JP" dirty="0" smtClean="0"/>
          </a:p>
          <a:p>
            <a:r>
              <a:rPr lang="x-none" altLang="ja-JP" dirty="0" smtClean="0"/>
              <a:t>User throughput CDF</a:t>
            </a:r>
            <a:endParaRPr lang="ja-JP" altLang="ja-JP" dirty="0" smtClean="0"/>
          </a:p>
          <a:p>
            <a:endParaRPr kumimoji="1" lang="ja-JP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dirty="0" smtClean="0"/>
              <a:t>Simulation assumptions for Non-</a:t>
            </a:r>
            <a:r>
              <a:rPr lang="en-US" altLang="ja-JP" dirty="0" err="1" smtClean="0"/>
              <a:t>CoMP</a:t>
            </a:r>
            <a:r>
              <a:rPr lang="en-US" altLang="ja-JP" dirty="0" smtClean="0"/>
              <a:t> calibration</a:t>
            </a:r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/>
        </p:nvGraphicFramePr>
        <p:xfrm>
          <a:off x="971600" y="1484784"/>
          <a:ext cx="7560840" cy="4875985"/>
        </p:xfrm>
        <a:graphic>
          <a:graphicData uri="http://schemas.openxmlformats.org/drawingml/2006/table">
            <a:tbl>
              <a:tblPr/>
              <a:tblGrid>
                <a:gridCol w="3136839"/>
                <a:gridCol w="4424001"/>
              </a:tblGrid>
              <a:tr h="216938"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Parameter</a:t>
                      </a:r>
                      <a:endParaRPr lang="ja-JP" sz="1500" dirty="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Values</a:t>
                      </a:r>
                      <a:endParaRPr lang="ja-JP" sz="150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216938"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Bandwidth</a:t>
                      </a:r>
                      <a:endParaRPr lang="ja-JP" sz="150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10 MHz, </a:t>
                      </a:r>
                      <a:r>
                        <a:rPr lang="en-GB" sz="1200" kern="100" dirty="0">
                          <a:latin typeface="Times New Roman"/>
                          <a:ea typeface="ＭＳ ゴシック"/>
                        </a:rPr>
                        <a:t>46 </a:t>
                      </a:r>
                      <a:r>
                        <a:rPr lang="en-GB" sz="1200" kern="100" dirty="0" err="1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RBs</a:t>
                      </a:r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 for PUSCH</a:t>
                      </a:r>
                      <a:endParaRPr lang="ja-JP" sz="1500" dirty="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938"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Carrier Frequency</a:t>
                      </a:r>
                      <a:endParaRPr lang="ja-JP" sz="150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2.0 GHz</a:t>
                      </a:r>
                      <a:endParaRPr lang="ja-JP" sz="1500" dirty="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938"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Antenna Configuration</a:t>
                      </a:r>
                      <a:endParaRPr lang="ja-JP" sz="150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1x2</a:t>
                      </a:r>
                      <a:endParaRPr lang="ja-JP" sz="1500" dirty="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938"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Cell Layout</a:t>
                      </a:r>
                      <a:endParaRPr lang="ja-JP" sz="150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Hexagonal grid, 19 cell sites,3 sectors per site</a:t>
                      </a:r>
                      <a:endParaRPr lang="ja-JP" sz="1500" dirty="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938"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Number of Ues </a:t>
                      </a:r>
                      <a:endParaRPr lang="ja-JP" sz="150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25 for Config#1, 30 for Config#4b</a:t>
                      </a:r>
                      <a:endParaRPr lang="ja-JP" sz="1500" dirty="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938"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Number of low power node per macro-cell</a:t>
                      </a:r>
                      <a:endParaRPr lang="ja-JP" sz="150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4</a:t>
                      </a:r>
                      <a:endParaRPr lang="ja-JP" sz="1500" dirty="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9626"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Antenna Configuration</a:t>
                      </a:r>
                      <a:endParaRPr lang="ja-JP" sz="150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ULA with 10 lambda spacing at </a:t>
                      </a:r>
                      <a:r>
                        <a:rPr lang="en-GB" sz="1200" kern="100" dirty="0" err="1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eNB</a:t>
                      </a:r>
                      <a:endParaRPr lang="ja-JP" sz="1500" dirty="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21"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Access scheme</a:t>
                      </a:r>
                      <a:endParaRPr lang="ja-JP" sz="150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SC-FDMA (recommended), Clustered DFT-S-OFDM(optional)</a:t>
                      </a:r>
                      <a:endParaRPr lang="ja-JP" sz="1500" dirty="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938"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Receiver Type</a:t>
                      </a:r>
                      <a:endParaRPr lang="ja-JP" sz="150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Linear MMSE </a:t>
                      </a:r>
                      <a:endParaRPr lang="ja-JP" sz="1500" dirty="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938"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Channel estimation for DMRS &amp; SRS</a:t>
                      </a:r>
                      <a:endParaRPr lang="ja-JP" sz="1500" dirty="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ＭＳ ゴシック"/>
                        </a:rPr>
                        <a:t>Ideal </a:t>
                      </a: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ＭＳ ゴシック"/>
                        </a:rPr>
                        <a:t>(mandatory)</a:t>
                      </a:r>
                    </a:p>
                    <a:p>
                      <a:pPr algn="just"/>
                      <a:r>
                        <a:rPr lang="en-GB" altLang="ja-JP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ＭＳ ゴシック"/>
                        </a:rPr>
                        <a:t>Non-ideal(recommended)</a:t>
                      </a:r>
                      <a:endParaRPr lang="ja-JP" sz="1500" dirty="0">
                        <a:solidFill>
                          <a:schemeClr val="tx1"/>
                        </a:solidFill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848"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HARQ scheme</a:t>
                      </a:r>
                      <a:endParaRPr lang="ja-JP" sz="150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Depend on the </a:t>
                      </a:r>
                      <a:r>
                        <a:rPr lang="en-GB" sz="1200" kern="100" dirty="0" smtClean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company</a:t>
                      </a:r>
                      <a:endParaRPr lang="ja-JP" sz="1500" dirty="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Scheduling algorithm</a:t>
                      </a:r>
                      <a:endParaRPr lang="ja-JP" sz="150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1" lang="en-GB" altLang="ja-JP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ＭＳ ゴシック"/>
                          <a:cs typeface="+mn-cs"/>
                        </a:rPr>
                        <a:t>Should be optimized by companies </a:t>
                      </a:r>
                      <a:r>
                        <a:rPr kumimoji="1" lang="en-GB" altLang="ja-JP" sz="1200" kern="100" dirty="0" smtClean="0">
                          <a:solidFill>
                            <a:srgbClr val="FF0000"/>
                          </a:solidFill>
                          <a:latin typeface="Times New Roman"/>
                          <a:ea typeface="ＭＳ ゴシック"/>
                          <a:cs typeface="+mn-cs"/>
                        </a:rPr>
                        <a:t/>
                      </a:r>
                      <a:br>
                        <a:rPr kumimoji="1" lang="en-GB" altLang="ja-JP" sz="1200" kern="100" dirty="0" smtClean="0">
                          <a:solidFill>
                            <a:srgbClr val="FF0000"/>
                          </a:solidFill>
                          <a:latin typeface="Times New Roman"/>
                          <a:ea typeface="ＭＳ ゴシック"/>
                          <a:cs typeface="+mn-cs"/>
                        </a:rPr>
                      </a:br>
                      <a:r>
                        <a:rPr kumimoji="1" lang="en-US" altLang="ja-JP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ＭＳ ゴシック"/>
                          <a:cs typeface="+mn-cs"/>
                        </a:rPr>
                        <a:t>For the non-</a:t>
                      </a:r>
                      <a:r>
                        <a:rPr kumimoji="1" lang="en-US" altLang="ja-JP" sz="1200" kern="100" dirty="0" err="1" smtClean="0">
                          <a:solidFill>
                            <a:schemeClr val="tx1"/>
                          </a:solidFill>
                          <a:latin typeface="Times New Roman"/>
                          <a:ea typeface="ＭＳ ゴシック"/>
                          <a:cs typeface="+mn-cs"/>
                        </a:rPr>
                        <a:t>CoMP</a:t>
                      </a:r>
                      <a:r>
                        <a:rPr kumimoji="1" lang="en-US" altLang="ja-JP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ＭＳ ゴシック"/>
                          <a:cs typeface="+mn-cs"/>
                        </a:rPr>
                        <a:t> case, at most 1 UE should be scheduled per PRB in each cell</a:t>
                      </a:r>
                      <a:endParaRPr kumimoji="1" lang="ja-JP" sz="1200" kern="100" dirty="0">
                        <a:solidFill>
                          <a:schemeClr val="tx1"/>
                        </a:solidFill>
                        <a:latin typeface="Times New Roman"/>
                        <a:ea typeface="ＭＳ ゴシック"/>
                        <a:cs typeface="+mn-cs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265"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SRS setting</a:t>
                      </a:r>
                      <a:endParaRPr lang="ja-JP" sz="150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10 ms period</a:t>
                      </a:r>
                      <a:endParaRPr lang="ja-JP" sz="1500" dirty="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021"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Power Control</a:t>
                      </a:r>
                      <a:endParaRPr lang="ja-JP" sz="1500" dirty="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ＭＳ ゴシック"/>
                        </a:rPr>
                        <a:t>α=1.0, P0=-106 for macro &amp; </a:t>
                      </a:r>
                      <a:r>
                        <a:rPr lang="en-GB" sz="1200" kern="100" dirty="0" err="1">
                          <a:solidFill>
                            <a:schemeClr val="tx1"/>
                          </a:solidFill>
                          <a:latin typeface="Times New Roman"/>
                          <a:ea typeface="ＭＳ ゴシック"/>
                        </a:rPr>
                        <a:t>pico</a:t>
                      </a: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ＭＳ ゴシック"/>
                        </a:rPr>
                        <a:t> </a:t>
                      </a:r>
                      <a:r>
                        <a:rPr lang="en-GB" sz="1200" kern="100" dirty="0" err="1">
                          <a:solidFill>
                            <a:schemeClr val="tx1"/>
                          </a:solidFill>
                          <a:latin typeface="Times New Roman"/>
                          <a:ea typeface="ＭＳ ゴシック"/>
                        </a:rPr>
                        <a:t>UEs</a:t>
                      </a: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ＭＳ ゴシック"/>
                        </a:rPr>
                        <a:t> (mandatory)</a:t>
                      </a:r>
                      <a:endParaRPr lang="ja-JP" sz="1500" dirty="0">
                        <a:solidFill>
                          <a:schemeClr val="tx1"/>
                        </a:solidFill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938"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CRE</a:t>
                      </a:r>
                      <a:endParaRPr lang="ja-JP" sz="150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ＭＳ ゴシック"/>
                        </a:rPr>
                        <a:t>0/16 </a:t>
                      </a:r>
                      <a:r>
                        <a:rPr lang="en-GB" sz="1200" kern="100" dirty="0">
                          <a:solidFill>
                            <a:schemeClr val="tx1"/>
                          </a:solidFill>
                          <a:latin typeface="Times New Roman"/>
                          <a:ea typeface="ＭＳ ゴシック"/>
                        </a:rPr>
                        <a:t>dB </a:t>
                      </a:r>
                      <a:r>
                        <a:rPr lang="en-GB" sz="1200" kern="100" dirty="0" smtClean="0">
                          <a:solidFill>
                            <a:schemeClr val="tx1"/>
                          </a:solidFill>
                          <a:latin typeface="Times New Roman"/>
                          <a:ea typeface="ＭＳ ゴシック"/>
                        </a:rPr>
                        <a:t>(mandatory)</a:t>
                      </a:r>
                      <a:endParaRPr lang="ja-JP" sz="1500" dirty="0">
                        <a:solidFill>
                          <a:schemeClr val="tx1"/>
                        </a:solidFill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938"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Backhaul assumption</a:t>
                      </a:r>
                      <a:endParaRPr lang="ja-JP" sz="150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zero delay</a:t>
                      </a:r>
                      <a:endParaRPr lang="ja-JP" sz="1500" dirty="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938"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Traffic model</a:t>
                      </a:r>
                      <a:endParaRPr lang="ja-JP" sz="150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Full buffer</a:t>
                      </a:r>
                      <a:endParaRPr lang="ja-JP" sz="1500" dirty="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7063">
                <a:tc>
                  <a:txBody>
                    <a:bodyPr/>
                    <a:lstStyle/>
                    <a:p>
                      <a:pPr algn="just"/>
                      <a:r>
                        <a:rPr lang="en-GB" sz="1200" kern="10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CoMP scheme</a:t>
                      </a:r>
                      <a:endParaRPr lang="ja-JP" sz="150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Non-</a:t>
                      </a:r>
                      <a:r>
                        <a:rPr lang="en-GB" sz="1200" kern="100" dirty="0" err="1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CoMP</a:t>
                      </a:r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 (mandatory)</a:t>
                      </a:r>
                      <a:b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</a:br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If </a:t>
                      </a:r>
                      <a:r>
                        <a:rPr lang="en-GB" sz="1200" kern="100" dirty="0" err="1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CoMP</a:t>
                      </a:r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 is evaluated, the detailed information (e.g. # of coordinated </a:t>
                      </a:r>
                      <a:r>
                        <a:rPr lang="en-GB" sz="1200" kern="100" dirty="0" err="1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eNBs</a:t>
                      </a:r>
                      <a:r>
                        <a:rPr lang="en-GB" sz="1200" kern="100" dirty="0">
                          <a:solidFill>
                            <a:srgbClr val="000000"/>
                          </a:solidFill>
                          <a:latin typeface="Times New Roman"/>
                          <a:ea typeface="ＭＳ ゴシック"/>
                        </a:rPr>
                        <a:t>, JR or CS etc) should be clarified.</a:t>
                      </a:r>
                      <a:endParaRPr lang="ja-JP" sz="1500" dirty="0">
                        <a:latin typeface="Times New Roman"/>
                        <a:ea typeface="ＭＳ ゴシック"/>
                      </a:endParaRPr>
                    </a:p>
                  </a:txBody>
                  <a:tcPr marL="75357" marR="7535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Annex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The following is template.</a:t>
            </a:r>
          </a:p>
          <a:p>
            <a:pPr>
              <a:buNone/>
            </a:pPr>
            <a:endParaRPr lang="en-US" altLang="ja-JP" dirty="0" smtClean="0"/>
          </a:p>
        </p:txBody>
      </p:sp>
      <p:graphicFrame>
        <p:nvGraphicFramePr>
          <p:cNvPr id="4" name="オブジェクト 3"/>
          <p:cNvGraphicFramePr>
            <a:graphicFrameLocks noChangeAspect="1"/>
          </p:cNvGraphicFramePr>
          <p:nvPr/>
        </p:nvGraphicFramePr>
        <p:xfrm>
          <a:off x="3491880" y="2852936"/>
          <a:ext cx="1824203" cy="1368152"/>
        </p:xfrm>
        <a:graphic>
          <a:graphicData uri="http://schemas.openxmlformats.org/presentationml/2006/ole">
            <p:oleObj spid="_x0000_s1026" name="パッケージ" showAsIcon="1" r:id="rId4" imgW="914400" imgH="685800" progId="Package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400</Words>
  <Application>Microsoft Office PowerPoint</Application>
  <PresentationFormat>画面に合わせる (4:3)</PresentationFormat>
  <Paragraphs>76</Paragraphs>
  <Slides>5</Slides>
  <Notes>5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7" baseType="lpstr">
      <vt:lpstr>Office テーマ</vt:lpstr>
      <vt:lpstr>パッケージ</vt:lpstr>
      <vt:lpstr>WF on UL simulation for calibration in scenario 3</vt:lpstr>
      <vt:lpstr>Proposal</vt:lpstr>
      <vt:lpstr>Baseline evaluation metrics for CoMP/Non-CoMP</vt:lpstr>
      <vt:lpstr>Simulation assumptions for Non-CoMP calibration</vt:lpstr>
      <vt:lpstr>Annex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CoMP simulation baseline for calibration</dc:title>
  <cp:lastModifiedBy> </cp:lastModifiedBy>
  <cp:revision>52</cp:revision>
  <dcterms:modified xsi:type="dcterms:W3CDTF">2011-10-12T06:14:39Z</dcterms:modified>
</cp:coreProperties>
</file>