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 id="2147483657" r:id="rId3"/>
  </p:sldMasterIdLst>
  <p:notesMasterIdLst>
    <p:notesMasterId r:id="rId12"/>
  </p:notesMasterIdLst>
  <p:handoutMasterIdLst>
    <p:handoutMasterId r:id="rId13"/>
  </p:handoutMasterIdLst>
  <p:sldIdLst>
    <p:sldId id="449" r:id="rId4"/>
    <p:sldId id="489" r:id="rId5"/>
    <p:sldId id="492" r:id="rId6"/>
    <p:sldId id="493" r:id="rId7"/>
    <p:sldId id="494" r:id="rId8"/>
    <p:sldId id="495" r:id="rId9"/>
    <p:sldId id="496" r:id="rId10"/>
    <p:sldId id="405" r:id="rId11"/>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9">
          <p15:clr>
            <a:srgbClr val="A4A3A4"/>
          </p15:clr>
        </p15:guide>
      </p15:sldGuideLst>
    </p:ext>
    <p:ext uri="{2D200454-40CA-4A62-9FC3-DE9A4176ACB9}">
      <p15:notesGuideLst xmlns:p15="http://schemas.microsoft.com/office/powerpoint/2012/main">
        <p15:guide id="1" orient="horz" pos="3110">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4" name="Nanfang" initials="NF"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8"/>
    <a:srgbClr val="B94A00"/>
    <a:srgbClr val="324395"/>
    <a:srgbClr val="007E39"/>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82" autoAdjust="0"/>
    <p:restoredTop sz="96238" autoAdjust="0"/>
  </p:normalViewPr>
  <p:slideViewPr>
    <p:cSldViewPr>
      <p:cViewPr varScale="1">
        <p:scale>
          <a:sx n="140" d="100"/>
          <a:sy n="140" d="100"/>
        </p:scale>
        <p:origin x="426" y="120"/>
      </p:cViewPr>
      <p:guideLst>
        <p:guide orient="horz" pos="1620"/>
        <p:guide pos="2889"/>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t>2025/9/30</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t>9/30/2025</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5</a:t>
            </a:fld>
            <a:endParaRPr lang="en-US"/>
          </a:p>
        </p:txBody>
      </p:sp>
    </p:spTree>
    <p:extLst>
      <p:ext uri="{BB962C8B-B14F-4D97-AF65-F5344CB8AC3E}">
        <p14:creationId xmlns:p14="http://schemas.microsoft.com/office/powerpoint/2010/main" val="68520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6</a:t>
            </a:fld>
            <a:endParaRPr lang="en-US"/>
          </a:p>
        </p:txBody>
      </p:sp>
    </p:spTree>
    <p:extLst>
      <p:ext uri="{BB962C8B-B14F-4D97-AF65-F5344CB8AC3E}">
        <p14:creationId xmlns:p14="http://schemas.microsoft.com/office/powerpoint/2010/main" val="2991672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anose="05000000000000000000"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transition spd="med">
    <p:pull/>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145" indent="-27114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145" indent="-271145" algn="l" rtl="0" eaLnBrk="1" fontAlgn="base" hangingPunct="1">
              <a:lnSpc>
                <a:spcPct val="120000"/>
              </a:lnSpc>
              <a:spcBef>
                <a:spcPts val="600"/>
              </a:spcBef>
              <a:spcAft>
                <a:spcPct val="0"/>
              </a:spcAft>
              <a:buClr>
                <a:srgbClr val="FF6600"/>
              </a:buClr>
              <a:buFont typeface="Wingdings" panose="05000000000000000000" pitchFamily="2" charset="2"/>
              <a:buChar char="n"/>
              <a:defRPr lang="zh-CN" altLang="en-US" sz="2000" dirty="0" smtClean="0">
                <a:solidFill>
                  <a:schemeClr val="tx1"/>
                </a:solidFill>
                <a:latin typeface="+mn-lt"/>
                <a:ea typeface="+mn-ea"/>
                <a:cs typeface="+mn-cs"/>
              </a:defRPr>
            </a:lvl1pPr>
            <a:lvl2pPr marL="542925" indent="-271145" algn="l" rtl="0" eaLnBrk="1" fontAlgn="base" hangingPunct="1">
              <a:lnSpc>
                <a:spcPct val="120000"/>
              </a:lnSpc>
              <a:spcBef>
                <a:spcPts val="600"/>
              </a:spcBef>
              <a:spcAft>
                <a:spcPct val="0"/>
              </a:spcAft>
              <a:buClrTx/>
              <a:buFont typeface="Arial" panose="020B0604020202020204"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lvl="0" indent="-292100" algn="ctr" fontAlgn="base">
              <a:spcBef>
                <a:spcPts val="0"/>
              </a:spcBef>
              <a:spcAft>
                <a:spcPts val="300"/>
              </a:spcAft>
              <a:buClr>
                <a:srgbClr val="000066"/>
              </a:buClr>
              <a:buSzPct val="70000"/>
            </a:pPr>
            <a:endParaRPr lang="zh-CN" altLang="en-US"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5"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anose="020B0503020204020204" pitchFamily="34" charset="-122"/>
                <a:ea typeface="微软雅黑" panose="020B0503020204020204"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Rectangle 6"/>
          <p:cNvSpPr>
            <a:spLocks noGrp="1" noChangeArrowheads="1"/>
          </p:cNvSpPr>
          <p:nvPr>
            <p:ph type="sldNum" sz="quarter" idx="10"/>
          </p:nvPr>
        </p:nvSpPr>
        <p:spPr>
          <a:xfrm>
            <a:off x="4500167" y="4858097"/>
            <a:ext cx="1223963" cy="161925"/>
          </a:xfrm>
        </p:spPr>
        <p:txBody>
          <a:bodyP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a:defRPr/>
            </a:pPr>
            <a:r>
              <a:rPr lang="en-US" altLang="zh-CN" dirty="0"/>
              <a:t>&lt;</a:t>
            </a:r>
            <a:fld id="{F8121519-15E4-4D74-9277-D34AB4062FE8}" type="slidenum">
              <a:rPr lang="en-US" altLang="zh-CN" smtClean="0"/>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med">
    <p:pull/>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4"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anose="020B0503020204020204" pitchFamily="34" charset="-122"/>
                <a:cs typeface="+mn-cs"/>
              </a:rPr>
              <a:t>Becoming a World-class Integrated Information Service Provider</a:t>
            </a:r>
            <a:endParaRPr lang="zh-CN" altLang="en-US" sz="1600" b="1" dirty="0">
              <a:solidFill>
                <a:srgbClr val="D65700"/>
              </a:solidFill>
              <a:latin typeface="+mn-lt"/>
              <a:ea typeface="微软雅黑" panose="020B0503020204020204" pitchFamily="34" charset="-122"/>
            </a:endParaRPr>
          </a:p>
        </p:txBody>
      </p:sp>
      <p:sp>
        <p:nvSpPr>
          <p:cNvPr id="18" name="Rectangle 6"/>
          <p:cNvSpPr txBox="1">
            <a:spLocks noChangeArrowheads="1"/>
          </p:cNvSpPr>
          <p:nvPr userDrawn="1"/>
        </p:nvSpPr>
        <p:spPr>
          <a:xfrm>
            <a:off x="5724302" y="4860000"/>
            <a:ext cx="1223963" cy="216024"/>
          </a:xfrm>
          <a:prstGeom prst="rect">
            <a:avLst/>
          </a:prstGeom>
        </p:spPr>
        <p:txBody>
          <a:bodyPr vert="horz" lIns="91440" tIns="45720" rIns="91440" bIns="45720" rtlCol="0" anchor="ct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anose="020B0503020204020204" pitchFamily="34" charset="-122"/>
                <a:ea typeface="微软雅黑" panose="020B0503020204020204" pitchFamily="34" charset="-122"/>
                <a:cs typeface="+mn-cs"/>
              </a:rPr>
              <a:t>‹#›</a:t>
            </a:fld>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6" name="文本框 7"/>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itchFamily="2" charset="-122"/>
            </a:endParaRPr>
          </a:p>
        </p:txBody>
      </p:sp>
      <p:sp>
        <p:nvSpPr>
          <p:cNvPr id="14" name="矩形 17"/>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cSld>
  <p:clrMapOvr>
    <a:masterClrMapping/>
  </p:clrMapOvr>
  <p:transition spd="med">
    <p:pull/>
  </p:transition>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ln>
          <a:effectLst/>
        </p:spPr>
        <p:txBody>
          <a:bodyPr vert="horz" wrap="square" lIns="91438" tIns="45719" rIns="91438" bIns="45719" numCol="1" anchor="t" anchorCtr="0" compatLnSpc="1"/>
          <a:lstStyle>
            <a:lvl1pPr algn="ctr" defTabSz="448945">
              <a:spcBef>
                <a:spcPct val="0"/>
              </a:spcBef>
              <a:buClrTx/>
              <a:buFontTx/>
              <a:buNone/>
              <a:defRPr sz="1400" b="0">
                <a:solidFill>
                  <a:srgbClr val="FF3300"/>
                </a:solidFill>
                <a:latin typeface="+mn-lt"/>
                <a:ea typeface="宋体" panose="02010600030101010101" pitchFamily="2" charset="-122"/>
              </a:defRPr>
            </a:lvl1pPr>
          </a:lstStyle>
          <a:p>
            <a:pPr>
              <a:defRPr/>
            </a:pPr>
            <a:fld id="{60E1D707-743A-4DE1-9ADF-A19E5F8506DA}" type="slidenum">
              <a:rPr lang="en-US" smtClean="0"/>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ln>
          <a:effectLst/>
        </p:spPr>
        <p:txBody>
          <a:bodyPr vert="horz" wrap="square" lIns="91438" tIns="45719" rIns="91438" bIns="45719" numCol="1" anchor="t" anchorCtr="0" compatLnSpc="1"/>
          <a:lstStyle>
            <a:lvl1pPr algn="ctr">
              <a:spcBef>
                <a:spcPct val="0"/>
              </a:spcBef>
              <a:buClrTx/>
              <a:buFontTx/>
              <a:buNone/>
              <a:defRPr sz="1400">
                <a:solidFill>
                  <a:schemeClr val="bg1"/>
                </a:solidFill>
                <a:latin typeface="+mn-lt"/>
                <a:ea typeface="宋体" panose="02010600030101010101"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anose="05000000000000000000"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anose="05000000000000000000"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anose="05000000000000000000"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403020202020204" pitchFamily="34" charset="0"/>
                <a:ea typeface="Nokia Pure Text Light" panose="020B0403020202020204" pitchFamily="34" charset="0"/>
                <a:cs typeface="Nokia Pure Text Light" panose="020B0403020202020204" pitchFamily="34" charset="0"/>
              </a:rPr>
              <a:t>© 2018 Nokia</a:t>
            </a:r>
          </a:p>
        </p:txBody>
      </p:sp>
      <p:sp>
        <p:nvSpPr>
          <p:cNvPr id="21" name="Slide Number Placeholder 5"/>
          <p:cNvSpPr txBox="1"/>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403020202020204" pitchFamily="34" charset="0"/>
                <a:cs typeface="Nokia Pure Text Light" panose="020B0403020202020204" pitchFamily="34" charset="0"/>
              </a:rPr>
              <a:t>‹#›</a:t>
            </a:fld>
            <a:endParaRPr lang="en-US" dirty="0">
              <a:solidFill>
                <a:srgbClr val="001135"/>
              </a:solidFill>
              <a:ea typeface="Nokia Pure Text Light" panose="020B0403020202020204" pitchFamily="34" charset="0"/>
              <a:cs typeface="Nokia Pure Text Light" panose="020B0403020202020204"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403020202020204" pitchFamily="34" charset="0"/>
                <a:ea typeface="Nokia Pure Text Light" panose="020B0403020202020204" pitchFamily="34" charset="0"/>
                <a:cs typeface="Nokia Pure Text Light" panose="020B0403020202020204"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p:cNvGrpSpPr/>
          <p:nvPr userDrawn="1"/>
        </p:nvGrpSpPr>
        <p:grpSpPr>
          <a:xfrm>
            <a:off x="-179387" y="-147638"/>
            <a:ext cx="9503900" cy="5464226"/>
            <a:chOff x="-179388" y="-147638"/>
            <a:chExt cx="9503900" cy="5464226"/>
          </a:xfrm>
        </p:grpSpPr>
        <p:sp>
          <p:nvSpPr>
            <p:cNvPr id="10" name="Line 9"/>
            <p:cNvSpPr>
              <a:spLocks noChangeShapeType="1"/>
            </p:cNvSpPr>
            <p:nvPr/>
          </p:nvSpPr>
          <p:spPr bwMode="auto">
            <a:xfrm flipV="1">
              <a:off x="-179388" y="593725"/>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Headline Light"/>
                <a:ea typeface="+mn-ea"/>
              </a:endParaRPr>
            </a:p>
          </p:txBody>
        </p:sp>
        <p:sp>
          <p:nvSpPr>
            <p:cNvPr id="11" name="Line 12"/>
            <p:cNvSpPr>
              <a:spLocks noChangeShapeType="1"/>
            </p:cNvSpPr>
            <p:nvPr/>
          </p:nvSpPr>
          <p:spPr bwMode="auto">
            <a:xfrm flipV="1">
              <a:off x="-179388" y="49149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2" name="Line 9"/>
            <p:cNvSpPr>
              <a:spLocks noChangeShapeType="1"/>
            </p:cNvSpPr>
            <p:nvPr/>
          </p:nvSpPr>
          <p:spPr bwMode="auto">
            <a:xfrm flipV="1">
              <a:off x="-179388" y="84613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3" name="Line 10"/>
            <p:cNvSpPr>
              <a:spLocks noChangeShapeType="1"/>
            </p:cNvSpPr>
            <p:nvPr/>
          </p:nvSpPr>
          <p:spPr bwMode="auto">
            <a:xfrm flipH="1">
              <a:off x="-179388" y="10922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4" name="Line 12"/>
            <p:cNvSpPr>
              <a:spLocks noChangeShapeType="1"/>
            </p:cNvSpPr>
            <p:nvPr/>
          </p:nvSpPr>
          <p:spPr bwMode="auto">
            <a:xfrm flipV="1">
              <a:off x="-179388" y="4665663"/>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5" name="Line 13"/>
            <p:cNvSpPr>
              <a:spLocks noChangeShapeType="1"/>
            </p:cNvSpPr>
            <p:nvPr/>
          </p:nvSpPr>
          <p:spPr bwMode="auto">
            <a:xfrm flipH="1" flipV="1">
              <a:off x="-179388" y="440055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6" name="Line 14"/>
            <p:cNvSpPr>
              <a:spLocks noChangeShapeType="1"/>
            </p:cNvSpPr>
            <p:nvPr/>
          </p:nvSpPr>
          <p:spPr bwMode="auto">
            <a:xfrm>
              <a:off x="-179388" y="28098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7" name="Line 15"/>
            <p:cNvSpPr>
              <a:spLocks noChangeShapeType="1"/>
            </p:cNvSpPr>
            <p:nvPr/>
          </p:nvSpPr>
          <p:spPr bwMode="auto">
            <a:xfrm flipH="1">
              <a:off x="417513" y="-14763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8" name="Line 17"/>
            <p:cNvSpPr>
              <a:spLocks noChangeShapeType="1"/>
            </p:cNvSpPr>
            <p:nvPr/>
          </p:nvSpPr>
          <p:spPr bwMode="auto">
            <a:xfrm>
              <a:off x="8656638" y="-14763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0" name="Line 9"/>
            <p:cNvSpPr>
              <a:spLocks noChangeShapeType="1"/>
            </p:cNvSpPr>
            <p:nvPr userDrawn="1"/>
          </p:nvSpPr>
          <p:spPr bwMode="auto">
            <a:xfrm flipV="1">
              <a:off x="9180512" y="593725"/>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Headline Light"/>
                <a:ea typeface="+mn-ea"/>
              </a:endParaRPr>
            </a:p>
          </p:txBody>
        </p:sp>
        <p:sp>
          <p:nvSpPr>
            <p:cNvPr id="22" name="Line 12"/>
            <p:cNvSpPr>
              <a:spLocks noChangeShapeType="1"/>
            </p:cNvSpPr>
            <p:nvPr userDrawn="1"/>
          </p:nvSpPr>
          <p:spPr bwMode="auto">
            <a:xfrm flipV="1">
              <a:off x="9180512" y="49149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4" name="Line 9"/>
            <p:cNvSpPr>
              <a:spLocks noChangeShapeType="1"/>
            </p:cNvSpPr>
            <p:nvPr userDrawn="1"/>
          </p:nvSpPr>
          <p:spPr bwMode="auto">
            <a:xfrm flipV="1">
              <a:off x="9180512" y="84613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5" name="Line 10"/>
            <p:cNvSpPr>
              <a:spLocks noChangeShapeType="1"/>
            </p:cNvSpPr>
            <p:nvPr userDrawn="1"/>
          </p:nvSpPr>
          <p:spPr bwMode="auto">
            <a:xfrm flipH="1">
              <a:off x="9180512" y="10922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6" name="Line 12"/>
            <p:cNvSpPr>
              <a:spLocks noChangeShapeType="1"/>
            </p:cNvSpPr>
            <p:nvPr userDrawn="1"/>
          </p:nvSpPr>
          <p:spPr bwMode="auto">
            <a:xfrm flipV="1">
              <a:off x="9180512" y="4665663"/>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7" name="Line 13"/>
            <p:cNvSpPr>
              <a:spLocks noChangeShapeType="1"/>
            </p:cNvSpPr>
            <p:nvPr userDrawn="1"/>
          </p:nvSpPr>
          <p:spPr bwMode="auto">
            <a:xfrm flipH="1" flipV="1">
              <a:off x="9180512" y="440055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8" name="Line 14"/>
            <p:cNvSpPr>
              <a:spLocks noChangeShapeType="1"/>
            </p:cNvSpPr>
            <p:nvPr userDrawn="1"/>
          </p:nvSpPr>
          <p:spPr bwMode="auto">
            <a:xfrm>
              <a:off x="9180512" y="28098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9" name="Line 15"/>
            <p:cNvSpPr>
              <a:spLocks noChangeShapeType="1"/>
            </p:cNvSpPr>
            <p:nvPr userDrawn="1"/>
          </p:nvSpPr>
          <p:spPr bwMode="auto">
            <a:xfrm flipH="1">
              <a:off x="417513" y="520858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30" name="Line 17"/>
            <p:cNvSpPr>
              <a:spLocks noChangeShapeType="1"/>
            </p:cNvSpPr>
            <p:nvPr userDrawn="1"/>
          </p:nvSpPr>
          <p:spPr bwMode="auto">
            <a:xfrm>
              <a:off x="8656638" y="520858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grpSp>
      <p:sp>
        <p:nvSpPr>
          <p:cNvPr id="31" name="Freihandform: Form 30"/>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0" dirty="0">
              <a:solidFill>
                <a:srgbClr val="124191"/>
              </a:solidFill>
              <a:latin typeface="Nokia Pure Text Light"/>
              <a:ea typeface="+mn-ea"/>
            </a:endParaRPr>
          </a:p>
        </p:txBody>
      </p:sp>
    </p:spTree>
  </p:cSld>
  <p:clrMap bg1="lt1" tx1="dk1" bg2="lt2" tx2="dk2" accent1="accent1" accent2="accent2" accent3="accent3" accent4="accent4" accent5="accent5" accent6="accent6" hlink="hlink" folHlink="folHlink"/>
  <p:hf sldNum="0" hdr="0" dt="0"/>
  <p:txStyles>
    <p:titleStyle>
      <a:lvl1pPr algn="l" defTabSz="914400" rtl="0" eaLnBrk="1" latinLnBrk="0" hangingPunct="1">
        <a:spcBef>
          <a:spcPct val="0"/>
        </a:spcBef>
        <a:buNone/>
        <a:defRPr sz="201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grpSp>
          <p:nvGrpSpPr>
            <p:cNvPr id="3" name="Group 55"/>
            <p:cNvGrpSpPr/>
            <p:nvPr/>
          </p:nvGrpSpPr>
          <p:grpSpPr bwMode="auto">
            <a:xfrm>
              <a:off x="647565" y="5171222"/>
              <a:ext cx="4715446" cy="134825"/>
              <a:chOff x="408" y="4343"/>
              <a:chExt cx="2970" cy="113"/>
            </a:xfrm>
          </p:grpSpPr>
          <p:grpSp>
            <p:nvGrpSpPr>
              <p:cNvPr id="4" name="Group 56"/>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204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130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r>
                    <a:rPr lang="en-US" sz="500" b="1" dirty="0">
                      <a:solidFill>
                        <a:srgbClr val="FFFFFF"/>
                      </a:solidFill>
                      <a:latin typeface="Arial" panose="020B0604020202020204"/>
                      <a:ea typeface="+mn-ea"/>
                      <a:cs typeface="Arial" panose="020B0604020202020204"/>
                    </a:rPr>
                    <a:t>R 127</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G 16</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dirty="0">
                      <a:solidFill>
                        <a:srgbClr val="FFFFFF"/>
                      </a:solidFill>
                      <a:latin typeface="Arial" panose="020B0604020202020204" pitchFamily="34" charset="0"/>
                      <a:cs typeface="Arial" panose="020B0604020202020204" pitchFamily="34" charset="0"/>
                    </a:rPr>
                    <a:t>R 168</a:t>
                  </a:r>
                  <a:br>
                    <a:rPr lang="en-GB" sz="500" b="1" dirty="0">
                      <a:solidFill>
                        <a:srgbClr val="FFFFFF"/>
                      </a:solidFill>
                      <a:latin typeface="Arial" panose="020B0604020202020204" pitchFamily="34" charset="0"/>
                      <a:cs typeface="Arial" panose="020B0604020202020204" pitchFamily="34" charset="0"/>
                    </a:rPr>
                  </a:br>
                  <a:r>
                    <a:rPr lang="en-GB" sz="500" b="1" dirty="0">
                      <a:solidFill>
                        <a:srgbClr val="FFFFFF"/>
                      </a:solidFill>
                      <a:latin typeface="Arial" panose="020B0604020202020204" pitchFamily="34" charset="0"/>
                      <a:cs typeface="Arial" panose="020B0604020202020204" pitchFamily="34" charset="0"/>
                    </a:rPr>
                    <a:t>G 187</a:t>
                  </a:r>
                  <a:br>
                    <a:rPr lang="en-GB" sz="500" b="1" dirty="0">
                      <a:solidFill>
                        <a:srgbClr val="FFFFFF"/>
                      </a:solidFill>
                      <a:latin typeface="Arial" panose="020B0604020202020204" pitchFamily="34" charset="0"/>
                      <a:cs typeface="Arial" panose="020B0604020202020204" pitchFamily="34" charset="0"/>
                    </a:rPr>
                  </a:br>
                  <a:r>
                    <a:rPr lang="en-GB" sz="500" b="1" dirty="0">
                      <a:solidFill>
                        <a:srgbClr val="FFFFFF"/>
                      </a:solidFill>
                      <a:latin typeface="Arial" panose="020B0604020202020204" pitchFamily="34" charset="0"/>
                      <a:cs typeface="Arial" panose="020B0604020202020204" pitchFamily="34" charset="0"/>
                    </a:rPr>
                    <a:t>B </a:t>
                  </a:r>
                </a:p>
                <a:p>
                  <a:pPr defTabSz="603250" eaLnBrk="0" hangingPunct="0">
                    <a:spcBef>
                      <a:spcPct val="15000"/>
                    </a:spcBef>
                    <a:spcAft>
                      <a:spcPct val="15000"/>
                    </a:spcAft>
                    <a:buClr>
                      <a:srgbClr val="4F81BD"/>
                    </a:buClr>
                  </a:pPr>
                  <a:r>
                    <a:rPr lang="en-GB" sz="500" b="1" dirty="0">
                      <a:solidFill>
                        <a:srgbClr val="FFFFFF"/>
                      </a:solidFill>
                      <a:latin typeface="Arial" panose="020B0604020202020204" pitchFamily="34" charset="0"/>
                      <a:cs typeface="Arial" panose="020B0604020202020204" pitchFamily="34" charset="0"/>
                    </a:rPr>
                    <a:t>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104</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113</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216</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217</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0</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0</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255</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r>
                <a:rPr lang="en-US" sz="500" b="1" dirty="0">
                  <a:solidFill>
                    <a:srgbClr val="FFFFFF"/>
                  </a:solidFill>
                  <a:latin typeface="Arial" panose="020B0604020202020204"/>
                  <a:ea typeface="+mn-ea"/>
                  <a:cs typeface="Arial" panose="020B0604020202020204"/>
                </a:rPr>
                <a:t>R 127</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G 16</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endParaRPr lang="en-US" sz="500" b="1" dirty="0">
                <a:solidFill>
                  <a:srgbClr val="FFFFFF"/>
                </a:solidFill>
                <a:latin typeface="Arial" panose="020B0604020202020204"/>
                <a:ea typeface="+mn-ea"/>
                <a:cs typeface="Arial" panose="020B0604020202020204"/>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US" sz="500" b="1" dirty="0">
                  <a:solidFill>
                    <a:srgbClr val="FFFFFF"/>
                  </a:solidFill>
                  <a:latin typeface="Arial" panose="020B0604020202020204" pitchFamily="34" charset="0"/>
                  <a:cs typeface="Arial" panose="020B0604020202020204"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200" fontAlgn="auto">
              <a:spcBef>
                <a:spcPts val="0"/>
              </a:spcBef>
              <a:spcAft>
                <a:spcPts val="0"/>
              </a:spcAft>
              <a:defRPr/>
            </a:pPr>
            <a:fld id="{ACAE5471-9A65-4ED4-92A5-CABD06A5C240}" type="slidenum">
              <a:rPr lang="en-US" sz="1000" smtClean="0">
                <a:solidFill>
                  <a:prstClr val="black"/>
                </a:solidFill>
                <a:latin typeface="Arial" panose="020B0604020202020204"/>
                <a:ea typeface="+mn-ea"/>
                <a:cs typeface="Arial" panose="020B0604020202020204"/>
              </a:rPr>
              <a:t>‹#›</a:t>
            </a:fld>
            <a:endParaRPr lang="en-US" sz="1000" dirty="0">
              <a:solidFill>
                <a:prstClr val="black"/>
              </a:solidFill>
              <a:latin typeface="Arial" panose="020B0604020202020204"/>
              <a:ea typeface="+mn-ea"/>
              <a:cs typeface="Arial" panose="020B0604020202020204"/>
            </a:endParaRPr>
          </a:p>
        </p:txBody>
      </p:sp>
    </p:spTree>
  </p:cSld>
  <p:clrMap bg1="lt1" tx1="dk1" bg2="lt2" tx2="dk2" accent1="accent1" accent2="accent2" accent3="accent3" accent4="accent4" accent5="accent5" accent6="accent6" hlink="hlink" folHlink="folHlink"/>
  <p:hf hdr="0"/>
  <p:txStyles>
    <p:titleStyle>
      <a:lvl1pPr algn="l" defTabSz="457200" rtl="0" eaLnBrk="1" fontAlgn="base" hangingPunct="1">
        <a:spcBef>
          <a:spcPct val="0"/>
        </a:spcBef>
        <a:spcAft>
          <a:spcPct val="0"/>
        </a:spcAft>
        <a:defRPr b="1" kern="1200">
          <a:solidFill>
            <a:schemeClr val="tx1"/>
          </a:solidFill>
          <a:latin typeface="Arial" panose="020B0604020202020204"/>
          <a:ea typeface="ヒラギノ角ゴ Pro W3" charset="0"/>
          <a:cs typeface="Arial" panose="020B0604020202020204"/>
        </a:defRPr>
      </a:lvl1pPr>
      <a:lvl2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2pPr>
      <a:lvl3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3pPr>
      <a:lvl4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4pPr>
      <a:lvl5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5pPr>
      <a:lvl6pPr marL="4572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9pPr>
    </p:titleStyle>
    <p:bodyStyle>
      <a:lvl1pPr marL="229870" indent="-229870"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charset="0"/>
        </a:defRPr>
      </a:lvl1pPr>
      <a:lvl2pPr marL="458470" indent="-228600" algn="l" defTabSz="457200"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3895" indent="-225425"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a:defRPr>
      </a:lvl3pPr>
      <a:lvl4pPr marL="912495" indent="-228600" algn="l" defTabSz="457200"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3000" indent="-229870"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323528" y="1563638"/>
            <a:ext cx="8496944" cy="1102519"/>
          </a:xfrm>
        </p:spPr>
        <p:txBody>
          <a:bodyPr/>
          <a:lstStyle/>
          <a:p>
            <a:r>
              <a:rPr lang="en-US" altLang="zh-CN" sz="3200" b="1" dirty="0">
                <a:solidFill>
                  <a:srgbClr val="324395"/>
                </a:solidFill>
              </a:rPr>
              <a:t>Joint views on ISAC measurement report</a:t>
            </a:r>
            <a:endParaRPr lang="zh-CN" altLang="en-US" sz="2800" b="1" dirty="0">
              <a:solidFill>
                <a:srgbClr val="324395"/>
              </a:solidFill>
            </a:endParaRPr>
          </a:p>
        </p:txBody>
      </p:sp>
      <p:sp>
        <p:nvSpPr>
          <p:cNvPr id="2" name="TextBox 1"/>
          <p:cNvSpPr txBox="1"/>
          <p:nvPr/>
        </p:nvSpPr>
        <p:spPr>
          <a:xfrm>
            <a:off x="107504" y="123478"/>
            <a:ext cx="3296095" cy="1169551"/>
          </a:xfrm>
          <a:prstGeom prst="rect">
            <a:avLst/>
          </a:prstGeom>
          <a:noFill/>
        </p:spPr>
        <p:txBody>
          <a:bodyPr wrap="none" rtlCol="0">
            <a:spAutoFit/>
          </a:bodyPr>
          <a:lstStyle/>
          <a:p>
            <a:r>
              <a:rPr lang="de-DE" altLang="zh-CN" sz="1400" b="1" dirty="0">
                <a:effectLst/>
                <a:latin typeface="Arial" panose="020B0604020202020204" pitchFamily="34" charset="0"/>
                <a:ea typeface="Times New Roman" panose="02020603050405020304" pitchFamily="18" charset="0"/>
              </a:rPr>
              <a:t>3GPP TSG RAN WG1 #122bis</a:t>
            </a:r>
            <a:r>
              <a:rPr lang="en-GB" altLang="zh-CN" sz="1400" b="1" dirty="0"/>
              <a:t>	</a:t>
            </a:r>
          </a:p>
          <a:p>
            <a:r>
              <a:rPr lang="en-US" altLang="zh-CN" sz="1400" b="1" dirty="0">
                <a:latin typeface="Arial" panose="020B0604020202020204" pitchFamily="34" charset="0"/>
              </a:rPr>
              <a:t>Prague, Czech, Oct 13th – 17th, 2025</a:t>
            </a:r>
          </a:p>
          <a:p>
            <a:r>
              <a:rPr lang="en-US" altLang="zh-CN" sz="1400" b="1" dirty="0">
                <a:latin typeface="Arial" panose="020B0604020202020204" pitchFamily="34" charset="0"/>
              </a:rPr>
              <a:t>Agenda: 10.5.1</a:t>
            </a:r>
          </a:p>
          <a:p>
            <a:r>
              <a:rPr lang="en-US" altLang="zh-CN" sz="1400" b="1" dirty="0">
                <a:latin typeface="Arial" panose="020B0604020202020204" pitchFamily="34" charset="0"/>
              </a:rPr>
              <a:t>Document for: Discussion</a:t>
            </a:r>
          </a:p>
          <a:p>
            <a:r>
              <a:rPr lang="en-GB" altLang="zh-CN" sz="1400" b="1" dirty="0"/>
              <a:t>R1-2507332</a:t>
            </a:r>
            <a:endParaRPr lang="zh-CN" altLang="zh-CN" sz="1400" b="1" dirty="0">
              <a:highlight>
                <a:srgbClr val="FFFF00"/>
              </a:highlight>
              <a:latin typeface="Arial" panose="020B0604020202020204" pitchFamily="34" charset="0"/>
            </a:endParaRPr>
          </a:p>
        </p:txBody>
      </p:sp>
      <p:sp>
        <p:nvSpPr>
          <p:cNvPr id="5" name="标题 3"/>
          <p:cNvSpPr txBox="1"/>
          <p:nvPr/>
        </p:nvSpPr>
        <p:spPr>
          <a:xfrm>
            <a:off x="755576" y="2859782"/>
            <a:ext cx="7772400" cy="1440160"/>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ts val="600"/>
              </a:spcAft>
              <a:buClrTx/>
              <a:buSzTx/>
              <a:buFontTx/>
              <a:buNone/>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 ZTE, CAICT, CATT</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lang="en-US" altLang="zh-CN" sz="2000" kern="0" dirty="0" err="1">
                <a:solidFill>
                  <a:srgbClr val="324395"/>
                </a:solidFill>
                <a:latin typeface="+mj-lt"/>
                <a:ea typeface="+mj-ea"/>
                <a:cs typeface="+mj-cs"/>
              </a:rPr>
              <a:t>Pengcheng</a:t>
            </a:r>
            <a:r>
              <a:rPr lang="en-US" altLang="zh-CN" sz="2000" kern="0" dirty="0">
                <a:solidFill>
                  <a:srgbClr val="324395"/>
                </a:solidFill>
                <a:latin typeface="+mj-lt"/>
                <a:ea typeface="+mj-ea"/>
                <a:cs typeface="+mj-cs"/>
              </a:rPr>
              <a:t> Laboratory, </a:t>
            </a:r>
            <a:r>
              <a:rPr kumimoji="0" lang="en-US" altLang="zh-CN" sz="2000" b="0" i="0" u="none" strike="noStrike" kern="0" cap="none" spc="0" normalizeH="0" baseline="0" noProof="0" dirty="0">
                <a:ln>
                  <a:noFill/>
                </a:ln>
                <a:solidFill>
                  <a:srgbClr val="324395"/>
                </a:solidFill>
                <a:effectLst/>
                <a:uLnTx/>
                <a:uFillTx/>
                <a:latin typeface="+mj-lt"/>
                <a:ea typeface="+mj-ea"/>
                <a:cs typeface="+mj-cs"/>
              </a:rPr>
              <a:t>Sony</a:t>
            </a:r>
            <a:endParaRPr kumimoji="0" lang="zh-CN" altLang="en-US" sz="2000" b="0" i="0" u="none" strike="noStrike" kern="0" cap="none" spc="0" normalizeH="0" baseline="0" noProof="0" dirty="0">
              <a:ln>
                <a:noFill/>
              </a:ln>
              <a:solidFill>
                <a:srgbClr val="324395"/>
              </a:solidFill>
              <a:effectLst/>
              <a:uLnTx/>
              <a:uFillTx/>
              <a:latin typeface="+mj-lt"/>
              <a:ea typeface="+mj-ea"/>
              <a:cs typeface="+mj-cs"/>
            </a:endParaRP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Status of RAN1 #122</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2</a:t>
            </a:fld>
            <a:endParaRPr lang="en-US" dirty="0"/>
          </a:p>
        </p:txBody>
      </p:sp>
      <p:sp>
        <p:nvSpPr>
          <p:cNvPr id="6"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During RAN1 #122 meeting, the measurement metrics was discussed, and the latest FL proposal is copied as follows:</a:t>
            </a:r>
            <a:endParaRPr lang="en-US" altLang="zh-CN" sz="1200" dirty="0">
              <a:solidFill>
                <a:srgbClr val="C00000"/>
              </a:solidFill>
            </a:endParaRPr>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5" name="文本框 4"/>
          <p:cNvSpPr txBox="1"/>
          <p:nvPr/>
        </p:nvSpPr>
        <p:spPr>
          <a:xfrm>
            <a:off x="534386" y="1515499"/>
            <a:ext cx="7993584" cy="2669962"/>
          </a:xfrm>
          <a:prstGeom prst="rect">
            <a:avLst/>
          </a:prstGeom>
          <a:noFill/>
          <a:ln>
            <a:solidFill>
              <a:schemeClr val="tx1"/>
            </a:solidFill>
          </a:ln>
        </p:spPr>
        <p:txBody>
          <a:bodyPr wrap="square" rtlCol="0">
            <a:spAutoFit/>
          </a:bodyPr>
          <a:lstStyle/>
          <a:p>
            <a:pPr marL="457200" indent="-457200">
              <a:spcBef>
                <a:spcPts val="1200"/>
              </a:spcBef>
              <a:spcAft>
                <a:spcPts val="300"/>
              </a:spcAft>
              <a:buNone/>
              <a:tabLst>
                <a:tab pos="269875" algn="l"/>
                <a:tab pos="457200" algn="l"/>
              </a:tabLst>
            </a:pPr>
            <a:r>
              <a:rPr lang="en-GB" altLang="zh-CN" sz="1000" b="1" dirty="0">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[FL1][H] Proposal 7.1-1</a:t>
            </a:r>
            <a:r>
              <a:rPr lang="en-GB" altLang="zh-CN" sz="1000" b="1"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rPr>
              <a:t>-rev3</a:t>
            </a:r>
            <a:r>
              <a:rPr lang="en-GB" altLang="zh-CN" sz="1000" b="1" dirty="0">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 </a:t>
            </a:r>
            <a:endParaRPr lang="zh-CN" altLang="zh-CN" sz="1000" b="1" dirty="0">
              <a:effectLst/>
              <a:latin typeface="Arial" panose="020B0604020202020204" pitchFamily="34" charset="0"/>
              <a:ea typeface="Batang" panose="02030600000101010101" pitchFamily="18" charset="-127"/>
              <a:cs typeface="Times New Roman" panose="02020603050405020304" pitchFamily="18" charset="0"/>
            </a:endParaRPr>
          </a:p>
          <a:p>
            <a:pPr marL="342900" lvl="0" indent="-342900">
              <a:buFont typeface="Wingdings" panose="05000000000000000000" pitchFamily="2" charset="2"/>
              <a:buChar char=""/>
            </a:pPr>
            <a:r>
              <a:rPr lang="en-GB" altLang="zh-CN" sz="1000" dirty="0">
                <a:effectLst/>
                <a:latin typeface="Times" panose="02020603050405020304" pitchFamily="18" charset="0"/>
                <a:ea typeface="等线" panose="02010600030101010101" pitchFamily="2" charset="-122"/>
                <a:cs typeface="Wingdings" panose="05000000000000000000" pitchFamily="2" charset="2"/>
              </a:rPr>
              <a:t>The following measurements can be further studied for NR ISAC.</a:t>
            </a:r>
            <a:endParaRPr lang="zh-CN" altLang="zh-CN" sz="1000" dirty="0">
              <a:effectLst/>
              <a:latin typeface="Times" panose="02020603050405020304" pitchFamily="18" charset="0"/>
              <a:ea typeface="Batang" panose="02030600000101010101" pitchFamily="18" charset="-127"/>
              <a:cs typeface="Wingdings" panose="05000000000000000000" pitchFamily="2" charset="2"/>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Spectrum of delay, and/or Doppler, and</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/or</a:t>
            </a: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 angle,</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 i.e., the powers or the amplitudes/phases are reported for at least a range of samples of delay, and/or Doppler, and/or angle</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Intermediate sensing results per detected </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path</a:t>
            </a: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 </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Delay, Doppler, angle</a:t>
            </a:r>
            <a:r>
              <a:rPr lang="en-US" altLang="zh-CN" sz="1000" dirty="0">
                <a:solidFill>
                  <a:srgbClr val="EE0000"/>
                </a:solidFill>
                <a:effectLst/>
                <a:latin typeface="Times New Roman" panose="02020603050405020304" pitchFamily="18" charset="0"/>
                <a:ea typeface="宋体" panose="02010600030101010101" pitchFamily="2" charset="-122"/>
              </a:rPr>
              <a:t>, and power per path</a:t>
            </a:r>
            <a:endParaRPr lang="zh-CN" altLang="zh-CN" sz="11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Intermediate sensing results per detected </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point</a:t>
            </a: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 </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1: Position, velocity</a:t>
            </a:r>
            <a:r>
              <a:rPr lang="en-US" altLang="zh-CN" sz="1000" dirty="0">
                <a:solidFill>
                  <a:srgbClr val="EE0000"/>
                </a:solidFill>
                <a:effectLst/>
                <a:latin typeface="Times New Roman" panose="02020603050405020304" pitchFamily="18" charset="0"/>
                <a:ea typeface="宋体" panose="02010600030101010101" pitchFamily="2" charset="-122"/>
              </a:rPr>
              <a:t>, and power per point</a:t>
            </a:r>
            <a:endParaRPr lang="zh-CN" altLang="zh-CN" sz="1100" dirty="0">
              <a:effectLst/>
              <a:latin typeface="Times New Roman" panose="02020603050405020304" pitchFamily="18" charset="0"/>
              <a:ea typeface="宋体" panose="02010600030101010101" pitchFamily="2" charset="-122"/>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2: Range, velocity, angle</a:t>
            </a:r>
            <a:r>
              <a:rPr lang="en-US" altLang="zh-CN" sz="1000" dirty="0">
                <a:solidFill>
                  <a:srgbClr val="EE0000"/>
                </a:solidFill>
                <a:effectLst/>
                <a:latin typeface="Times New Roman" panose="02020603050405020304" pitchFamily="18" charset="0"/>
                <a:ea typeface="宋体" panose="02010600030101010101" pitchFamily="2" charset="-122"/>
              </a:rPr>
              <a:t>, and power per point</a:t>
            </a:r>
            <a:endParaRPr lang="zh-CN" altLang="zh-CN" sz="11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Final sensing results per detected object/target</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1: Position and velocity</a:t>
            </a:r>
            <a:endParaRPr lang="zh-CN" altLang="zh-CN" sz="1100" dirty="0">
              <a:effectLst/>
              <a:latin typeface="Times New Roman" panose="02020603050405020304" pitchFamily="18" charset="0"/>
              <a:ea typeface="宋体" panose="02010600030101010101" pitchFamily="2" charset="-122"/>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2: Range, velocity, and angle</a:t>
            </a:r>
            <a:endParaRPr lang="zh-CN" altLang="zh-CN" sz="1100" dirty="0">
              <a:effectLst/>
              <a:latin typeface="Times New Roman" panose="02020603050405020304" pitchFamily="18" charset="0"/>
              <a:ea typeface="宋体" panose="02010600030101010101" pitchFamily="2" charset="-122"/>
            </a:endParaRPr>
          </a:p>
          <a:p>
            <a:pPr marL="1143000" lvl="2" indent="-228600">
              <a:buFont typeface="Courier New" panose="02070309020205020404" pitchFamily="49" charset="0"/>
              <a:buChar char="o"/>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Note: Trajectory report is separate discussion</a:t>
            </a:r>
            <a:endParaRPr lang="zh-CN" altLang="zh-CN" sz="10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SINR, RSRP from perspective of sensing </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p:txBody>
      </p:sp>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problem 1:</a:t>
            </a:r>
            <a:r>
              <a:rPr lang="zh-CN" altLang="en-US" dirty="0"/>
              <a:t> </a:t>
            </a:r>
            <a:r>
              <a:rPr lang="en-US" altLang="zh-CN" dirty="0"/>
              <a:t>Reports alignment at SF</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3</a:t>
            </a:fld>
            <a:endParaRPr lang="en-US" dirty="0"/>
          </a:p>
        </p:txBody>
      </p:sp>
      <p:sp>
        <p:nvSpPr>
          <p:cNvPr id="6"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From our understanding, Measurement reports with point cloud from different companies are hard to be aligned at SF,</a:t>
            </a:r>
            <a:r>
              <a:rPr lang="en-US" altLang="zh-CN" sz="1400" b="1" dirty="0"/>
              <a:t> </a:t>
            </a:r>
            <a:r>
              <a:rPr lang="en-US" altLang="zh-CN" sz="1400" b="1" dirty="0">
                <a:solidFill>
                  <a:srgbClr val="FF0000"/>
                </a:solidFill>
              </a:rPr>
              <a:t>due to different algorithm used </a:t>
            </a:r>
            <a:r>
              <a:rPr lang="en-US" altLang="zh-CN" sz="1400" dirty="0"/>
              <a:t>(e.g., false alarm suppression, parameters of CFAR). </a:t>
            </a:r>
          </a:p>
          <a:p>
            <a:pPr lvl="1" algn="just"/>
            <a:r>
              <a:rPr lang="en-US" altLang="zh-CN" sz="1400" dirty="0"/>
              <a:t>There is no clear metric to measure the quality of point cloud (</a:t>
            </a:r>
            <a:r>
              <a:rPr lang="en-US" altLang="zh-CN" sz="1400" dirty="0">
                <a:solidFill>
                  <a:srgbClr val="FF0000"/>
                </a:solidFill>
              </a:rPr>
              <a:t>current metric is discussed for final sensing result, not for point cloud</a:t>
            </a:r>
            <a:r>
              <a:rPr lang="en-US" altLang="zh-CN" sz="1400" dirty="0"/>
              <a:t>). Different algorithms used by companies would have different levels of aberrant points, which could have been recognized and suppressed at TRP based on comprehensive information in RD profile (such as RD pattern adjacent with the point).</a:t>
            </a:r>
          </a:p>
          <a:p>
            <a:pPr lvl="1" algn="just"/>
            <a:r>
              <a:rPr lang="en-US" altLang="zh-CN" sz="1400" dirty="0"/>
              <a:t>SF would be hard to recognize whether the </a:t>
            </a:r>
            <a:r>
              <a:rPr lang="en-US" altLang="zh-CN" sz="1400" dirty="0">
                <a:sym typeface="+mn-ea"/>
              </a:rPr>
              <a:t>aberrant point is false alarm or true target</a:t>
            </a:r>
            <a:r>
              <a:rPr lang="en-US" altLang="zh-CN" sz="1400" dirty="0"/>
              <a:t>, based on the current contents in each point (position, delay, velocity, angle, RSRPP etc.).</a:t>
            </a:r>
          </a:p>
          <a:p>
            <a:pPr marL="263525" lvl="1" indent="-263525" algn="just">
              <a:lnSpc>
                <a:spcPct val="130000"/>
              </a:lnSpc>
              <a:buClr>
                <a:srgbClr val="FF6600"/>
              </a:buClr>
              <a:buFont typeface="Wingdings" panose="05000000000000000000" pitchFamily="2" charset="2"/>
              <a:buChar char="n"/>
            </a:pPr>
            <a:endParaRPr lang="en-US" altLang="zh-CN" sz="1400"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Simulation results and observations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4</a:t>
            </a:fld>
            <a:endParaRPr lang="en-US" dirty="0"/>
          </a:p>
        </p:txBody>
      </p:sp>
      <p:sp>
        <p:nvSpPr>
          <p:cNvPr id="6" name="内容占位符 2"/>
          <p:cNvSpPr>
            <a:spLocks noGrp="1"/>
          </p:cNvSpPr>
          <p:nvPr>
            <p:ph idx="1"/>
          </p:nvPr>
        </p:nvSpPr>
        <p:spPr>
          <a:xfrm>
            <a:off x="264795" y="2810992"/>
            <a:ext cx="8642350" cy="1929753"/>
          </a:xfrm>
        </p:spPr>
        <p:txBody>
          <a:bodyPr/>
          <a:lstStyle/>
          <a:p>
            <a:pPr marL="263525" lvl="1" indent="-263525" algn="just">
              <a:lnSpc>
                <a:spcPct val="130000"/>
              </a:lnSpc>
              <a:buClr>
                <a:srgbClr val="FF6600"/>
              </a:buClr>
              <a:buFont typeface="Wingdings" panose="05000000000000000000" pitchFamily="2" charset="2"/>
              <a:buChar char="n"/>
            </a:pPr>
            <a:r>
              <a:rPr lang="en-US" altLang="zh-CN" sz="1200" b="1" dirty="0"/>
              <a:t>Observation 1: </a:t>
            </a:r>
            <a:r>
              <a:rPr lang="en-US" altLang="zh-CN" sz="1200" dirty="0"/>
              <a:t>Different detection and false alarm algorithm would cause different number of </a:t>
            </a:r>
            <a:r>
              <a:rPr lang="en-US" altLang="zh-CN" sz="1200" dirty="0">
                <a:sym typeface="+mn-ea"/>
              </a:rPr>
              <a:t>aberrant</a:t>
            </a:r>
            <a:r>
              <a:rPr lang="en-US" altLang="zh-CN" sz="1200" dirty="0"/>
              <a:t> points. It is </a:t>
            </a:r>
            <a:r>
              <a:rPr lang="en-US" altLang="zh-CN" sz="1200" b="1" dirty="0">
                <a:solidFill>
                  <a:srgbClr val="FF0000"/>
                </a:solidFill>
              </a:rPr>
              <a:t>difficult for SF to </a:t>
            </a:r>
            <a:r>
              <a:rPr lang="en-US" altLang="zh-CN" sz="1200" b="1" dirty="0">
                <a:solidFill>
                  <a:srgbClr val="FF0000"/>
                </a:solidFill>
                <a:sym typeface="+mn-ea"/>
              </a:rPr>
              <a:t>recognize and suppress aberrant points </a:t>
            </a:r>
            <a:r>
              <a:rPr lang="en-US" altLang="zh-CN" sz="1200" dirty="0">
                <a:sym typeface="+mn-ea"/>
              </a:rPr>
              <a:t>based on the reported point cloud only with position and power information.</a:t>
            </a:r>
          </a:p>
          <a:p>
            <a:pPr lvl="1" algn="just"/>
            <a:r>
              <a:rPr lang="en-US" altLang="zh-CN" sz="1200" b="1" dirty="0"/>
              <a:t>Potential Solution: </a:t>
            </a:r>
            <a:r>
              <a:rPr lang="en-US" altLang="zh-CN" sz="1200" dirty="0">
                <a:sym typeface="+mn-ea"/>
              </a:rPr>
              <a:t>When tracking could be done before reporting, </a:t>
            </a:r>
            <a:r>
              <a:rPr lang="en-US" altLang="zh-CN" sz="1200" dirty="0" err="1">
                <a:sym typeface="+mn-ea"/>
              </a:rPr>
              <a:t>gNB</a:t>
            </a:r>
            <a:r>
              <a:rPr lang="en-US" altLang="zh-CN" sz="1200" dirty="0">
                <a:sym typeface="+mn-ea"/>
              </a:rPr>
              <a:t> could adopt more analysis on both raw data and point cloud to learn from environment background information and recognize which point is from valid target. </a:t>
            </a:r>
          </a:p>
          <a:p>
            <a:pPr marL="263525" lvl="1" indent="-263525" algn="just">
              <a:lnSpc>
                <a:spcPct val="130000"/>
              </a:lnSpc>
              <a:buClr>
                <a:srgbClr val="FF6600"/>
              </a:buClr>
              <a:buFont typeface="Wingdings" panose="05000000000000000000" pitchFamily="2" charset="2"/>
              <a:buChar char="n"/>
            </a:pPr>
            <a:r>
              <a:rPr lang="en-US" altLang="zh-CN" sz="1200" b="1" dirty="0">
                <a:sym typeface="+mn-ea"/>
              </a:rPr>
              <a:t>Observation 2: </a:t>
            </a:r>
            <a:r>
              <a:rPr lang="en-US" altLang="zh-CN" sz="1200" dirty="0">
                <a:sym typeface="+mn-ea"/>
              </a:rPr>
              <a:t>Measurement report on target trajectory from </a:t>
            </a:r>
            <a:r>
              <a:rPr lang="en-US" altLang="zh-CN" sz="1200" dirty="0" err="1">
                <a:sym typeface="+mn-ea"/>
              </a:rPr>
              <a:t>gNB</a:t>
            </a:r>
            <a:r>
              <a:rPr lang="en-US" altLang="zh-CN" sz="1200" dirty="0">
                <a:sym typeface="+mn-ea"/>
              </a:rPr>
              <a:t> to SF is beneficial, which could provide availability and reliability of measurement report.</a:t>
            </a:r>
          </a:p>
        </p:txBody>
      </p:sp>
      <p:sp>
        <p:nvSpPr>
          <p:cNvPr id="3" name="文本框 2"/>
          <p:cNvSpPr txBox="1"/>
          <p:nvPr/>
        </p:nvSpPr>
        <p:spPr>
          <a:xfrm>
            <a:off x="-36195" y="2499995"/>
            <a:ext cx="4572000" cy="368300"/>
          </a:xfrm>
          <a:prstGeom prst="rect">
            <a:avLst/>
          </a:prstGeom>
          <a:noFill/>
        </p:spPr>
        <p:txBody>
          <a:bodyPr wrap="square" rtlCol="0" anchor="t">
            <a:spAutoFit/>
          </a:bodyPr>
          <a:lstStyle/>
          <a:p>
            <a:pPr lvl="0" algn="ctr" eaLnBrk="1" hangingPunct="1"/>
            <a:r>
              <a:rPr lang="en-US" altLang="zh-CN" sz="900" dirty="0">
                <a:sym typeface="+mn-ea"/>
              </a:rPr>
              <a:t>Fig. 1 Sensing result with CFAR and false alarm </a:t>
            </a:r>
          </a:p>
          <a:p>
            <a:pPr lvl="0" algn="ctr" eaLnBrk="1" hangingPunct="1"/>
            <a:r>
              <a:rPr lang="en-US" altLang="zh-CN" sz="900" dirty="0">
                <a:sym typeface="+mn-ea"/>
              </a:rPr>
              <a:t>suppression algorithm #1</a:t>
            </a:r>
          </a:p>
        </p:txBody>
      </p:sp>
      <p:sp>
        <p:nvSpPr>
          <p:cNvPr id="9" name="文本框 8"/>
          <p:cNvSpPr txBox="1"/>
          <p:nvPr/>
        </p:nvSpPr>
        <p:spPr>
          <a:xfrm>
            <a:off x="4303395" y="2499995"/>
            <a:ext cx="4572000" cy="368300"/>
          </a:xfrm>
          <a:prstGeom prst="rect">
            <a:avLst/>
          </a:prstGeom>
          <a:noFill/>
        </p:spPr>
        <p:txBody>
          <a:bodyPr wrap="square" rtlCol="0" anchor="t">
            <a:spAutoFit/>
          </a:bodyPr>
          <a:lstStyle/>
          <a:p>
            <a:pPr lvl="0" algn="ctr" eaLnBrk="1" hangingPunct="1"/>
            <a:r>
              <a:rPr lang="en-US" altLang="zh-CN" sz="900" dirty="0">
                <a:sym typeface="+mn-ea"/>
              </a:rPr>
              <a:t>Fig. 2 Sensing result with CFAR and false alarm </a:t>
            </a:r>
          </a:p>
          <a:p>
            <a:pPr lvl="0" algn="ctr" eaLnBrk="1" hangingPunct="1"/>
            <a:r>
              <a:rPr lang="en-US" altLang="zh-CN" sz="900" dirty="0">
                <a:sym typeface="+mn-ea"/>
              </a:rPr>
              <a:t>suppression algorithm #2</a:t>
            </a:r>
          </a:p>
        </p:txBody>
      </p:sp>
      <p:pic>
        <p:nvPicPr>
          <p:cNvPr id="10" name="图片 9">
            <a:extLst>
              <a:ext uri="{FF2B5EF4-FFF2-40B4-BE49-F238E27FC236}">
                <a16:creationId xmlns:a16="http://schemas.microsoft.com/office/drawing/2014/main" id="{D8597A03-23F5-63A0-B039-68FD18329784}"/>
              </a:ext>
            </a:extLst>
          </p:cNvPr>
          <p:cNvPicPr>
            <a:picLocks noChangeAspect="1"/>
          </p:cNvPicPr>
          <p:nvPr/>
        </p:nvPicPr>
        <p:blipFill>
          <a:blip r:embed="rId2"/>
          <a:stretch>
            <a:fillRect/>
          </a:stretch>
        </p:blipFill>
        <p:spPr>
          <a:xfrm>
            <a:off x="1187623" y="689284"/>
            <a:ext cx="2316725" cy="1736271"/>
          </a:xfrm>
          <a:prstGeom prst="rect">
            <a:avLst/>
          </a:prstGeom>
        </p:spPr>
      </p:pic>
      <p:pic>
        <p:nvPicPr>
          <p:cNvPr id="12" name="图片 11">
            <a:extLst>
              <a:ext uri="{FF2B5EF4-FFF2-40B4-BE49-F238E27FC236}">
                <a16:creationId xmlns:a16="http://schemas.microsoft.com/office/drawing/2014/main" id="{B9A26F8F-5C90-675A-B3DB-14B6CF99C735}"/>
              </a:ext>
            </a:extLst>
          </p:cNvPr>
          <p:cNvPicPr>
            <a:picLocks noChangeAspect="1"/>
          </p:cNvPicPr>
          <p:nvPr/>
        </p:nvPicPr>
        <p:blipFill>
          <a:blip r:embed="rId3"/>
          <a:stretch>
            <a:fillRect/>
          </a:stretch>
        </p:blipFill>
        <p:spPr>
          <a:xfrm>
            <a:off x="5366628" y="689284"/>
            <a:ext cx="2308861" cy="1732985"/>
          </a:xfrm>
          <a:prstGeom prst="rect">
            <a:avLst/>
          </a:prstGeom>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problem 2: Trajectory association</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5</a:t>
            </a:fld>
            <a:endParaRPr lang="en-US"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内容占位符 2"/>
          <p:cNvSpPr>
            <a:spLocks noGrp="1"/>
          </p:cNvSpPr>
          <p:nvPr>
            <p:ph idx="1"/>
          </p:nvPr>
        </p:nvSpPr>
        <p:spPr>
          <a:xfrm>
            <a:off x="264795" y="3556019"/>
            <a:ext cx="8642350" cy="1084441"/>
          </a:xfrm>
        </p:spPr>
        <p:txBody>
          <a:bodyPr/>
          <a:lstStyle/>
          <a:p>
            <a:pPr marL="263525" lvl="1" indent="-263525" algn="just">
              <a:lnSpc>
                <a:spcPct val="130000"/>
              </a:lnSpc>
              <a:buClr>
                <a:srgbClr val="FF6600"/>
              </a:buClr>
              <a:buFont typeface="Wingdings" panose="05000000000000000000" pitchFamily="2" charset="2"/>
              <a:buChar char="n"/>
            </a:pPr>
            <a:r>
              <a:rPr lang="en-US" altLang="zh-CN" sz="1200" b="1" dirty="0"/>
              <a:t>Observation 3: </a:t>
            </a:r>
            <a:r>
              <a:rPr lang="en-US" altLang="zh-CN" sz="1200" dirty="0"/>
              <a:t>Only with limited information of point cloud (e.g., position/velocity/power information), it is difficult for SF to track multiple sensing targets, especially when multiple trajectories intersect each other, as illustrated in Fig. 4.</a:t>
            </a:r>
          </a:p>
          <a:p>
            <a:pPr lvl="1" algn="just"/>
            <a:r>
              <a:rPr lang="en-US" altLang="zh-CN" sz="1200" b="1" dirty="0"/>
              <a:t>Potential Solution: </a:t>
            </a:r>
            <a:r>
              <a:rPr lang="en-US" altLang="zh-CN" sz="1200" dirty="0">
                <a:sym typeface="+mn-ea"/>
              </a:rPr>
              <a:t>Learning from target specified features (e.g., micro-Doppler), it is easy for </a:t>
            </a:r>
            <a:r>
              <a:rPr lang="en-US" altLang="zh-CN" sz="1200" dirty="0" err="1">
                <a:sym typeface="+mn-ea"/>
              </a:rPr>
              <a:t>gNB</a:t>
            </a:r>
            <a:r>
              <a:rPr lang="en-US" altLang="zh-CN" sz="1200" dirty="0">
                <a:sym typeface="+mn-ea"/>
              </a:rPr>
              <a:t> to distinguish different sensing targets and generate trajectories with correct association.</a:t>
            </a:r>
          </a:p>
        </p:txBody>
      </p:sp>
      <p:pic>
        <p:nvPicPr>
          <p:cNvPr id="7" name="图片 6"/>
          <p:cNvPicPr>
            <a:picLocks noChangeAspect="1"/>
          </p:cNvPicPr>
          <p:nvPr/>
        </p:nvPicPr>
        <p:blipFill>
          <a:blip r:embed="rId3"/>
          <a:stretch>
            <a:fillRect/>
          </a:stretch>
        </p:blipFill>
        <p:spPr>
          <a:xfrm>
            <a:off x="683895" y="1347470"/>
            <a:ext cx="2483485" cy="1461135"/>
          </a:xfrm>
          <a:prstGeom prst="rect">
            <a:avLst/>
          </a:prstGeom>
        </p:spPr>
      </p:pic>
      <p:sp>
        <p:nvSpPr>
          <p:cNvPr id="10" name="文本框 9"/>
          <p:cNvSpPr txBox="1"/>
          <p:nvPr/>
        </p:nvSpPr>
        <p:spPr>
          <a:xfrm>
            <a:off x="395604" y="3135617"/>
            <a:ext cx="2808605" cy="246221"/>
          </a:xfrm>
          <a:prstGeom prst="rect">
            <a:avLst/>
          </a:prstGeom>
          <a:noFill/>
        </p:spPr>
        <p:txBody>
          <a:bodyPr wrap="square" rtlCol="0" anchor="t">
            <a:spAutoFit/>
          </a:bodyPr>
          <a:lstStyle/>
          <a:p>
            <a:pPr lvl="0" algn="ctr" eaLnBrk="1" hangingPunct="1"/>
            <a:r>
              <a:rPr lang="en-US" altLang="zh-CN" sz="1000" dirty="0">
                <a:sym typeface="+mn-ea"/>
              </a:rPr>
              <a:t> Fig. 3 Trajectories without correct association</a:t>
            </a:r>
          </a:p>
        </p:txBody>
      </p:sp>
      <p:sp>
        <p:nvSpPr>
          <p:cNvPr id="5" name="文本框 4">
            <a:extLst>
              <a:ext uri="{FF2B5EF4-FFF2-40B4-BE49-F238E27FC236}">
                <a16:creationId xmlns:a16="http://schemas.microsoft.com/office/drawing/2014/main" id="{A093044F-DF39-85B2-D259-87EA2D082B4F}"/>
              </a:ext>
            </a:extLst>
          </p:cNvPr>
          <p:cNvSpPr txBox="1"/>
          <p:nvPr/>
        </p:nvSpPr>
        <p:spPr>
          <a:xfrm>
            <a:off x="3550974" y="3129632"/>
            <a:ext cx="5079108" cy="246221"/>
          </a:xfrm>
          <a:prstGeom prst="rect">
            <a:avLst/>
          </a:prstGeom>
          <a:noFill/>
        </p:spPr>
        <p:txBody>
          <a:bodyPr wrap="square" rtlCol="0" anchor="t">
            <a:spAutoFit/>
          </a:bodyPr>
          <a:lstStyle/>
          <a:p>
            <a:pPr lvl="0" algn="ctr" eaLnBrk="1" hangingPunct="1"/>
            <a:r>
              <a:rPr lang="en-US" altLang="zh-CN" sz="1000" dirty="0">
                <a:sym typeface="+mn-ea"/>
              </a:rPr>
              <a:t> Fig. 4 Illustration of the </a:t>
            </a:r>
            <a:r>
              <a:rPr lang="en-US" altLang="zh-CN" sz="1000" dirty="0">
                <a:ea typeface="微软雅黑" panose="020B0503020204020204" pitchFamily="34" charset="-122"/>
                <a:cs typeface="Arial" panose="020B0604020202020204" pitchFamily="34" charset="0"/>
              </a:rPr>
              <a:t>trajectories results derived from reported point clouds</a:t>
            </a:r>
            <a:endParaRPr lang="en-US" altLang="zh-CN" sz="1000" dirty="0">
              <a:sym typeface="+mn-ea"/>
            </a:endParaRPr>
          </a:p>
        </p:txBody>
      </p:sp>
      <p:sp>
        <p:nvSpPr>
          <p:cNvPr id="9" name="文本框 8">
            <a:extLst>
              <a:ext uri="{FF2B5EF4-FFF2-40B4-BE49-F238E27FC236}">
                <a16:creationId xmlns:a16="http://schemas.microsoft.com/office/drawing/2014/main" id="{7658A036-30B9-39EF-B5B9-A8921D116566}"/>
              </a:ext>
            </a:extLst>
          </p:cNvPr>
          <p:cNvSpPr txBox="1"/>
          <p:nvPr/>
        </p:nvSpPr>
        <p:spPr>
          <a:xfrm>
            <a:off x="3516394" y="2887596"/>
            <a:ext cx="2208855" cy="246221"/>
          </a:xfrm>
          <a:prstGeom prst="rect">
            <a:avLst/>
          </a:prstGeom>
          <a:noFill/>
        </p:spPr>
        <p:txBody>
          <a:bodyPr wrap="square" rtlCol="0" anchor="t">
            <a:spAutoFit/>
          </a:bodyPr>
          <a:lstStyle/>
          <a:p>
            <a:pPr lvl="0" algn="ctr" eaLnBrk="1" hangingPunct="1"/>
            <a:r>
              <a:rPr lang="en-US" altLang="zh-CN" sz="1000" dirty="0">
                <a:sym typeface="+mn-ea"/>
              </a:rPr>
              <a:t>(a) </a:t>
            </a:r>
            <a:r>
              <a:rPr lang="en-US" altLang="zh-CN" sz="1000" dirty="0">
                <a:ea typeface="微软雅黑" panose="020B0503020204020204" pitchFamily="34" charset="-122"/>
                <a:cs typeface="Arial" panose="020B0604020202020204" pitchFamily="34" charset="0"/>
              </a:rPr>
              <a:t>Sensing results of point clouds</a:t>
            </a:r>
            <a:r>
              <a:rPr lang="en-US" altLang="zh-CN" sz="1000" dirty="0">
                <a:sym typeface="+mn-ea"/>
              </a:rPr>
              <a:t> </a:t>
            </a:r>
          </a:p>
        </p:txBody>
      </p:sp>
      <p:sp>
        <p:nvSpPr>
          <p:cNvPr id="11" name="文本框 10">
            <a:extLst>
              <a:ext uri="{FF2B5EF4-FFF2-40B4-BE49-F238E27FC236}">
                <a16:creationId xmlns:a16="http://schemas.microsoft.com/office/drawing/2014/main" id="{2951BF82-B70D-079F-3D84-F3723783F673}"/>
              </a:ext>
            </a:extLst>
          </p:cNvPr>
          <p:cNvSpPr txBox="1"/>
          <p:nvPr/>
        </p:nvSpPr>
        <p:spPr>
          <a:xfrm>
            <a:off x="6037433" y="2887052"/>
            <a:ext cx="2663190" cy="246221"/>
          </a:xfrm>
          <a:prstGeom prst="rect">
            <a:avLst/>
          </a:prstGeom>
          <a:noFill/>
        </p:spPr>
        <p:txBody>
          <a:bodyPr wrap="square" rtlCol="0" anchor="t">
            <a:spAutoFit/>
          </a:bodyPr>
          <a:lstStyle/>
          <a:p>
            <a:pPr lvl="0" algn="ctr" eaLnBrk="1" hangingPunct="1"/>
            <a:r>
              <a:rPr lang="en-US" altLang="zh-CN" sz="1000" dirty="0">
                <a:sym typeface="+mn-ea"/>
              </a:rPr>
              <a:t>(b) </a:t>
            </a:r>
            <a:r>
              <a:rPr lang="en-US" altLang="zh-CN" sz="1000" dirty="0">
                <a:ea typeface="微软雅黑" panose="020B0503020204020204" pitchFamily="34" charset="-122"/>
                <a:cs typeface="Arial" panose="020B0604020202020204" pitchFamily="34" charset="0"/>
              </a:rPr>
              <a:t>Trajectories derived from point clouds</a:t>
            </a:r>
          </a:p>
        </p:txBody>
      </p:sp>
      <p:pic>
        <p:nvPicPr>
          <p:cNvPr id="13" name="图片 12" descr="图表, 折线图&#10;&#10;AI 生成的内容可能不正确。">
            <a:extLst>
              <a:ext uri="{FF2B5EF4-FFF2-40B4-BE49-F238E27FC236}">
                <a16:creationId xmlns:a16="http://schemas.microsoft.com/office/drawing/2014/main" id="{FBE77370-CEFC-1BEE-3F2E-0714F8188B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1291" y="1072732"/>
            <a:ext cx="2418927" cy="1814196"/>
          </a:xfrm>
          <a:prstGeom prst="rect">
            <a:avLst/>
          </a:prstGeom>
        </p:spPr>
      </p:pic>
      <p:pic>
        <p:nvPicPr>
          <p:cNvPr id="15" name="图片 14" descr="图表, 折线图&#10;&#10;AI 生成的内容可能不正确。">
            <a:extLst>
              <a:ext uri="{FF2B5EF4-FFF2-40B4-BE49-F238E27FC236}">
                <a16:creationId xmlns:a16="http://schemas.microsoft.com/office/drawing/2014/main" id="{8D4DF84A-FC11-C1C7-5744-47F814208C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2552" y="1072856"/>
            <a:ext cx="2418927" cy="1814196"/>
          </a:xfrm>
          <a:prstGeom prst="rect">
            <a:avLst/>
          </a:prstGeom>
        </p:spPr>
      </p:pic>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Based on previous analysis and observations, for tracking we think multiple measurements of the same sensing target need to be associated as illustrated in Fig. 5. Thus, we have Proposal 1.</a:t>
            </a:r>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r>
              <a:rPr lang="en-US" altLang="zh-CN" sz="1400" b="1" dirty="0"/>
              <a:t>Proposal 1: </a:t>
            </a:r>
            <a:r>
              <a:rPr lang="en-US" altLang="zh-CN" sz="1400" dirty="0">
                <a:ea typeface="等线" panose="02010600030101010101" pitchFamily="2" charset="-122"/>
                <a:sym typeface="+mn-ea"/>
              </a:rPr>
              <a:t>For one measurement report on UAV detection/tracking, for each detected UAV, support one combination of at least following measurements:</a:t>
            </a:r>
            <a:endParaRPr lang="en-US" altLang="zh-CN" sz="1400" dirty="0"/>
          </a:p>
          <a:p>
            <a:pPr marL="628650" lvl="1" indent="-171450">
              <a:buFont typeface="Arial" panose="020B0604020202020204" pitchFamily="34" charset="0"/>
              <a:buChar char="•"/>
            </a:pPr>
            <a:r>
              <a:rPr lang="en-US" altLang="zh-CN" sz="1400" dirty="0">
                <a:sym typeface="+mn-ea"/>
              </a:rPr>
              <a:t>Position, velocity.</a:t>
            </a:r>
          </a:p>
          <a:p>
            <a:pPr marL="628650" lvl="1" indent="-171450">
              <a:buFont typeface="Arial" panose="020B0604020202020204" pitchFamily="34" charset="0"/>
              <a:buChar char="•"/>
            </a:pPr>
            <a:r>
              <a:rPr lang="en-US" altLang="zh-CN" sz="1400" dirty="0">
                <a:sym typeface="+mn-ea"/>
              </a:rPr>
              <a:t>Note: In measurement report, multiple measurements of the same sensing target need to be associated to obtain the trajectory.</a:t>
            </a:r>
            <a:endParaRPr lang="en-US" altLang="zh-CN" sz="1400" dirty="0"/>
          </a:p>
        </p:txBody>
      </p:sp>
      <p:sp>
        <p:nvSpPr>
          <p:cNvPr id="2" name="标题 1"/>
          <p:cNvSpPr>
            <a:spLocks noGrp="1"/>
          </p:cNvSpPr>
          <p:nvPr>
            <p:ph type="title"/>
          </p:nvPr>
        </p:nvSpPr>
        <p:spPr/>
        <p:txBody>
          <a:bodyPr/>
          <a:lstStyle/>
          <a:p>
            <a:r>
              <a:rPr lang="en-US" altLang="zh-CN" dirty="0"/>
              <a:t>Proposal</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6</a:t>
            </a:fld>
            <a:endParaRPr lang="en-US"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0" name="内容占位符 2"/>
          <p:cNvSpPr txBox="1"/>
          <p:nvPr/>
        </p:nvSpPr>
        <p:spPr>
          <a:xfrm>
            <a:off x="480819" y="2485537"/>
            <a:ext cx="8267645" cy="1587479"/>
          </a:xfrm>
          <a:prstGeom prst="rect">
            <a:avLst/>
          </a:prstGeom>
        </p:spPr>
        <p:txBody>
          <a:bodyPr lIns="91438" tIns="45719" rIns="91438" bIns="45719"/>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25" lvl="1" indent="-263525" algn="just">
              <a:lnSpc>
                <a:spcPct val="130000"/>
              </a:lnSpc>
              <a:buClr>
                <a:srgbClr val="FF6600"/>
              </a:buClr>
              <a:buFont typeface="Wingdings" panose="05000000000000000000" pitchFamily="2" charset="2"/>
              <a:buChar char="n"/>
            </a:pPr>
            <a:endParaRPr lang="en-US" altLang="zh-CN" sz="1400" dirty="0">
              <a:latin typeface="+mj-lt"/>
              <a:sym typeface="+mn-ea"/>
            </a:endParaRPr>
          </a:p>
        </p:txBody>
      </p:sp>
      <p:grpSp>
        <p:nvGrpSpPr>
          <p:cNvPr id="49" name="组合 48">
            <a:extLst>
              <a:ext uri="{FF2B5EF4-FFF2-40B4-BE49-F238E27FC236}">
                <a16:creationId xmlns:a16="http://schemas.microsoft.com/office/drawing/2014/main" id="{A4C59953-D0E9-BF98-36C6-71A98AF9D522}"/>
              </a:ext>
            </a:extLst>
          </p:cNvPr>
          <p:cNvGrpSpPr/>
          <p:nvPr/>
        </p:nvGrpSpPr>
        <p:grpSpPr>
          <a:xfrm>
            <a:off x="1979712" y="1529418"/>
            <a:ext cx="4366895" cy="1246505"/>
            <a:chOff x="1307" y="2889"/>
            <a:chExt cx="6877" cy="1963"/>
          </a:xfrm>
        </p:grpSpPr>
        <p:cxnSp>
          <p:nvCxnSpPr>
            <p:cNvPr id="50" name="直接箭头连接符 49">
              <a:extLst>
                <a:ext uri="{FF2B5EF4-FFF2-40B4-BE49-F238E27FC236}">
                  <a16:creationId xmlns:a16="http://schemas.microsoft.com/office/drawing/2014/main" id="{AF51C0C0-2427-E66F-7D74-E66ED505EEDA}"/>
                </a:ext>
              </a:extLst>
            </p:cNvPr>
            <p:cNvCxnSpPr/>
            <p:nvPr/>
          </p:nvCxnSpPr>
          <p:spPr>
            <a:xfrm>
              <a:off x="3255" y="4666"/>
              <a:ext cx="4929" cy="0"/>
            </a:xfrm>
            <a:prstGeom prst="straightConnector1">
              <a:avLst/>
            </a:prstGeom>
            <a:solidFill>
              <a:srgbClr val="00A651"/>
            </a:solidFill>
            <a:ln w="9525" cap="flat" cmpd="sng" algn="ctr">
              <a:solidFill>
                <a:srgbClr val="000000"/>
              </a:solidFill>
              <a:prstDash val="sysDot"/>
              <a:round/>
              <a:headEnd type="none" w="med" len="med"/>
              <a:tailEnd type="arrow" w="med" len="med"/>
            </a:ln>
          </p:spPr>
        </p:cxnSp>
        <p:sp>
          <p:nvSpPr>
            <p:cNvPr id="51" name="椭圆 50">
              <a:extLst>
                <a:ext uri="{FF2B5EF4-FFF2-40B4-BE49-F238E27FC236}">
                  <a16:creationId xmlns:a16="http://schemas.microsoft.com/office/drawing/2014/main" id="{1E277D0C-E926-B5AF-FA6B-A9E1F1809C8F}"/>
                </a:ext>
              </a:extLst>
            </p:cNvPr>
            <p:cNvSpPr/>
            <p:nvPr/>
          </p:nvSpPr>
          <p:spPr>
            <a:xfrm>
              <a:off x="3523" y="3063"/>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2" name="椭圆 51">
              <a:extLst>
                <a:ext uri="{FF2B5EF4-FFF2-40B4-BE49-F238E27FC236}">
                  <a16:creationId xmlns:a16="http://schemas.microsoft.com/office/drawing/2014/main" id="{E42C5D00-EBEC-F716-185F-8CFF83B6EB2E}"/>
                </a:ext>
              </a:extLst>
            </p:cNvPr>
            <p:cNvSpPr/>
            <p:nvPr/>
          </p:nvSpPr>
          <p:spPr>
            <a:xfrm>
              <a:off x="4498" y="2889"/>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3" name="椭圆 52">
              <a:extLst>
                <a:ext uri="{FF2B5EF4-FFF2-40B4-BE49-F238E27FC236}">
                  <a16:creationId xmlns:a16="http://schemas.microsoft.com/office/drawing/2014/main" id="{F2EA5486-8F2E-78E3-4750-DEA2A6D359F5}"/>
                </a:ext>
              </a:extLst>
            </p:cNvPr>
            <p:cNvSpPr/>
            <p:nvPr/>
          </p:nvSpPr>
          <p:spPr>
            <a:xfrm>
              <a:off x="5473" y="3063"/>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4" name="椭圆 53">
              <a:extLst>
                <a:ext uri="{FF2B5EF4-FFF2-40B4-BE49-F238E27FC236}">
                  <a16:creationId xmlns:a16="http://schemas.microsoft.com/office/drawing/2014/main" id="{738E981E-F84D-D248-09C2-CFE26A96F870}"/>
                </a:ext>
              </a:extLst>
            </p:cNvPr>
            <p:cNvSpPr/>
            <p:nvPr/>
          </p:nvSpPr>
          <p:spPr>
            <a:xfrm>
              <a:off x="6448" y="3237"/>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5" name="椭圆 54">
              <a:extLst>
                <a:ext uri="{FF2B5EF4-FFF2-40B4-BE49-F238E27FC236}">
                  <a16:creationId xmlns:a16="http://schemas.microsoft.com/office/drawing/2014/main" id="{D2C9E625-FA2C-57F1-E51C-74E54149580D}"/>
                </a:ext>
              </a:extLst>
            </p:cNvPr>
            <p:cNvSpPr/>
            <p:nvPr/>
          </p:nvSpPr>
          <p:spPr>
            <a:xfrm>
              <a:off x="7423" y="3063"/>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6" name="等腰三角形 55">
              <a:extLst>
                <a:ext uri="{FF2B5EF4-FFF2-40B4-BE49-F238E27FC236}">
                  <a16:creationId xmlns:a16="http://schemas.microsoft.com/office/drawing/2014/main" id="{20D2C7ED-F2D9-749B-AC52-157BC961336C}"/>
                </a:ext>
              </a:extLst>
            </p:cNvPr>
            <p:cNvSpPr/>
            <p:nvPr/>
          </p:nvSpPr>
          <p:spPr>
            <a:xfrm>
              <a:off x="3534"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7" name="等腰三角形 56">
              <a:extLst>
                <a:ext uri="{FF2B5EF4-FFF2-40B4-BE49-F238E27FC236}">
                  <a16:creationId xmlns:a16="http://schemas.microsoft.com/office/drawing/2014/main" id="{77596B13-5ED0-76F8-4C9D-CB559DF88CD4}"/>
                </a:ext>
              </a:extLst>
            </p:cNvPr>
            <p:cNvSpPr/>
            <p:nvPr/>
          </p:nvSpPr>
          <p:spPr>
            <a:xfrm>
              <a:off x="4519" y="417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8" name="等腰三角形 57">
              <a:extLst>
                <a:ext uri="{FF2B5EF4-FFF2-40B4-BE49-F238E27FC236}">
                  <a16:creationId xmlns:a16="http://schemas.microsoft.com/office/drawing/2014/main" id="{9795602A-FB82-53DA-6B0B-8D4BEE31062E}"/>
                </a:ext>
              </a:extLst>
            </p:cNvPr>
            <p:cNvSpPr/>
            <p:nvPr/>
          </p:nvSpPr>
          <p:spPr>
            <a:xfrm>
              <a:off x="5504"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9" name="等腰三角形 58">
              <a:extLst>
                <a:ext uri="{FF2B5EF4-FFF2-40B4-BE49-F238E27FC236}">
                  <a16:creationId xmlns:a16="http://schemas.microsoft.com/office/drawing/2014/main" id="{CC76A46A-D75C-3A4B-B79B-3D1529FB0DE0}"/>
                </a:ext>
              </a:extLst>
            </p:cNvPr>
            <p:cNvSpPr/>
            <p:nvPr/>
          </p:nvSpPr>
          <p:spPr>
            <a:xfrm>
              <a:off x="6489"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0" name="等腰三角形 59">
              <a:extLst>
                <a:ext uri="{FF2B5EF4-FFF2-40B4-BE49-F238E27FC236}">
                  <a16:creationId xmlns:a16="http://schemas.microsoft.com/office/drawing/2014/main" id="{5E0E59A1-E993-5DB8-7086-8B4099FC422A}"/>
                </a:ext>
              </a:extLst>
            </p:cNvPr>
            <p:cNvSpPr/>
            <p:nvPr/>
          </p:nvSpPr>
          <p:spPr>
            <a:xfrm>
              <a:off x="7474"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1" name="任意多边形 34">
              <a:extLst>
                <a:ext uri="{FF2B5EF4-FFF2-40B4-BE49-F238E27FC236}">
                  <a16:creationId xmlns:a16="http://schemas.microsoft.com/office/drawing/2014/main" id="{C24A58C7-B79A-ED97-3827-AAE5E1240A79}"/>
                </a:ext>
              </a:extLst>
            </p:cNvPr>
            <p:cNvSpPr/>
            <p:nvPr/>
          </p:nvSpPr>
          <p:spPr>
            <a:xfrm>
              <a:off x="3220" y="2990"/>
              <a:ext cx="4684" cy="368"/>
            </a:xfrm>
            <a:custGeom>
              <a:avLst/>
              <a:gdLst>
                <a:gd name="connisteX0" fmla="*/ 1315 w 2834685"/>
                <a:gd name="connsiteY0" fmla="*/ 109855 h 233839"/>
                <a:gd name="connisteX1" fmla="*/ 104820 w 2834685"/>
                <a:gd name="connsiteY1" fmla="*/ 102870 h 233839"/>
                <a:gd name="connisteX2" fmla="*/ 716960 w 2834685"/>
                <a:gd name="connsiteY2" fmla="*/ 0 h 233839"/>
                <a:gd name="connisteX3" fmla="*/ 1342435 w 2834685"/>
                <a:gd name="connsiteY3" fmla="*/ 102870 h 233839"/>
                <a:gd name="connisteX4" fmla="*/ 1961560 w 2834685"/>
                <a:gd name="connsiteY4" fmla="*/ 233680 h 233839"/>
                <a:gd name="connisteX5" fmla="*/ 2566080 w 2834685"/>
                <a:gd name="connsiteY5" fmla="*/ 123825 h 233839"/>
                <a:gd name="connisteX6" fmla="*/ 2834685 w 2834685"/>
                <a:gd name="connsiteY6" fmla="*/ 109855 h 23383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834686" h="233840">
                  <a:moveTo>
                    <a:pt x="1316" y="109855"/>
                  </a:moveTo>
                  <a:cubicBezTo>
                    <a:pt x="9571" y="110490"/>
                    <a:pt x="-38054" y="125095"/>
                    <a:pt x="104821" y="102870"/>
                  </a:cubicBezTo>
                  <a:cubicBezTo>
                    <a:pt x="247696" y="80645"/>
                    <a:pt x="469311" y="0"/>
                    <a:pt x="716961" y="0"/>
                  </a:cubicBezTo>
                  <a:cubicBezTo>
                    <a:pt x="964611" y="0"/>
                    <a:pt x="1093516" y="55880"/>
                    <a:pt x="1342436" y="102870"/>
                  </a:cubicBezTo>
                  <a:cubicBezTo>
                    <a:pt x="1591356" y="149860"/>
                    <a:pt x="1717086" y="229235"/>
                    <a:pt x="1961561" y="233680"/>
                  </a:cubicBezTo>
                  <a:cubicBezTo>
                    <a:pt x="2206036" y="238125"/>
                    <a:pt x="2391456" y="148590"/>
                    <a:pt x="2566081" y="123825"/>
                  </a:cubicBezTo>
                  <a:cubicBezTo>
                    <a:pt x="2740706" y="99060"/>
                    <a:pt x="2792776" y="110490"/>
                    <a:pt x="2834686" y="109855"/>
                  </a:cubicBezTo>
                </a:path>
              </a:pathLst>
            </a:custGeom>
            <a:no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2" name="任意多边形 36">
              <a:extLst>
                <a:ext uri="{FF2B5EF4-FFF2-40B4-BE49-F238E27FC236}">
                  <a16:creationId xmlns:a16="http://schemas.microsoft.com/office/drawing/2014/main" id="{DFD45B6B-5610-86E5-54F6-F63E5D76DB71}"/>
                </a:ext>
              </a:extLst>
            </p:cNvPr>
            <p:cNvSpPr/>
            <p:nvPr/>
          </p:nvSpPr>
          <p:spPr>
            <a:xfrm>
              <a:off x="3255" y="4092"/>
              <a:ext cx="4680" cy="186"/>
            </a:xfrm>
            <a:custGeom>
              <a:avLst/>
              <a:gdLst>
                <a:gd name="connisteX0" fmla="*/ 0 w 2971800"/>
                <a:gd name="connsiteY0" fmla="*/ 7506 h 118055"/>
                <a:gd name="connisteX1" fmla="*/ 228600 w 2971800"/>
                <a:gd name="connsiteY1" fmla="*/ 11316 h 118055"/>
                <a:gd name="connisteX2" fmla="*/ 849630 w 2971800"/>
                <a:gd name="connsiteY2" fmla="*/ 117996 h 118055"/>
                <a:gd name="connisteX3" fmla="*/ 1478280 w 2971800"/>
                <a:gd name="connsiteY3" fmla="*/ 22746 h 118055"/>
                <a:gd name="connisteX4" fmla="*/ 2106930 w 2971800"/>
                <a:gd name="connsiteY4" fmla="*/ 26556 h 118055"/>
                <a:gd name="connisteX5" fmla="*/ 2735580 w 2971800"/>
                <a:gd name="connsiteY5" fmla="*/ 18936 h 118055"/>
                <a:gd name="connisteX6" fmla="*/ 2971800 w 2971800"/>
                <a:gd name="connsiteY6" fmla="*/ 18936 h 118055"/>
                <a:gd name="connisteX7" fmla="*/ 2971800 w 2971800"/>
                <a:gd name="connsiteY7" fmla="*/ 22746 h 1180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2971800" h="118056">
                  <a:moveTo>
                    <a:pt x="0" y="7506"/>
                  </a:moveTo>
                  <a:cubicBezTo>
                    <a:pt x="33020" y="6236"/>
                    <a:pt x="58420" y="-10909"/>
                    <a:pt x="228600" y="11316"/>
                  </a:cubicBezTo>
                  <a:cubicBezTo>
                    <a:pt x="398780" y="33541"/>
                    <a:pt x="599440" y="115456"/>
                    <a:pt x="849630" y="117996"/>
                  </a:cubicBezTo>
                  <a:cubicBezTo>
                    <a:pt x="1099820" y="120536"/>
                    <a:pt x="1226820" y="41161"/>
                    <a:pt x="1478280" y="22746"/>
                  </a:cubicBezTo>
                  <a:cubicBezTo>
                    <a:pt x="1729740" y="4331"/>
                    <a:pt x="1855470" y="27191"/>
                    <a:pt x="2106930" y="26556"/>
                  </a:cubicBezTo>
                  <a:cubicBezTo>
                    <a:pt x="2358390" y="25921"/>
                    <a:pt x="2562860" y="20206"/>
                    <a:pt x="2735580" y="18936"/>
                  </a:cubicBezTo>
                  <a:cubicBezTo>
                    <a:pt x="2908300" y="17666"/>
                    <a:pt x="2924810" y="18301"/>
                    <a:pt x="2971800" y="18936"/>
                  </a:cubicBezTo>
                </a:path>
              </a:pathLst>
            </a:custGeom>
            <a:no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3" name="文本框 62">
              <a:extLst>
                <a:ext uri="{FF2B5EF4-FFF2-40B4-BE49-F238E27FC236}">
                  <a16:creationId xmlns:a16="http://schemas.microsoft.com/office/drawing/2014/main" id="{6609054E-19C8-4CA0-CE78-4916BDC9F29B}"/>
                </a:ext>
              </a:extLst>
            </p:cNvPr>
            <p:cNvSpPr txBox="1"/>
            <p:nvPr/>
          </p:nvSpPr>
          <p:spPr>
            <a:xfrm>
              <a:off x="3369"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t0</a:t>
              </a:r>
            </a:p>
          </p:txBody>
        </p:sp>
        <p:sp>
          <p:nvSpPr>
            <p:cNvPr id="64" name="文本框 63">
              <a:extLst>
                <a:ext uri="{FF2B5EF4-FFF2-40B4-BE49-F238E27FC236}">
                  <a16:creationId xmlns:a16="http://schemas.microsoft.com/office/drawing/2014/main" id="{395E73AA-81E4-D7E9-C202-0553FB1D54C4}"/>
                </a:ext>
              </a:extLst>
            </p:cNvPr>
            <p:cNvSpPr txBox="1"/>
            <p:nvPr/>
          </p:nvSpPr>
          <p:spPr>
            <a:xfrm>
              <a:off x="4343"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t1</a:t>
              </a:r>
            </a:p>
          </p:txBody>
        </p:sp>
        <p:sp>
          <p:nvSpPr>
            <p:cNvPr id="65" name="文本框 64">
              <a:extLst>
                <a:ext uri="{FF2B5EF4-FFF2-40B4-BE49-F238E27FC236}">
                  <a16:creationId xmlns:a16="http://schemas.microsoft.com/office/drawing/2014/main" id="{6593D2C2-4C6E-9896-1F2A-EE0741C0CF03}"/>
                </a:ext>
              </a:extLst>
            </p:cNvPr>
            <p:cNvSpPr txBox="1"/>
            <p:nvPr/>
          </p:nvSpPr>
          <p:spPr>
            <a:xfrm>
              <a:off x="5359"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t2</a:t>
              </a:r>
            </a:p>
          </p:txBody>
        </p:sp>
        <p:sp>
          <p:nvSpPr>
            <p:cNvPr id="66" name="文本框 65">
              <a:extLst>
                <a:ext uri="{FF2B5EF4-FFF2-40B4-BE49-F238E27FC236}">
                  <a16:creationId xmlns:a16="http://schemas.microsoft.com/office/drawing/2014/main" id="{26575563-243B-0D69-2867-ABFE2ADE2750}"/>
                </a:ext>
              </a:extLst>
            </p:cNvPr>
            <p:cNvSpPr txBox="1"/>
            <p:nvPr/>
          </p:nvSpPr>
          <p:spPr>
            <a:xfrm>
              <a:off x="6343"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t3</a:t>
              </a:r>
            </a:p>
          </p:txBody>
        </p:sp>
        <p:sp>
          <p:nvSpPr>
            <p:cNvPr id="67" name="文本框 66">
              <a:extLst>
                <a:ext uri="{FF2B5EF4-FFF2-40B4-BE49-F238E27FC236}">
                  <a16:creationId xmlns:a16="http://schemas.microsoft.com/office/drawing/2014/main" id="{0FC649EF-1B92-2E57-11B5-F5AB8A3E4CE3}"/>
                </a:ext>
              </a:extLst>
            </p:cNvPr>
            <p:cNvSpPr txBox="1"/>
            <p:nvPr/>
          </p:nvSpPr>
          <p:spPr>
            <a:xfrm>
              <a:off x="7349"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t4</a:t>
              </a:r>
            </a:p>
          </p:txBody>
        </p:sp>
        <p:sp>
          <p:nvSpPr>
            <p:cNvPr id="68" name="文本框 67">
              <a:extLst>
                <a:ext uri="{FF2B5EF4-FFF2-40B4-BE49-F238E27FC236}">
                  <a16:creationId xmlns:a16="http://schemas.microsoft.com/office/drawing/2014/main" id="{37DB1CE5-9486-CDC2-0CDB-652C697D45C8}"/>
                </a:ext>
              </a:extLst>
            </p:cNvPr>
            <p:cNvSpPr txBox="1"/>
            <p:nvPr/>
          </p:nvSpPr>
          <p:spPr>
            <a:xfrm flipH="1">
              <a:off x="1307" y="2933"/>
              <a:ext cx="2145" cy="434"/>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a:ln>
                    <a:noFill/>
                  </a:ln>
                  <a:solidFill>
                    <a:srgbClr val="000000"/>
                  </a:solidFill>
                  <a:effectLst/>
                  <a:uLnTx/>
                  <a:uFillTx/>
                  <a:latin typeface="Calibri" panose="020F0502020204030204" pitchFamily="34" charset="0"/>
                </a:rPr>
                <a:t>UAV#1</a:t>
              </a:r>
            </a:p>
          </p:txBody>
        </p:sp>
        <p:sp>
          <p:nvSpPr>
            <p:cNvPr id="69" name="文本框 68">
              <a:extLst>
                <a:ext uri="{FF2B5EF4-FFF2-40B4-BE49-F238E27FC236}">
                  <a16:creationId xmlns:a16="http://schemas.microsoft.com/office/drawing/2014/main" id="{D006E70C-7CC8-32EB-842A-33927D611019}"/>
                </a:ext>
              </a:extLst>
            </p:cNvPr>
            <p:cNvSpPr txBox="1"/>
            <p:nvPr/>
          </p:nvSpPr>
          <p:spPr>
            <a:xfrm flipH="1">
              <a:off x="1307" y="3897"/>
              <a:ext cx="1912" cy="434"/>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a:ln>
                    <a:noFill/>
                  </a:ln>
                  <a:solidFill>
                    <a:srgbClr val="000000"/>
                  </a:solidFill>
                  <a:effectLst/>
                  <a:uLnTx/>
                  <a:uFillTx/>
                  <a:latin typeface="Calibri" panose="020F0502020204030204" pitchFamily="34" charset="0"/>
                </a:rPr>
                <a:t>UAV#2</a:t>
              </a:r>
            </a:p>
          </p:txBody>
        </p:sp>
      </p:grpSp>
      <p:sp>
        <p:nvSpPr>
          <p:cNvPr id="70" name="文本框 69">
            <a:extLst>
              <a:ext uri="{FF2B5EF4-FFF2-40B4-BE49-F238E27FC236}">
                <a16:creationId xmlns:a16="http://schemas.microsoft.com/office/drawing/2014/main" id="{C07C6175-3D1C-9F07-3172-173CBF432829}"/>
              </a:ext>
            </a:extLst>
          </p:cNvPr>
          <p:cNvSpPr txBox="1"/>
          <p:nvPr/>
        </p:nvSpPr>
        <p:spPr>
          <a:xfrm>
            <a:off x="1723016" y="2850219"/>
            <a:ext cx="4968552" cy="246221"/>
          </a:xfrm>
          <a:prstGeom prst="rect">
            <a:avLst/>
          </a:prstGeom>
          <a:noFill/>
        </p:spPr>
        <p:txBody>
          <a:bodyPr wrap="square" rtlCol="0" anchor="t">
            <a:spAutoFit/>
          </a:bodyPr>
          <a:lstStyle/>
          <a:p>
            <a:pPr lvl="0" algn="ctr" eaLnBrk="1" hangingPunct="1"/>
            <a:r>
              <a:rPr lang="en-US" altLang="zh-CN" sz="1000" dirty="0">
                <a:sym typeface="+mn-ea"/>
              </a:rPr>
              <a:t> Fig. 5 Illustration of associating multiple measurements of the same sensing target</a:t>
            </a:r>
          </a:p>
        </p:txBody>
      </p:sp>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In the contribution, we provide our views on ISAC measurement report and have the following observations and proposals:</a:t>
            </a:r>
          </a:p>
          <a:p>
            <a:pPr marL="263525" lvl="1" indent="-263525" algn="just">
              <a:lnSpc>
                <a:spcPct val="130000"/>
              </a:lnSpc>
              <a:buClr>
                <a:srgbClr val="FF6600"/>
              </a:buClr>
              <a:buFont typeface="Wingdings" panose="05000000000000000000" pitchFamily="2" charset="2"/>
              <a:buChar char="n"/>
            </a:pPr>
            <a:r>
              <a:rPr lang="en-US" altLang="zh-CN" sz="1200" b="1" dirty="0"/>
              <a:t>Observation 1: </a:t>
            </a:r>
            <a:r>
              <a:rPr lang="en-US" altLang="zh-CN" sz="1200" dirty="0"/>
              <a:t>Different detection and false alarm algorithm would cause different number of </a:t>
            </a:r>
            <a:r>
              <a:rPr lang="en-US" altLang="zh-CN" sz="1200" dirty="0">
                <a:sym typeface="+mn-ea"/>
              </a:rPr>
              <a:t>aberrant</a:t>
            </a:r>
            <a:r>
              <a:rPr lang="en-US" altLang="zh-CN" sz="1200" dirty="0"/>
              <a:t> points. It is difficult for SF to </a:t>
            </a:r>
            <a:r>
              <a:rPr lang="en-US" altLang="zh-CN" sz="1200" dirty="0">
                <a:sym typeface="+mn-ea"/>
              </a:rPr>
              <a:t>recognize and suppress aberrant points based on the reported point cloud only with position and power information.</a:t>
            </a:r>
          </a:p>
          <a:p>
            <a:pPr marL="263525" lvl="1" indent="-263525" algn="just">
              <a:lnSpc>
                <a:spcPct val="130000"/>
              </a:lnSpc>
              <a:buClr>
                <a:srgbClr val="FF6600"/>
              </a:buClr>
              <a:buFont typeface="Wingdings" panose="05000000000000000000" pitchFamily="2" charset="2"/>
              <a:buChar char="n"/>
            </a:pPr>
            <a:r>
              <a:rPr lang="en-US" altLang="zh-CN" sz="1200" b="1" dirty="0">
                <a:sym typeface="+mn-ea"/>
              </a:rPr>
              <a:t>Observation 2: </a:t>
            </a:r>
            <a:r>
              <a:rPr lang="en-US" altLang="zh-CN" sz="1200" dirty="0">
                <a:sym typeface="+mn-ea"/>
              </a:rPr>
              <a:t>Measurement report on target trajectory from </a:t>
            </a:r>
            <a:r>
              <a:rPr lang="en-US" altLang="zh-CN" sz="1200" dirty="0" err="1">
                <a:sym typeface="+mn-ea"/>
              </a:rPr>
              <a:t>gNB</a:t>
            </a:r>
            <a:r>
              <a:rPr lang="en-US" altLang="zh-CN" sz="1200" dirty="0">
                <a:sym typeface="+mn-ea"/>
              </a:rPr>
              <a:t> to SF is beneficial, which could provide availability and reliability of measurement report.</a:t>
            </a:r>
          </a:p>
          <a:p>
            <a:pPr marL="263525" lvl="1" indent="-263525" algn="just">
              <a:lnSpc>
                <a:spcPct val="130000"/>
              </a:lnSpc>
              <a:buClr>
                <a:srgbClr val="FF6600"/>
              </a:buClr>
              <a:buFont typeface="Wingdings" panose="05000000000000000000" pitchFamily="2" charset="2"/>
              <a:buChar char="n"/>
            </a:pPr>
            <a:r>
              <a:rPr lang="en-US" altLang="zh-CN" sz="1200" b="1" dirty="0"/>
              <a:t>Observation 3: </a:t>
            </a:r>
            <a:r>
              <a:rPr lang="en-US" altLang="zh-CN" sz="1200" dirty="0"/>
              <a:t>Only with limited information of point cloud (e.g., position/velocity/power information), it is difficult for SF to track multiple sensing targets, especially when multiple trajectories intersect each other.</a:t>
            </a:r>
          </a:p>
          <a:p>
            <a:pPr marL="263525" lvl="1" indent="-263525" algn="just">
              <a:lnSpc>
                <a:spcPct val="130000"/>
              </a:lnSpc>
              <a:buClr>
                <a:srgbClr val="FF6600"/>
              </a:buClr>
              <a:buFont typeface="Wingdings" panose="05000000000000000000" pitchFamily="2" charset="2"/>
              <a:buChar char="n"/>
            </a:pPr>
            <a:r>
              <a:rPr lang="en-US" altLang="zh-CN" sz="1200" b="1" dirty="0"/>
              <a:t>Proposal 1: </a:t>
            </a:r>
            <a:r>
              <a:rPr lang="en-US" altLang="zh-CN" sz="1200" dirty="0">
                <a:ea typeface="等线" panose="02010600030101010101" pitchFamily="2" charset="-122"/>
                <a:sym typeface="+mn-ea"/>
              </a:rPr>
              <a:t>For one measurement report on UAV detection/tracking, for each detected UAV, support one combination of at least following measurements:</a:t>
            </a:r>
            <a:endParaRPr lang="en-US" altLang="zh-CN" sz="1200" dirty="0"/>
          </a:p>
          <a:p>
            <a:pPr marL="628650" lvl="1" indent="-171450">
              <a:buFont typeface="Arial" panose="020B0604020202020204" pitchFamily="34" charset="0"/>
              <a:buChar char="•"/>
            </a:pPr>
            <a:r>
              <a:rPr lang="en-US" altLang="zh-CN" sz="1200" dirty="0">
                <a:sym typeface="+mn-ea"/>
              </a:rPr>
              <a:t>Position, velocity </a:t>
            </a:r>
          </a:p>
          <a:p>
            <a:pPr marL="628650" lvl="1" indent="-171450">
              <a:buFont typeface="Arial" panose="020B0604020202020204" pitchFamily="34" charset="0"/>
              <a:buChar char="•"/>
            </a:pPr>
            <a:r>
              <a:rPr lang="en-US" altLang="zh-CN" sz="1200" dirty="0">
                <a:sym typeface="+mn-ea"/>
              </a:rPr>
              <a:t>Note</a:t>
            </a:r>
            <a:r>
              <a:rPr lang="en-US" altLang="zh-CN" sz="1200">
                <a:sym typeface="+mn-ea"/>
              </a:rPr>
              <a:t>: In </a:t>
            </a:r>
            <a:r>
              <a:rPr lang="en-US" altLang="zh-CN" sz="1200" dirty="0">
                <a:sym typeface="+mn-ea"/>
              </a:rPr>
              <a:t>measurement report, multiple measurements of the same sensing target need to be associated to obtain the trajectory.</a:t>
            </a:r>
          </a:p>
        </p:txBody>
      </p:sp>
      <p:sp>
        <p:nvSpPr>
          <p:cNvPr id="2" name="标题 1"/>
          <p:cNvSpPr>
            <a:spLocks noGrp="1"/>
          </p:cNvSpPr>
          <p:nvPr>
            <p:ph type="title"/>
          </p:nvPr>
        </p:nvSpPr>
        <p:spPr/>
        <p:txBody>
          <a:bodyPr/>
          <a:lstStyle/>
          <a:p>
            <a:r>
              <a:rPr lang="en-US" altLang="zh-CN" dirty="0"/>
              <a:t>Conclusion</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7</a:t>
            </a:fld>
            <a:endParaRPr lang="en-US"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pull/>
  </p:transition>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spPr>
      <a:bodyPr vert="horz" wrap="square" lIns="0" tIns="0" rIns="0" bIns="0" numCol="1" rtlCol="0"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sz="11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spPr>
      <a:bodyPr vert="horz" wrap="square" lIns="0" tIns="0" rIns="0" bIns="0" numCol="1"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45">
          <a:spcAft>
            <a:spcPts val="600"/>
          </a:spcAft>
          <a:tabLst>
            <a:tab pos="35941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46</TotalTime>
  <Words>932</Words>
  <Application>Microsoft Office PowerPoint</Application>
  <PresentationFormat>全屏显示(16:9)</PresentationFormat>
  <Paragraphs>76</Paragraphs>
  <Slides>8</Slides>
  <Notes>2</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8</vt:i4>
      </vt:variant>
    </vt:vector>
  </HeadingPairs>
  <TitlesOfParts>
    <vt:vector size="24" baseType="lpstr">
      <vt:lpstr>Lucida Grande</vt:lpstr>
      <vt:lpstr>MS PGothic</vt:lpstr>
      <vt:lpstr>Nokia Pure Headline Light</vt:lpstr>
      <vt:lpstr>Nokia Pure Text Light</vt:lpstr>
      <vt:lpstr>等线</vt:lpstr>
      <vt:lpstr>华文中宋</vt:lpstr>
      <vt:lpstr>微软雅黑</vt:lpstr>
      <vt:lpstr>Arial</vt:lpstr>
      <vt:lpstr>Calibri</vt:lpstr>
      <vt:lpstr>Courier New</vt:lpstr>
      <vt:lpstr>Times</vt:lpstr>
      <vt:lpstr>Times New Roman</vt:lpstr>
      <vt:lpstr>Wingdings</vt:lpstr>
      <vt:lpstr>胶片模板-移动通信研究所-16比9-20150113</vt:lpstr>
      <vt:lpstr>3_Nokia White Master with headline</vt:lpstr>
      <vt:lpstr>Brooklyn_5G_Summit_Slide_Template</vt:lpstr>
      <vt:lpstr>Joint views on ISAC measurement report</vt:lpstr>
      <vt:lpstr>Status of RAN1 #122</vt:lpstr>
      <vt:lpstr>Potential problem 1: Reports alignment at SF</vt:lpstr>
      <vt:lpstr>Simulation results and observations</vt:lpstr>
      <vt:lpstr>Potential problem 2: Trajectory association</vt:lpstr>
      <vt:lpstr>Proposal</vt:lpstr>
      <vt:lpstr>Conclusion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1270</cp:revision>
  <cp:lastPrinted>2018-01-16T08:39:00Z</cp:lastPrinted>
  <dcterms:created xsi:type="dcterms:W3CDTF">2017-04-20T03:13:00Z</dcterms:created>
  <dcterms:modified xsi:type="dcterms:W3CDTF">2025-09-30T09:28:30Z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11D6D0C786484DE099FF7FFED44D1616</vt:lpwstr>
  </property>
  <property fmtid="{D5CDD505-2E9C-101B-9397-08002B2CF9AE}" pid="3" name="KSOProductBuildVer">
    <vt:lpwstr>2052-11.8.2.12085</vt:lpwstr>
  </property>
</Properties>
</file>