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7"/>
  </p:notesMasterIdLst>
  <p:handoutMasterIdLst>
    <p:handoutMasterId r:id="rId18"/>
  </p:handoutMasterIdLst>
  <p:sldIdLst>
    <p:sldId id="981" r:id="rId2"/>
    <p:sldId id="988" r:id="rId3"/>
    <p:sldId id="989" r:id="rId4"/>
    <p:sldId id="1005" r:id="rId5"/>
    <p:sldId id="1012" r:id="rId6"/>
    <p:sldId id="1002" r:id="rId7"/>
    <p:sldId id="993" r:id="rId8"/>
    <p:sldId id="996" r:id="rId9"/>
    <p:sldId id="998" r:id="rId10"/>
    <p:sldId id="1006" r:id="rId11"/>
    <p:sldId id="1027" r:id="rId12"/>
    <p:sldId id="1001" r:id="rId13"/>
    <p:sldId id="1029" r:id="rId14"/>
    <p:sldId id="1018" r:id="rId15"/>
    <p:sldId id="1003" r:id="rId16"/>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457" autoAdjust="0"/>
    <p:restoredTop sz="95801" autoAdjust="0"/>
  </p:normalViewPr>
  <p:slideViewPr>
    <p:cSldViewPr snapToGrid="0">
      <p:cViewPr varScale="1">
        <p:scale>
          <a:sx n="110" d="100"/>
          <a:sy n="110" d="100"/>
        </p:scale>
        <p:origin x="870" y="1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younsun\Documents\3GPP%20documents\RAN%20tdocs\TSGR_102\Preparation\20231129%20RAN%23102%20report.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younsun\Documents\3GPP%20documents\RAN%20tdocs\TSGR_102\Preparation\20231129%20RAN%23102%20report.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8365752226178"/>
          <c:y val="7.4483893700323975E-2"/>
          <c:w val="0.8222221263437961"/>
          <c:h val="0.71763358264614252"/>
        </c:manualLayout>
      </c:layout>
      <c:barChart>
        <c:barDir val="col"/>
        <c:grouping val="clustered"/>
        <c:varyColors val="0"/>
        <c:ser>
          <c:idx val="0"/>
          <c:order val="0"/>
          <c:spPr>
            <a:solidFill>
              <a:srgbClr val="0070C0"/>
            </a:solidFill>
            <a:ln>
              <a:noFill/>
            </a:ln>
            <a:effectLst/>
          </c:spPr>
          <c:invertIfNegative val="0"/>
          <c:dPt>
            <c:idx val="3"/>
            <c:invertIfNegative val="0"/>
            <c:bubble3D val="0"/>
            <c:spPr>
              <a:solidFill>
                <a:srgbClr val="0070C0"/>
              </a:solidFill>
              <a:ln>
                <a:noFill/>
              </a:ln>
              <a:effectLst/>
            </c:spPr>
            <c:extLst>
              <c:ext xmlns:c16="http://schemas.microsoft.com/office/drawing/2014/chart" uri="{C3380CC4-5D6E-409C-BE32-E72D297353CC}">
                <c16:uniqueId val="{00000001-C0DE-4434-A8EE-E97914566B64}"/>
              </c:ext>
            </c:extLst>
          </c:dPt>
          <c:dPt>
            <c:idx val="7"/>
            <c:invertIfNegative val="0"/>
            <c:bubble3D val="0"/>
            <c:spPr>
              <a:solidFill>
                <a:srgbClr val="0070C0"/>
              </a:solidFill>
              <a:ln>
                <a:noFill/>
              </a:ln>
              <a:effectLst/>
            </c:spPr>
            <c:extLst>
              <c:ext xmlns:c16="http://schemas.microsoft.com/office/drawing/2014/chart" uri="{C3380CC4-5D6E-409C-BE32-E72D297353CC}">
                <c16:uniqueId val="{00000003-C0DE-4434-A8EE-E97914566B64}"/>
              </c:ext>
            </c:extLst>
          </c:dPt>
          <c:dPt>
            <c:idx val="8"/>
            <c:invertIfNegative val="0"/>
            <c:bubble3D val="0"/>
            <c:spPr>
              <a:solidFill>
                <a:srgbClr val="FF0000"/>
              </a:solidFill>
              <a:ln>
                <a:noFill/>
              </a:ln>
              <a:effectLst/>
            </c:spPr>
            <c:extLst>
              <c:ext xmlns:c16="http://schemas.microsoft.com/office/drawing/2014/chart" uri="{C3380CC4-5D6E-409C-BE32-E72D297353CC}">
                <c16:uniqueId val="{00000005-C0DE-4434-A8EE-E97914566B64}"/>
              </c:ext>
            </c:extLst>
          </c:dPt>
          <c:cat>
            <c:strRef>
              <c:f>'[20231129 RAN#102 report.xlsx]Sheet1'!$A$9:$A$17</c:f>
              <c:strCache>
                <c:ptCount val="9"/>
                <c:pt idx="0">
                  <c:v>#110b</c:v>
                </c:pt>
                <c:pt idx="1">
                  <c:v>#111</c:v>
                </c:pt>
                <c:pt idx="2">
                  <c:v>#112</c:v>
                </c:pt>
                <c:pt idx="3">
                  <c:v>#112b-e</c:v>
                </c:pt>
                <c:pt idx="4">
                  <c:v>#113</c:v>
                </c:pt>
                <c:pt idx="5">
                  <c:v>#114</c:v>
                </c:pt>
                <c:pt idx="6">
                  <c:v>#114b</c:v>
                </c:pt>
                <c:pt idx="7">
                  <c:v>#115</c:v>
                </c:pt>
                <c:pt idx="8">
                  <c:v>#116</c:v>
                </c:pt>
              </c:strCache>
            </c:strRef>
          </c:cat>
          <c:val>
            <c:numRef>
              <c:f>'[20231129 RAN#102 report.xlsx]Sheet1'!$B$9:$B$17</c:f>
              <c:numCache>
                <c:formatCode>General</c:formatCode>
                <c:ptCount val="9"/>
                <c:pt idx="0">
                  <c:v>656</c:v>
                </c:pt>
                <c:pt idx="1">
                  <c:v>659</c:v>
                </c:pt>
                <c:pt idx="2">
                  <c:v>569</c:v>
                </c:pt>
                <c:pt idx="3">
                  <c:v>636</c:v>
                </c:pt>
                <c:pt idx="4">
                  <c:v>597</c:v>
                </c:pt>
                <c:pt idx="5">
                  <c:v>571</c:v>
                </c:pt>
                <c:pt idx="6">
                  <c:v>464</c:v>
                </c:pt>
                <c:pt idx="7">
                  <c:v>492</c:v>
                </c:pt>
                <c:pt idx="8">
                  <c:v>583</c:v>
                </c:pt>
              </c:numCache>
            </c:numRef>
          </c:val>
          <c:extLst>
            <c:ext xmlns:c16="http://schemas.microsoft.com/office/drawing/2014/chart" uri="{C3380CC4-5D6E-409C-BE32-E72D297353CC}">
              <c16:uniqueId val="{00000006-C0DE-4434-A8EE-E97914566B64}"/>
            </c:ext>
          </c:extLst>
        </c:ser>
        <c:dLbls>
          <c:showLegendKey val="0"/>
          <c:showVal val="0"/>
          <c:showCatName val="0"/>
          <c:showSerName val="0"/>
          <c:showPercent val="0"/>
          <c:showBubbleSize val="0"/>
        </c:dLbls>
        <c:gapWidth val="219"/>
        <c:overlap val="-27"/>
        <c:axId val="2118381951"/>
        <c:axId val="83651855"/>
      </c:barChart>
      <c:catAx>
        <c:axId val="2118381951"/>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ltLang="ko-KR" b="1"/>
                  <a:t>RAN1 meeting</a:t>
                </a:r>
                <a:endParaRPr lang="ko-KR" altLang="en-US" b="1"/>
              </a:p>
            </c:rich>
          </c:tx>
          <c:layout>
            <c:manualLayout>
              <c:xMode val="edge"/>
              <c:yMode val="edge"/>
              <c:x val="0.4993698390440921"/>
              <c:y val="0.8984903990324244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83651855"/>
        <c:crosses val="autoZero"/>
        <c:auto val="1"/>
        <c:lblAlgn val="ctr"/>
        <c:lblOffset val="100"/>
        <c:noMultiLvlLbl val="0"/>
      </c:catAx>
      <c:valAx>
        <c:axId val="836518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b="1"/>
                  <a:t>Attended </a:t>
                </a:r>
              </a:p>
              <a:p>
                <a:pPr>
                  <a:defRPr b="1"/>
                </a:pPr>
                <a:r>
                  <a:rPr lang="en-US" b="1"/>
                  <a:t>participants</a:t>
                </a:r>
                <a:endParaRPr lang="ko-KR" b="1"/>
              </a:p>
            </c:rich>
          </c:tx>
          <c:layout>
            <c:manualLayout>
              <c:xMode val="edge"/>
              <c:yMode val="edge"/>
              <c:x val="0"/>
              <c:y val="0.23848086925546946"/>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2118381951"/>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latin typeface="Arial" panose="020B0604020202020204" pitchFamily="34" charset="0"/>
          <a:cs typeface="Arial" panose="020B0604020202020204" pitchFamily="34" charset="0"/>
        </a:defRPr>
      </a:pPr>
      <a:endParaRPr lang="ko-K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8365752226178"/>
          <c:y val="7.4483893700323975E-2"/>
          <c:w val="0.8222221263437961"/>
          <c:h val="0.71763358264614252"/>
        </c:manualLayout>
      </c:layout>
      <c:barChart>
        <c:barDir val="col"/>
        <c:grouping val="clustered"/>
        <c:varyColors val="0"/>
        <c:ser>
          <c:idx val="1"/>
          <c:order val="0"/>
          <c:spPr>
            <a:solidFill>
              <a:srgbClr val="0070C0"/>
            </a:solidFill>
            <a:ln>
              <a:noFill/>
            </a:ln>
            <a:effectLst/>
          </c:spPr>
          <c:invertIfNegative val="0"/>
          <c:dPt>
            <c:idx val="2"/>
            <c:invertIfNegative val="0"/>
            <c:bubble3D val="0"/>
            <c:spPr>
              <a:solidFill>
                <a:srgbClr val="0070C0"/>
              </a:solidFill>
              <a:ln>
                <a:noFill/>
              </a:ln>
              <a:effectLst/>
            </c:spPr>
            <c:extLst>
              <c:ext xmlns:c16="http://schemas.microsoft.com/office/drawing/2014/chart" uri="{C3380CC4-5D6E-409C-BE32-E72D297353CC}">
                <c16:uniqueId val="{00000001-7205-47E2-B4B5-C620BD9CAE43}"/>
              </c:ext>
            </c:extLst>
          </c:dPt>
          <c:dPt>
            <c:idx val="6"/>
            <c:invertIfNegative val="0"/>
            <c:bubble3D val="0"/>
            <c:spPr>
              <a:solidFill>
                <a:srgbClr val="0070C0"/>
              </a:solidFill>
              <a:ln>
                <a:noFill/>
              </a:ln>
              <a:effectLst/>
            </c:spPr>
            <c:extLst>
              <c:ext xmlns:c16="http://schemas.microsoft.com/office/drawing/2014/chart" uri="{C3380CC4-5D6E-409C-BE32-E72D297353CC}">
                <c16:uniqueId val="{00000003-7205-47E2-B4B5-C620BD9CAE43}"/>
              </c:ext>
            </c:extLst>
          </c:dPt>
          <c:dPt>
            <c:idx val="7"/>
            <c:invertIfNegative val="0"/>
            <c:bubble3D val="0"/>
            <c:spPr>
              <a:solidFill>
                <a:srgbClr val="0070C0"/>
              </a:solidFill>
              <a:ln>
                <a:noFill/>
              </a:ln>
              <a:effectLst/>
            </c:spPr>
            <c:extLst>
              <c:ext xmlns:c16="http://schemas.microsoft.com/office/drawing/2014/chart" uri="{C3380CC4-5D6E-409C-BE32-E72D297353CC}">
                <c16:uniqueId val="{00000005-7205-47E2-B4B5-C620BD9CAE43}"/>
              </c:ext>
            </c:extLst>
          </c:dPt>
          <c:dPt>
            <c:idx val="8"/>
            <c:invertIfNegative val="0"/>
            <c:bubble3D val="0"/>
            <c:spPr>
              <a:solidFill>
                <a:srgbClr val="FF0000"/>
              </a:solidFill>
              <a:ln>
                <a:noFill/>
              </a:ln>
              <a:effectLst/>
            </c:spPr>
            <c:extLst>
              <c:ext xmlns:c16="http://schemas.microsoft.com/office/drawing/2014/chart" uri="{C3380CC4-5D6E-409C-BE32-E72D297353CC}">
                <c16:uniqueId val="{00000007-7205-47E2-B4B5-C620BD9CAE43}"/>
              </c:ext>
            </c:extLst>
          </c:dPt>
          <c:cat>
            <c:strRef>
              <c:f>'[20231129 RAN#102 report.xlsx]Sheet1'!$D$18:$D$26</c:f>
              <c:strCache>
                <c:ptCount val="9"/>
                <c:pt idx="0">
                  <c:v>#110b</c:v>
                </c:pt>
                <c:pt idx="1">
                  <c:v>#111</c:v>
                </c:pt>
                <c:pt idx="2">
                  <c:v>#112</c:v>
                </c:pt>
                <c:pt idx="3">
                  <c:v>#112b-e</c:v>
                </c:pt>
                <c:pt idx="4">
                  <c:v>#113</c:v>
                </c:pt>
                <c:pt idx="5">
                  <c:v>#114</c:v>
                </c:pt>
                <c:pt idx="6">
                  <c:v>#114b</c:v>
                </c:pt>
                <c:pt idx="7">
                  <c:v>#115</c:v>
                </c:pt>
                <c:pt idx="8">
                  <c:v>#116</c:v>
                </c:pt>
              </c:strCache>
            </c:strRef>
          </c:cat>
          <c:val>
            <c:numRef>
              <c:f>'[20231129 RAN#102 report.xlsx]Sheet1'!$E$18:$E$26</c:f>
              <c:numCache>
                <c:formatCode>General</c:formatCode>
                <c:ptCount val="9"/>
                <c:pt idx="0">
                  <c:v>2480</c:v>
                </c:pt>
                <c:pt idx="1">
                  <c:v>2220</c:v>
                </c:pt>
                <c:pt idx="2">
                  <c:v>2254</c:v>
                </c:pt>
                <c:pt idx="3">
                  <c:v>2036</c:v>
                </c:pt>
                <c:pt idx="4">
                  <c:v>2045</c:v>
                </c:pt>
                <c:pt idx="5">
                  <c:v>2442</c:v>
                </c:pt>
                <c:pt idx="6">
                  <c:v>1974</c:v>
                </c:pt>
                <c:pt idx="7">
                  <c:v>1984</c:v>
                </c:pt>
                <c:pt idx="8">
                  <c:v>1875</c:v>
                </c:pt>
              </c:numCache>
            </c:numRef>
          </c:val>
          <c:extLst>
            <c:ext xmlns:c16="http://schemas.microsoft.com/office/drawing/2014/chart" uri="{C3380CC4-5D6E-409C-BE32-E72D297353CC}">
              <c16:uniqueId val="{00000008-7205-47E2-B4B5-C620BD9CAE43}"/>
            </c:ext>
          </c:extLst>
        </c:ser>
        <c:dLbls>
          <c:showLegendKey val="0"/>
          <c:showVal val="0"/>
          <c:showCatName val="0"/>
          <c:showSerName val="0"/>
          <c:showPercent val="0"/>
          <c:showBubbleSize val="0"/>
        </c:dLbls>
        <c:gapWidth val="219"/>
        <c:overlap val="-27"/>
        <c:axId val="2118381951"/>
        <c:axId val="83651855"/>
      </c:barChart>
      <c:catAx>
        <c:axId val="2118381951"/>
        <c:scaling>
          <c:orientation val="minMax"/>
        </c:scaling>
        <c:delete val="0"/>
        <c:axPos val="b"/>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ltLang="ko-KR" b="1"/>
                  <a:t>RAN1 meeting</a:t>
                </a:r>
                <a:endParaRPr lang="ko-KR" altLang="en-US" b="1"/>
              </a:p>
            </c:rich>
          </c:tx>
          <c:layout>
            <c:manualLayout>
              <c:xMode val="edge"/>
              <c:yMode val="edge"/>
              <c:x val="0.4993698390440921"/>
              <c:y val="0.8984903990324244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83651855"/>
        <c:crosses val="autoZero"/>
        <c:auto val="1"/>
        <c:lblAlgn val="ctr"/>
        <c:lblOffset val="100"/>
        <c:noMultiLvlLbl val="0"/>
      </c:catAx>
      <c:valAx>
        <c:axId val="836518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b="1"/>
                  <a:t>tdocs</a:t>
                </a:r>
                <a:endParaRPr lang="ko-KR" b="1"/>
              </a:p>
            </c:rich>
          </c:tx>
          <c:layout>
            <c:manualLayout>
              <c:xMode val="edge"/>
              <c:yMode val="edge"/>
              <c:x val="3.287671232876712E-2"/>
              <c:y val="0.24174484356310855"/>
            </c:manualLayout>
          </c:layout>
          <c:overlay val="0"/>
          <c:spPr>
            <a:noFill/>
            <a:ln>
              <a:noFill/>
            </a:ln>
            <a:effectLst/>
          </c:spPr>
          <c:txPr>
            <a:bodyPr rot="0" spcFirstLastPara="1" vertOverflow="ellipsis"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ko-KR"/>
          </a:p>
        </c:txPr>
        <c:crossAx val="2118381951"/>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latin typeface="Arial" panose="020B0604020202020204" pitchFamily="34" charset="0"/>
          <a:cs typeface="Arial" panose="020B0604020202020204" pitchFamily="34" charset="0"/>
        </a:defRPr>
      </a:pPr>
      <a:endParaRPr lang="ko-K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3GPP RAN WG1 Chair</a:t>
            </a:r>
          </a:p>
          <a:p>
            <a:pPr>
              <a:spcBef>
                <a:spcPts val="600"/>
              </a:spcBef>
              <a:spcAft>
                <a:spcPts val="600"/>
              </a:spcAft>
            </a:pPr>
            <a:r>
              <a:rPr lang="en-US" altLang="en-US" dirty="0"/>
              <a:t>Younsun Kim</a:t>
            </a:r>
            <a:endParaRPr lang="en-GB" altLang="en-US" dirty="0"/>
          </a:p>
        </p:txBody>
      </p:sp>
      <p:sp>
        <p:nvSpPr>
          <p:cNvPr id="4" name="TextBox 3"/>
          <p:cNvSpPr txBox="1"/>
          <p:nvPr/>
        </p:nvSpPr>
        <p:spPr>
          <a:xfrm>
            <a:off x="467315" y="499598"/>
            <a:ext cx="1322798" cy="400110"/>
          </a:xfrm>
          <a:prstGeom prst="rect">
            <a:avLst/>
          </a:prstGeom>
          <a:noFill/>
        </p:spPr>
        <p:txBody>
          <a:bodyPr wrap="none" rtlCol="0">
            <a:spAutoFit/>
          </a:bodyPr>
          <a:lstStyle/>
          <a:p>
            <a:r>
              <a:rPr lang="en-US" sz="2000" b="1" i="1" dirty="0"/>
              <a:t>RP-240004</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spcBef>
                <a:spcPts val="300"/>
              </a:spcBef>
              <a:spcAft>
                <a:spcPts val="300"/>
              </a:spcAft>
            </a:pPr>
            <a:r>
              <a:rPr lang="en-US" sz="1800" dirty="0">
                <a:ea typeface="맑은 고딕" panose="020B0503020000020004" pitchFamily="34" charset="-127"/>
              </a:rPr>
              <a:t>Discussion on the following Rel-19 study items were kicked off in RAN1#116</a:t>
            </a:r>
          </a:p>
          <a:p>
            <a:pPr lvl="1" eaLnBrk="1" fontAlgn="t" hangingPunct="1">
              <a:spcBef>
                <a:spcPts val="300"/>
              </a:spcBef>
              <a:spcAft>
                <a:spcPts val="300"/>
              </a:spcAft>
            </a:pPr>
            <a:r>
              <a:rPr lang="en-US" sz="1600" dirty="0">
                <a:ea typeface="맑은 고딕" panose="020B0503020000020004" pitchFamily="34" charset="-127"/>
              </a:rPr>
              <a:t>Study on solutions for Ambient IoT (Internet of Things) in NR</a:t>
            </a:r>
          </a:p>
          <a:p>
            <a:pPr lvl="1" eaLnBrk="1" fontAlgn="t" hangingPunct="1">
              <a:spcBef>
                <a:spcPts val="300"/>
              </a:spcBef>
              <a:spcAft>
                <a:spcPts val="300"/>
              </a:spcAft>
            </a:pPr>
            <a:r>
              <a:rPr lang="en-US" sz="1600" dirty="0">
                <a:ea typeface="맑은 고딕" panose="020B0503020000020004" pitchFamily="34" charset="-127"/>
              </a:rPr>
              <a:t>Study on channel modelling for Integrated Sensing And Communication (ISAC) for NR</a:t>
            </a:r>
          </a:p>
          <a:p>
            <a:pPr lvl="1" eaLnBrk="1" fontAlgn="t" hangingPunct="1">
              <a:spcBef>
                <a:spcPts val="300"/>
              </a:spcBef>
              <a:spcAft>
                <a:spcPts val="300"/>
              </a:spcAft>
            </a:pPr>
            <a:endParaRPr lang="en-US" sz="1600" dirty="0">
              <a:ea typeface="맑은 고딕" panose="020B0503020000020004" pitchFamily="34" charset="-127"/>
            </a:endParaRPr>
          </a:p>
          <a:p>
            <a:pPr eaLnBrk="1" fontAlgn="t" hangingPunct="1">
              <a:spcBef>
                <a:spcPts val="300"/>
              </a:spcBef>
              <a:spcAft>
                <a:spcPts val="300"/>
              </a:spcAft>
            </a:pPr>
            <a:r>
              <a:rPr lang="en-US" altLang="ko-KR" sz="1800" dirty="0">
                <a:ea typeface="맑은 고딕" panose="020B0503020000020004" pitchFamily="34" charset="-127"/>
              </a:rPr>
              <a:t>Discussion on the following Rel-19 work items were kicked off in RAN1#116</a:t>
            </a:r>
          </a:p>
          <a:p>
            <a:pPr lvl="1" eaLnBrk="1" fontAlgn="t" hangingPunct="1">
              <a:spcBef>
                <a:spcPts val="300"/>
              </a:spcBef>
              <a:spcAft>
                <a:spcPts val="300"/>
              </a:spcAft>
            </a:pPr>
            <a:r>
              <a:rPr lang="en-US" altLang="ko-KR" sz="1600" dirty="0">
                <a:ea typeface="맑은 고딕" panose="020B0503020000020004" pitchFamily="34" charset="-127"/>
              </a:rPr>
              <a:t>Artificial Intelligence (AI)/Machine Learning (ML) for NR Air Interface</a:t>
            </a:r>
          </a:p>
          <a:p>
            <a:pPr lvl="1" eaLnBrk="1" fontAlgn="t" hangingPunct="1">
              <a:spcBef>
                <a:spcPts val="300"/>
              </a:spcBef>
              <a:spcAft>
                <a:spcPts val="300"/>
              </a:spcAft>
            </a:pPr>
            <a:r>
              <a:rPr lang="nn-NO" altLang="ko-KR" sz="1600" dirty="0">
                <a:ea typeface="맑은 고딕" panose="020B0503020000020004" pitchFamily="34" charset="-127"/>
              </a:rPr>
              <a:t>NR MIMO Phase 5</a:t>
            </a:r>
          </a:p>
          <a:p>
            <a:pPr lvl="1" eaLnBrk="1" fontAlgn="t" hangingPunct="1">
              <a:spcBef>
                <a:spcPts val="300"/>
              </a:spcBef>
              <a:spcAft>
                <a:spcPts val="300"/>
              </a:spcAft>
            </a:pPr>
            <a:r>
              <a:rPr lang="en-US" altLang="ko-KR" sz="1600" dirty="0">
                <a:ea typeface="맑은 고딕" panose="020B0503020000020004" pitchFamily="34" charset="-127"/>
              </a:rPr>
              <a:t>Evolution of NR duplex operation: Sub-band full duplex (SBFD)</a:t>
            </a:r>
          </a:p>
          <a:p>
            <a:pPr lvl="1" eaLnBrk="1" fontAlgn="t" hangingPunct="1">
              <a:spcBef>
                <a:spcPts val="300"/>
              </a:spcBef>
              <a:spcAft>
                <a:spcPts val="300"/>
              </a:spcAft>
            </a:pPr>
            <a:r>
              <a:rPr lang="en-US" altLang="ko-KR" sz="1600" dirty="0">
                <a:ea typeface="맑은 고딕" panose="020B0503020000020004" pitchFamily="34" charset="-127"/>
              </a:rPr>
              <a:t>Enhancements of network energy savings for NR</a:t>
            </a:r>
          </a:p>
          <a:p>
            <a:pPr lvl="1" eaLnBrk="1" fontAlgn="t" hangingPunct="1">
              <a:spcBef>
                <a:spcPts val="300"/>
              </a:spcBef>
              <a:spcAft>
                <a:spcPts val="300"/>
              </a:spcAft>
            </a:pPr>
            <a:r>
              <a:rPr lang="en-US" altLang="ko-KR" sz="1600" dirty="0">
                <a:ea typeface="맑은 고딕" panose="020B0503020000020004" pitchFamily="34" charset="-127"/>
              </a:rPr>
              <a:t>Low-power wake-up signal and receiver for NR (LP-WUS/WUR)</a:t>
            </a:r>
          </a:p>
          <a:p>
            <a:pPr lvl="1" eaLnBrk="1" fontAlgn="t" hangingPunct="1">
              <a:spcBef>
                <a:spcPts val="300"/>
              </a:spcBef>
              <a:spcAft>
                <a:spcPts val="300"/>
              </a:spcAft>
            </a:pPr>
            <a:r>
              <a:rPr lang="en-US" altLang="ko-KR" sz="1600" dirty="0">
                <a:ea typeface="맑은 고딕" panose="020B0503020000020004" pitchFamily="34" charset="-127"/>
              </a:rPr>
              <a:t>XR (</a:t>
            </a:r>
            <a:r>
              <a:rPr lang="en-US" altLang="ko-KR" sz="1600" dirty="0" err="1">
                <a:ea typeface="맑은 고딕" panose="020B0503020000020004" pitchFamily="34" charset="-127"/>
              </a:rPr>
              <a:t>eXtended</a:t>
            </a:r>
            <a:r>
              <a:rPr lang="en-US" altLang="ko-KR" sz="1600" dirty="0">
                <a:ea typeface="맑은 고딕" panose="020B0503020000020004" pitchFamily="34" charset="-127"/>
              </a:rPr>
              <a:t> Reality) for NR Phase 3</a:t>
            </a:r>
          </a:p>
          <a:p>
            <a:pPr lvl="1" eaLnBrk="1" fontAlgn="t" hangingPunct="1">
              <a:spcBef>
                <a:spcPts val="300"/>
              </a:spcBef>
              <a:spcAft>
                <a:spcPts val="300"/>
              </a:spcAft>
            </a:pPr>
            <a:r>
              <a:rPr lang="en-US" altLang="ko-KR" sz="1600" dirty="0">
                <a:ea typeface="맑은 고딕" panose="020B0503020000020004" pitchFamily="34" charset="-127"/>
              </a:rPr>
              <a:t>Non-Terrestrial Networks (NTN) for NR Phase 3</a:t>
            </a:r>
          </a:p>
          <a:p>
            <a:pPr lvl="1" eaLnBrk="1" fontAlgn="t" hangingPunct="1">
              <a:spcBef>
                <a:spcPts val="300"/>
              </a:spcBef>
              <a:spcAft>
                <a:spcPts val="300"/>
              </a:spcAft>
            </a:pPr>
            <a:r>
              <a:rPr lang="en-US" altLang="ko-KR" sz="1600" dirty="0">
                <a:ea typeface="맑은 고딕" panose="020B0503020000020004" pitchFamily="34" charset="-127"/>
              </a:rPr>
              <a:t>Non-Terrestrial Networks (NTN) for Internet of Things (IoT) Phase 3</a:t>
            </a:r>
          </a:p>
          <a:p>
            <a:pPr lvl="1" eaLnBrk="1" fontAlgn="t" hangingPunct="1">
              <a:spcBef>
                <a:spcPts val="300"/>
              </a:spcBef>
              <a:spcAft>
                <a:spcPts val="300"/>
              </a:spcAft>
            </a:pPr>
            <a:endParaRPr lang="en-US" sz="1600" dirty="0">
              <a:ea typeface="맑은 고딕" panose="020B0503020000020004" pitchFamily="34" charset="-127"/>
            </a:endParaRPr>
          </a:p>
          <a:p>
            <a:pPr eaLnBrk="1" fontAlgn="t" hangingPunct="1">
              <a:spcBef>
                <a:spcPts val="300"/>
              </a:spcBef>
              <a:spcAft>
                <a:spcPts val="300"/>
              </a:spcAft>
            </a:pPr>
            <a:r>
              <a:rPr lang="en-US" altLang="ko-KR" sz="1800" dirty="0">
                <a:ea typeface="맑은 고딕" panose="020B0503020000020004" pitchFamily="34" charset="-127"/>
              </a:rPr>
              <a:t>Overall, progress for Rel-19 was reasonable considering RAN1#116 is the kickoff meeting </a:t>
            </a:r>
            <a:br>
              <a:rPr lang="en-US" altLang="ko-KR" sz="1800" dirty="0">
                <a:ea typeface="맑은 고딕" panose="020B0503020000020004" pitchFamily="34" charset="-127"/>
              </a:rPr>
            </a:br>
            <a:r>
              <a:rPr lang="en-US" altLang="ko-KR" sz="1800" dirty="0">
                <a:ea typeface="맑은 고딕" panose="020B0503020000020004" pitchFamily="34" charset="-127"/>
              </a:rPr>
              <a:t>(agreements in all Rel-19 SI/WI agenda items)</a:t>
            </a:r>
          </a:p>
          <a:p>
            <a:pPr eaLnBrk="1" fontAlgn="t" hangingPunct="1">
              <a:spcBef>
                <a:spcPts val="300"/>
              </a:spcBef>
              <a:spcAft>
                <a:spcPts val="300"/>
              </a:spcAft>
            </a:pPr>
            <a:endParaRPr lang="en-US" sz="1800" dirty="0">
              <a:ea typeface="맑은 고딕" panose="020B0503020000020004" pitchFamily="34" charset="-127"/>
            </a:endParaRPr>
          </a:p>
          <a:p>
            <a:pPr lvl="2" eaLnBrk="1" fontAlgn="t" hangingPunct="1">
              <a:spcBef>
                <a:spcPts val="300"/>
              </a:spcBef>
              <a:spcAft>
                <a:spcPts val="300"/>
              </a:spcAft>
            </a:pPr>
            <a:endParaRPr lang="en-US" sz="1400" dirty="0"/>
          </a:p>
        </p:txBody>
      </p:sp>
      <p:sp>
        <p:nvSpPr>
          <p:cNvPr id="3" name="제목 2"/>
          <p:cNvSpPr>
            <a:spLocks noGrp="1"/>
          </p:cNvSpPr>
          <p:nvPr>
            <p:ph type="title"/>
          </p:nvPr>
        </p:nvSpPr>
        <p:spPr/>
        <p:txBody>
          <a:bodyPr/>
          <a:lstStyle/>
          <a:p>
            <a:r>
              <a:rPr lang="en-US" altLang="en-US" dirty="0"/>
              <a:t>NR Summary: Rel-19</a:t>
            </a:r>
            <a:endParaRPr lang="en-US" dirty="0"/>
          </a:p>
        </p:txBody>
      </p:sp>
    </p:spTree>
    <p:extLst>
      <p:ext uri="{BB962C8B-B14F-4D97-AF65-F5344CB8AC3E}">
        <p14:creationId xmlns:p14="http://schemas.microsoft.com/office/powerpoint/2010/main" val="486168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Rel-19 NR Study/Work Item List</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3932406371"/>
              </p:ext>
            </p:extLst>
          </p:nvPr>
        </p:nvGraphicFramePr>
        <p:xfrm>
          <a:off x="1122538" y="1206375"/>
          <a:ext cx="9960696" cy="3397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21665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solutions for Ambient IoT (Internet of Things) in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RP-240155</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for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RP-240114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7915565"/>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Artificial Intelligence (AI)/Machine Learning (ML) for NR Air Interface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283652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MIMO Phase 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5243764"/>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Evolution of NR duplex operation: Sub-band full duplex (SBFD)</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RP-240171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3135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Enhancements of network energy savings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RP-240169</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74261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Low-power wake-up signal and receiver for NR (LP-WUS/WUR)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RP-240134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126807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XR (</a:t>
                      </a:r>
                      <a:r>
                        <a:rPr lang="en-US" altLang="ko-KR" sz="1200" b="0" i="0" u="none" strike="noStrike" dirty="0" err="1">
                          <a:solidFill>
                            <a:schemeClr val="tx1"/>
                          </a:solidFill>
                          <a:effectLst/>
                          <a:latin typeface="Arial" panose="020B0604020202020204" pitchFamily="34" charset="0"/>
                          <a:ea typeface="맑은 고딕" panose="020B0503020000020004" pitchFamily="34" charset="-127"/>
                          <a:cs typeface="Arial" panose="020B0604020202020204" pitchFamily="34" charset="0"/>
                        </a:rPr>
                        <a:t>eXtended</a:t>
                      </a: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 Reality)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5874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RP-240081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3389711"/>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Internet of Things (IoT)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RP-240091</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1038345"/>
                  </a:ext>
                </a:extLst>
              </a:tr>
            </a:tbl>
          </a:graphicData>
        </a:graphic>
      </p:graphicFrame>
      <p:graphicFrame>
        <p:nvGraphicFramePr>
          <p:cNvPr id="6" name="Group 778"/>
          <p:cNvGraphicFramePr>
            <a:graphicFrameLocks noGrp="1"/>
          </p:cNvGraphicFramePr>
          <p:nvPr>
            <p:extLst>
              <p:ext uri="{D42A27DB-BD31-4B8C-83A1-F6EECF244321}">
                <p14:modId xmlns:p14="http://schemas.microsoft.com/office/powerpoint/2010/main" val="3674600349"/>
              </p:ext>
            </p:extLst>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9412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dirty="0"/>
              <a:t>NR specifications up to Rel-17 are stable</a:t>
            </a:r>
          </a:p>
          <a:p>
            <a:pPr lvl="1">
              <a:spcBef>
                <a:spcPts val="300"/>
              </a:spcBef>
              <a:spcAft>
                <a:spcPts val="300"/>
              </a:spcAft>
            </a:pPr>
            <a:r>
              <a:rPr lang="en-US" altLang="ko-KR" dirty="0"/>
              <a:t>Rel-16: </a:t>
            </a:r>
            <a:r>
              <a:rPr lang="en-US" dirty="0"/>
              <a:t>4 Cat-F CRs were endorsed</a:t>
            </a:r>
          </a:p>
          <a:p>
            <a:pPr lvl="1">
              <a:spcBef>
                <a:spcPts val="300"/>
              </a:spcBef>
              <a:spcAft>
                <a:spcPts val="300"/>
              </a:spcAft>
            </a:pPr>
            <a:r>
              <a:rPr lang="en-US" dirty="0"/>
              <a:t>Rel-17: 18 Cat-F CRs were endorsed</a:t>
            </a:r>
          </a:p>
          <a:p>
            <a:pPr lvl="1">
              <a:spcBef>
                <a:spcPts val="300"/>
              </a:spcBef>
              <a:spcAft>
                <a:spcPts val="300"/>
              </a:spcAft>
            </a:pPr>
            <a:endParaRPr lang="en-US" altLang="en-US" b="1" i="1" dirty="0">
              <a:effectLst>
                <a:outerShdw blurRad="38100" dist="38100" dir="2700000" algn="tl">
                  <a:srgbClr val="000000">
                    <a:alpha val="43137"/>
                  </a:srgbClr>
                </a:outerShdw>
              </a:effectLst>
              <a:ea typeface="ＭＳ Ｐゴシック" panose="020B0600070205080204" pitchFamily="34" charset="-128"/>
            </a:endParaRPr>
          </a:p>
          <a:p>
            <a:pPr>
              <a:spcBef>
                <a:spcPts val="300"/>
              </a:spcBef>
              <a:spcAft>
                <a:spcPts val="300"/>
              </a:spcAft>
            </a:pPr>
            <a:r>
              <a:rPr lang="en-US" altLang="ko-KR" dirty="0"/>
              <a:t>NR specifications up to Rel-18 are stabilizing well</a:t>
            </a:r>
          </a:p>
          <a:p>
            <a:pPr lvl="1">
              <a:spcBef>
                <a:spcPts val="300"/>
              </a:spcBef>
              <a:spcAft>
                <a:spcPts val="300"/>
              </a:spcAft>
            </a:pPr>
            <a:r>
              <a:rPr lang="en-US" altLang="ko-KR" dirty="0"/>
              <a:t>Rel-18 UE features have been updated and sent to RAN2</a:t>
            </a:r>
          </a:p>
          <a:p>
            <a:pPr lvl="1">
              <a:spcBef>
                <a:spcPts val="300"/>
              </a:spcBef>
              <a:spcAft>
                <a:spcPts val="300"/>
              </a:spcAft>
            </a:pPr>
            <a:r>
              <a:rPr lang="en-US" altLang="en-US" dirty="0"/>
              <a:t>Overall, Rel-18 is stabilizing faster compared to Rel-17 in 2022.Q2</a:t>
            </a:r>
          </a:p>
        </p:txBody>
      </p:sp>
      <p:sp>
        <p:nvSpPr>
          <p:cNvPr id="3" name="제목 2"/>
          <p:cNvSpPr>
            <a:spLocks noGrp="1"/>
          </p:cNvSpPr>
          <p:nvPr>
            <p:ph type="title"/>
          </p:nvPr>
        </p:nvSpPr>
        <p:spPr/>
        <p:txBody>
          <a:bodyPr/>
          <a:lstStyle/>
          <a:p>
            <a:r>
              <a:rPr lang="en-US" altLang="en-US" dirty="0"/>
              <a:t>Maintenance on NR</a:t>
            </a:r>
            <a:endParaRPr lang="en-US" dirty="0"/>
          </a:p>
        </p:txBody>
      </p:sp>
    </p:spTree>
    <p:extLst>
      <p:ext uri="{BB962C8B-B14F-4D97-AF65-F5344CB8AC3E}">
        <p14:creationId xmlns:p14="http://schemas.microsoft.com/office/powerpoint/2010/main" val="2245596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lnSpc>
                <a:spcPct val="120000"/>
              </a:lnSpc>
              <a:spcBef>
                <a:spcPts val="300"/>
              </a:spcBef>
              <a:spcAft>
                <a:spcPts val="300"/>
              </a:spcAft>
            </a:pPr>
            <a:r>
              <a:rPr lang="en-US" sz="1800" dirty="0"/>
              <a:t>The following TEI CR was endorsed for Rel-18</a:t>
            </a:r>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a:lnSpc>
                <a:spcPct val="120000"/>
              </a:lnSpc>
              <a:spcBef>
                <a:spcPts val="300"/>
              </a:spcBef>
              <a:spcAft>
                <a:spcPts val="300"/>
              </a:spcAft>
            </a:pPr>
            <a:endParaRPr lang="en-US" sz="18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Rel-18 TEIs</a:t>
            </a:r>
          </a:p>
        </p:txBody>
      </p:sp>
      <p:graphicFrame>
        <p:nvGraphicFramePr>
          <p:cNvPr id="4" name="표 3"/>
          <p:cNvGraphicFramePr>
            <a:graphicFrameLocks noGrp="1"/>
          </p:cNvGraphicFramePr>
          <p:nvPr>
            <p:extLst>
              <p:ext uri="{D42A27DB-BD31-4B8C-83A1-F6EECF244321}">
                <p14:modId xmlns:p14="http://schemas.microsoft.com/office/powerpoint/2010/main" val="2848058852"/>
              </p:ext>
            </p:extLst>
          </p:nvPr>
        </p:nvGraphicFramePr>
        <p:xfrm>
          <a:off x="845696" y="1609503"/>
          <a:ext cx="10512000" cy="972000"/>
        </p:xfrm>
        <a:graphic>
          <a:graphicData uri="http://schemas.openxmlformats.org/drawingml/2006/table">
            <a:tbl>
              <a:tblPr firstRow="1" bandRow="1">
                <a:tableStyleId>{5940675A-B579-460E-94D1-54222C63F5DA}</a:tableStyleId>
              </a:tblPr>
              <a:tblGrid>
                <a:gridCol w="3240000">
                  <a:extLst>
                    <a:ext uri="{9D8B030D-6E8A-4147-A177-3AD203B41FA5}">
                      <a16:colId xmlns:a16="http://schemas.microsoft.com/office/drawing/2014/main" val="1147117296"/>
                    </a:ext>
                  </a:extLst>
                </a:gridCol>
                <a:gridCol w="720000">
                  <a:extLst>
                    <a:ext uri="{9D8B030D-6E8A-4147-A177-3AD203B41FA5}">
                      <a16:colId xmlns:a16="http://schemas.microsoft.com/office/drawing/2014/main" val="1854869013"/>
                    </a:ext>
                  </a:extLst>
                </a:gridCol>
                <a:gridCol w="1800000">
                  <a:extLst>
                    <a:ext uri="{9D8B030D-6E8A-4147-A177-3AD203B41FA5}">
                      <a16:colId xmlns:a16="http://schemas.microsoft.com/office/drawing/2014/main" val="440088200"/>
                    </a:ext>
                  </a:extLst>
                </a:gridCol>
                <a:gridCol w="1116000">
                  <a:extLst>
                    <a:ext uri="{9D8B030D-6E8A-4147-A177-3AD203B41FA5}">
                      <a16:colId xmlns:a16="http://schemas.microsoft.com/office/drawing/2014/main" val="291869276"/>
                    </a:ext>
                  </a:extLst>
                </a:gridCol>
                <a:gridCol w="1116000">
                  <a:extLst>
                    <a:ext uri="{9D8B030D-6E8A-4147-A177-3AD203B41FA5}">
                      <a16:colId xmlns:a16="http://schemas.microsoft.com/office/drawing/2014/main" val="35118120"/>
                    </a:ext>
                  </a:extLst>
                </a:gridCol>
                <a:gridCol w="2520000">
                  <a:extLst>
                    <a:ext uri="{9D8B030D-6E8A-4147-A177-3AD203B41FA5}">
                      <a16:colId xmlns:a16="http://schemas.microsoft.com/office/drawing/2014/main" val="1449999792"/>
                    </a:ext>
                  </a:extLst>
                </a:gridCol>
              </a:tblGrid>
              <a:tr h="576000">
                <a:tc>
                  <a:txBody>
                    <a:bodyPr/>
                    <a:lstStyle/>
                    <a:p>
                      <a:r>
                        <a:rPr lang="en-US" sz="1400" b="1" dirty="0"/>
                        <a:t>TEI</a:t>
                      </a:r>
                      <a:r>
                        <a:rPr lang="en-US" sz="1400" b="1" baseline="0" dirty="0"/>
                        <a:t> Identifier</a:t>
                      </a:r>
                      <a:endParaRPr lang="en-US" sz="1400" b="1" dirty="0"/>
                    </a:p>
                  </a:txBody>
                  <a:tcPr anchor="ctr"/>
                </a:tc>
                <a:tc>
                  <a:txBody>
                    <a:bodyPr/>
                    <a:lstStyle/>
                    <a:p>
                      <a:pPr algn="ctr"/>
                      <a:r>
                        <a:rPr lang="en-US" sz="1400" b="1" dirty="0"/>
                        <a:t>WG</a:t>
                      </a:r>
                    </a:p>
                  </a:txBody>
                  <a:tcPr anchor="ctr"/>
                </a:tc>
                <a:tc>
                  <a:txBody>
                    <a:bodyPr/>
                    <a:lstStyle/>
                    <a:p>
                      <a:r>
                        <a:rPr lang="en-US" sz="1400" b="1" dirty="0"/>
                        <a:t>RAN1 Specification</a:t>
                      </a:r>
                    </a:p>
                  </a:txBody>
                  <a:tcPr anchor="ctr"/>
                </a:tc>
                <a:tc>
                  <a:txBody>
                    <a:bodyPr/>
                    <a:lstStyle/>
                    <a:p>
                      <a:r>
                        <a:rPr lang="en-US" sz="1400" b="1" dirty="0"/>
                        <a:t>RAN1 CR </a:t>
                      </a:r>
                      <a:r>
                        <a:rPr lang="en-US" sz="1400" b="1" dirty="0" err="1"/>
                        <a:t>Tdoc</a:t>
                      </a:r>
                      <a:r>
                        <a:rPr lang="en-US" sz="1400" b="1" dirty="0"/>
                        <a:t>#</a:t>
                      </a:r>
                    </a:p>
                  </a:txBody>
                  <a:tcPr anchor="ctr"/>
                </a:tc>
                <a:tc>
                  <a:txBody>
                    <a:bodyPr/>
                    <a:lstStyle/>
                    <a:p>
                      <a:r>
                        <a:rPr lang="en-US" sz="1400" b="1" dirty="0"/>
                        <a:t>CR Pack</a:t>
                      </a:r>
                    </a:p>
                  </a:txBody>
                  <a:tcPr anchor="ctr"/>
                </a:tc>
                <a:tc>
                  <a:txBody>
                    <a:bodyPr/>
                    <a:lstStyle/>
                    <a:p>
                      <a:r>
                        <a:rPr lang="en-US" sz="1400" b="1" dirty="0"/>
                        <a:t>Other specs impacted</a:t>
                      </a:r>
                    </a:p>
                  </a:txBody>
                  <a:tcPr anchor="ctr"/>
                </a:tc>
                <a:extLst>
                  <a:ext uri="{0D108BD9-81ED-4DB2-BD59-A6C34878D82A}">
                    <a16:rowId xmlns:a16="http://schemas.microsoft.com/office/drawing/2014/main" val="62932245"/>
                  </a:ext>
                </a:extLst>
              </a:tr>
              <a:tr h="39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[HARQ-ACK MUX on PUSCH]</a:t>
                      </a:r>
                    </a:p>
                  </a:txBody>
                  <a:tcPr anchor="ctr"/>
                </a:tc>
                <a:tc>
                  <a:txBody>
                    <a:bodyPr/>
                    <a:lstStyle/>
                    <a:p>
                      <a:pPr algn="ctr"/>
                      <a:r>
                        <a:rPr lang="en-US" sz="1200" dirty="0">
                          <a:solidFill>
                            <a:schemeClr val="tx1"/>
                          </a:solidFill>
                        </a:rPr>
                        <a:t>RAN1</a:t>
                      </a:r>
                    </a:p>
                  </a:txBody>
                  <a:tcPr anchor="ctr"/>
                </a:tc>
                <a:tc>
                  <a:txBody>
                    <a:bodyPr/>
                    <a:lstStyle/>
                    <a:p>
                      <a:r>
                        <a:rPr lang="en-US" sz="1200" dirty="0">
                          <a:solidFill>
                            <a:schemeClr val="tx1"/>
                          </a:solidFill>
                        </a:rPr>
                        <a:t>TS38.213</a:t>
                      </a:r>
                    </a:p>
                  </a:txBody>
                  <a:tcPr anchor="ctr"/>
                </a:tc>
                <a:tc>
                  <a:txBody>
                    <a:bodyPr/>
                    <a:lstStyle/>
                    <a:p>
                      <a:r>
                        <a:rPr lang="en-US" sz="1200" dirty="0">
                          <a:solidFill>
                            <a:schemeClr val="tx1"/>
                          </a:solidFill>
                        </a:rPr>
                        <a:t>R1-2401920</a:t>
                      </a:r>
                      <a:endParaRPr lang="en-US" sz="1200" dirty="0">
                        <a:solidFill>
                          <a:schemeClr val="tx1"/>
                        </a:solidFill>
                        <a:highlight>
                          <a:srgbClr val="FFFF00"/>
                        </a:highlight>
                      </a:endParaRPr>
                    </a:p>
                  </a:txBody>
                  <a:tcPr anchor="ctr"/>
                </a:tc>
                <a:tc>
                  <a:txBody>
                    <a:bodyPr/>
                    <a:lstStyle/>
                    <a:p>
                      <a:r>
                        <a:rPr lang="en-US" sz="1200" dirty="0">
                          <a:solidFill>
                            <a:schemeClr val="tx1"/>
                          </a:solidFill>
                        </a:rPr>
                        <a:t>RP-240531</a:t>
                      </a:r>
                      <a:endParaRPr lang="en-US" sz="1200" dirty="0">
                        <a:solidFill>
                          <a:schemeClr val="tx1"/>
                        </a:solidFill>
                        <a:highlight>
                          <a:srgbClr val="FFFF00"/>
                        </a:highlight>
                      </a:endParaRPr>
                    </a:p>
                  </a:txBody>
                  <a:tcPr anchor="ctr"/>
                </a:tc>
                <a:tc>
                  <a:txBody>
                    <a:bodyPr/>
                    <a:lstStyle/>
                    <a:p>
                      <a:r>
                        <a:rPr lang="en-US" altLang="ko-KR" sz="1200" dirty="0">
                          <a:solidFill>
                            <a:schemeClr val="tx1"/>
                          </a:solidFill>
                        </a:rPr>
                        <a:t>TS38.306, </a:t>
                      </a:r>
                      <a:r>
                        <a:rPr lang="en-US" sz="1200" dirty="0">
                          <a:solidFill>
                            <a:schemeClr val="tx1"/>
                          </a:solidFill>
                        </a:rPr>
                        <a:t>TS38.331</a:t>
                      </a:r>
                    </a:p>
                  </a:txBody>
                  <a:tcPr anchor="ctr"/>
                </a:tc>
                <a:extLst>
                  <a:ext uri="{0D108BD9-81ED-4DB2-BD59-A6C34878D82A}">
                    <a16:rowId xmlns:a16="http://schemas.microsoft.com/office/drawing/2014/main" val="3572279853"/>
                  </a:ext>
                </a:extLst>
              </a:tr>
            </a:tbl>
          </a:graphicData>
        </a:graphic>
      </p:graphicFrame>
    </p:spTree>
    <p:extLst>
      <p:ext uri="{BB962C8B-B14F-4D97-AF65-F5344CB8AC3E}">
        <p14:creationId xmlns:p14="http://schemas.microsoft.com/office/powerpoint/2010/main" val="3333050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two meetings in 2024.Q2</a:t>
            </a:r>
          </a:p>
          <a:p>
            <a:pPr lvl="1">
              <a:spcBef>
                <a:spcPts val="600"/>
              </a:spcBef>
              <a:spcAft>
                <a:spcPts val="300"/>
              </a:spcAft>
            </a:pPr>
            <a:r>
              <a:rPr lang="en-US" dirty="0"/>
              <a:t>RAN1#116bis (April 15 ~ 19, </a:t>
            </a:r>
            <a:r>
              <a:rPr lang="en-US" altLang="ko-KR" b="0" i="0" dirty="0">
                <a:solidFill>
                  <a:srgbClr val="312E25"/>
                </a:solidFill>
                <a:effectLst/>
                <a:latin typeface="Arial" panose="020B0604020202020204" pitchFamily="34" charset="0"/>
              </a:rPr>
              <a:t>Changsha, Hunan Province, China</a:t>
            </a:r>
            <a:r>
              <a:rPr lang="en-US" dirty="0"/>
              <a:t>)</a:t>
            </a:r>
          </a:p>
          <a:p>
            <a:pPr lvl="1">
              <a:spcBef>
                <a:spcPts val="600"/>
              </a:spcBef>
              <a:spcAft>
                <a:spcPts val="300"/>
              </a:spcAft>
            </a:pPr>
            <a:r>
              <a:rPr lang="en-US" altLang="ko-KR" dirty="0"/>
              <a:t>RAN1#117 (May 20 ~ 24, </a:t>
            </a:r>
            <a:r>
              <a:rPr lang="en-US" altLang="ko-KR" b="0" i="0" dirty="0">
                <a:solidFill>
                  <a:srgbClr val="312E25"/>
                </a:solidFill>
                <a:effectLst/>
                <a:latin typeface="Arial" panose="020B0604020202020204" pitchFamily="34" charset="0"/>
              </a:rPr>
              <a:t>Fukuoka City, Fukuoka, Japan</a:t>
            </a:r>
            <a:r>
              <a:rPr lang="en-US" altLang="ko-KR" dirty="0"/>
              <a:t>)</a:t>
            </a:r>
          </a:p>
          <a:p>
            <a:pPr lvl="1">
              <a:spcBef>
                <a:spcPts val="600"/>
              </a:spcBef>
              <a:spcAft>
                <a:spcPts val="300"/>
              </a:spcAft>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extLst>
      <p:ext uri="{BB962C8B-B14F-4D97-AF65-F5344CB8AC3E}">
        <p14:creationId xmlns:p14="http://schemas.microsoft.com/office/powerpoint/2010/main" val="1648812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1800" dirty="0">
                <a:ea typeface="ＭＳ Ｐゴシック" panose="020B0600070205080204" pitchFamily="34" charset="-128"/>
              </a:rPr>
              <a:t>RAN1#116 focused on </a:t>
            </a:r>
          </a:p>
          <a:p>
            <a:pPr lvl="1">
              <a:spcBef>
                <a:spcPts val="300"/>
              </a:spcBef>
              <a:spcAft>
                <a:spcPts val="300"/>
              </a:spcAft>
            </a:pPr>
            <a:r>
              <a:rPr lang="en-US" altLang="en-US" sz="1600" dirty="0">
                <a:ea typeface="ＭＳ Ｐゴシック" panose="020B0600070205080204" pitchFamily="34" charset="-128"/>
              </a:rPr>
              <a:t>Rel-19 study/work item discussions</a:t>
            </a:r>
          </a:p>
          <a:p>
            <a:pPr lvl="1">
              <a:spcBef>
                <a:spcPts val="300"/>
              </a:spcBef>
              <a:spcAft>
                <a:spcPts val="300"/>
              </a:spcAft>
            </a:pPr>
            <a:r>
              <a:rPr lang="en-US" altLang="en-US" sz="1600" dirty="0">
                <a:ea typeface="ＭＳ Ｐゴシック" panose="020B0600070205080204" pitchFamily="34" charset="-128"/>
              </a:rPr>
              <a:t>Critical maintenance issues</a:t>
            </a:r>
          </a:p>
          <a:p>
            <a:pPr lvl="1">
              <a:spcBef>
                <a:spcPts val="300"/>
              </a:spcBef>
              <a:spcAft>
                <a:spcPts val="300"/>
              </a:spcAft>
            </a:pPr>
            <a:r>
              <a:rPr lang="en-US" altLang="en-US" sz="1600" dirty="0">
                <a:ea typeface="ＭＳ Ｐゴシック" panose="020B0600070205080204" pitchFamily="34" charset="-128"/>
              </a:rPr>
              <a:t>Responses to incoming LSs</a:t>
            </a:r>
          </a:p>
          <a:p>
            <a:pPr lvl="1">
              <a:spcBef>
                <a:spcPts val="300"/>
              </a:spcBef>
              <a:spcAft>
                <a:spcPts val="300"/>
              </a:spcAft>
            </a:pPr>
            <a:endParaRPr lang="sv-SE" altLang="ja-JP" sz="1600" dirty="0">
              <a:solidFill>
                <a:schemeClr val="hlink"/>
              </a:solidFill>
            </a:endParaRPr>
          </a:p>
          <a:p>
            <a:pPr>
              <a:spcBef>
                <a:spcPts val="300"/>
              </a:spcBef>
              <a:spcAft>
                <a:spcPts val="300"/>
              </a:spcAft>
            </a:pPr>
            <a:r>
              <a:rPr lang="sv-SE" altLang="ja-JP" sz="1800" b="1" dirty="0">
                <a:solidFill>
                  <a:schemeClr val="hlink"/>
                </a:solidFill>
              </a:rPr>
              <a:t>Highly appreciate: </a:t>
            </a:r>
          </a:p>
          <a:p>
            <a:pPr lvl="1">
              <a:spcBef>
                <a:spcPts val="300"/>
              </a:spcBef>
              <a:spcAft>
                <a:spcPts val="300"/>
              </a:spcAft>
            </a:pPr>
            <a:r>
              <a:rPr lang="sv-SE" altLang="ja-JP" sz="1600" dirty="0"/>
              <a:t>Patrick Merias for his always efficient and excellent support</a:t>
            </a:r>
          </a:p>
          <a:p>
            <a:pPr lvl="1">
              <a:spcBef>
                <a:spcPts val="300"/>
              </a:spcBef>
              <a:spcAft>
                <a:spcPts val="300"/>
              </a:spcAft>
            </a:pPr>
            <a:r>
              <a:rPr lang="sv-SE" altLang="ja-JP" sz="1600" dirty="0"/>
              <a:t>Vice-chairs David </a:t>
            </a:r>
            <a:r>
              <a:rPr lang="en-US" altLang="ja-JP" sz="1600" dirty="0" err="1"/>
              <a:t>M</a:t>
            </a:r>
            <a:r>
              <a:rPr lang="en-US" altLang="en-US" sz="1600" dirty="0" err="1"/>
              <a:t>azzarese</a:t>
            </a:r>
            <a:r>
              <a:rPr lang="en-US" altLang="en-US" sz="1600" dirty="0"/>
              <a:t> and </a:t>
            </a:r>
            <a:r>
              <a:rPr lang="en-US" altLang="en-US" sz="1600" dirty="0" err="1"/>
              <a:t>Xiaodong</a:t>
            </a:r>
            <a:r>
              <a:rPr lang="en-US" altLang="en-US" sz="1600" dirty="0"/>
              <a:t> Xu </a:t>
            </a:r>
            <a:r>
              <a:rPr lang="sv-SE" altLang="ja-JP" sz="1600" dirty="0"/>
              <a:t>for sharing the meeting management</a:t>
            </a:r>
          </a:p>
          <a:p>
            <a:pPr lvl="1">
              <a:spcBef>
                <a:spcPts val="300"/>
              </a:spcBef>
              <a:spcAft>
                <a:spcPts val="300"/>
              </a:spcAft>
            </a:pPr>
            <a:r>
              <a:rPr lang="sv-SE" altLang="ja-JP" sz="1600" dirty="0"/>
              <a:t>Editors Brian Classon (TS36.212), Vijay Nangia (TS36.213), Satoshi Nagata (TS38.201), Alexandros Manolakos (TS38.202), Sorour Falahati (TS37.213), Stefan Parkvall (TS36.211, TS38.211), Yan Cheng (TS38.212), Aris Papasakellariou (TS38.213), Mihai Enescu (TS38.214), Daewon Lee (TS38.215)</a:t>
            </a:r>
          </a:p>
          <a:p>
            <a:pPr lvl="1">
              <a:spcBef>
                <a:spcPts val="300"/>
              </a:spcBef>
              <a:spcAft>
                <a:spcPts val="300"/>
              </a:spcAft>
            </a:pPr>
            <a:r>
              <a:rPr lang="en-US" altLang="ja-JP" sz="1600" dirty="0"/>
              <a:t>Ralf </a:t>
            </a:r>
            <a:r>
              <a:rPr lang="en-US" altLang="ja-JP" sz="1600" dirty="0" err="1"/>
              <a:t>Bendlin</a:t>
            </a:r>
            <a:r>
              <a:rPr lang="en-US" altLang="ja-JP" sz="1600" dirty="0"/>
              <a:t> and Hiroki Harada for leading UE features discussions</a:t>
            </a:r>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ETSI for hosting the meeting in Athens</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693" y="4080298"/>
            <a:ext cx="11314633" cy="1794298"/>
          </a:xfrm>
        </p:spPr>
        <p:txBody>
          <a:bodyPr/>
          <a:lstStyle/>
          <a:p>
            <a:pPr>
              <a:lnSpc>
                <a:spcPct val="120000"/>
              </a:lnSpc>
              <a:spcBef>
                <a:spcPts val="600"/>
              </a:spcBef>
              <a:spcAft>
                <a:spcPts val="600"/>
              </a:spcAft>
            </a:pPr>
            <a:r>
              <a:rPr lang="en-US" altLang="en-US" sz="1800" b="1" dirty="0"/>
              <a:t>Rel-19 study/work items</a:t>
            </a:r>
            <a:r>
              <a:rPr lang="en-US" altLang="en-US" sz="1800" dirty="0"/>
              <a:t>: First meeting for Rel-19 study/work items. Kicked off discussions on 2 study</a:t>
            </a:r>
            <a:r>
              <a:rPr lang="ko-KR" altLang="en-US" sz="1800" dirty="0"/>
              <a:t> </a:t>
            </a:r>
            <a:r>
              <a:rPr lang="en-US" altLang="ko-KR" sz="1800" dirty="0"/>
              <a:t>items</a:t>
            </a:r>
            <a:r>
              <a:rPr lang="ko-KR" altLang="en-US" sz="1800" dirty="0"/>
              <a:t> </a:t>
            </a:r>
            <a:r>
              <a:rPr lang="en-US" altLang="ko-KR" sz="1800" dirty="0"/>
              <a:t>and</a:t>
            </a:r>
            <a:r>
              <a:rPr lang="ko-KR" altLang="en-US" sz="1800" dirty="0"/>
              <a:t> </a:t>
            </a:r>
            <a:r>
              <a:rPr lang="en-US" altLang="ko-KR" sz="1800" dirty="0"/>
              <a:t>8</a:t>
            </a:r>
            <a:r>
              <a:rPr lang="ko-KR" altLang="en-US" sz="1800" dirty="0"/>
              <a:t> </a:t>
            </a:r>
            <a:r>
              <a:rPr lang="en-US" altLang="ko-KR" sz="1800" dirty="0"/>
              <a:t>work</a:t>
            </a:r>
            <a:r>
              <a:rPr lang="ko-KR" altLang="en-US" sz="1800" dirty="0"/>
              <a:t> </a:t>
            </a:r>
            <a:r>
              <a:rPr lang="en-US" altLang="ko-KR" sz="1800" dirty="0"/>
              <a:t>items.</a:t>
            </a:r>
            <a:r>
              <a:rPr lang="ko-KR" altLang="en-US" sz="1800" dirty="0"/>
              <a:t> </a:t>
            </a:r>
            <a:r>
              <a:rPr lang="en-US" altLang="ko-KR" sz="1800" dirty="0"/>
              <a:t>Reasonable</a:t>
            </a:r>
            <a:r>
              <a:rPr lang="ko-KR" altLang="en-US" sz="1800" dirty="0"/>
              <a:t> </a:t>
            </a:r>
            <a:r>
              <a:rPr lang="en-US" altLang="ko-KR" sz="1800" dirty="0"/>
              <a:t>progress</a:t>
            </a:r>
            <a:r>
              <a:rPr lang="ko-KR" altLang="en-US" sz="1800" dirty="0"/>
              <a:t> </a:t>
            </a:r>
            <a:r>
              <a:rPr lang="en-US" altLang="ko-KR" sz="1800" dirty="0"/>
              <a:t>on</a:t>
            </a:r>
            <a:r>
              <a:rPr lang="ko-KR" altLang="en-US" sz="1800" dirty="0"/>
              <a:t> </a:t>
            </a:r>
            <a:r>
              <a:rPr lang="en-US" altLang="ko-KR" sz="1800" dirty="0"/>
              <a:t>all</a:t>
            </a:r>
            <a:r>
              <a:rPr lang="ko-KR" altLang="en-US" sz="1800" dirty="0"/>
              <a:t> </a:t>
            </a:r>
            <a:r>
              <a:rPr lang="en-US" altLang="ko-KR" sz="1800" dirty="0"/>
              <a:t>study/work</a:t>
            </a:r>
            <a:r>
              <a:rPr lang="ko-KR" altLang="en-US" sz="1800" dirty="0"/>
              <a:t> </a:t>
            </a:r>
            <a:r>
              <a:rPr lang="en-US" altLang="ko-KR" sz="1800" dirty="0"/>
              <a:t>items.</a:t>
            </a:r>
            <a:r>
              <a:rPr lang="ko-KR" altLang="en-US" sz="1800" dirty="0"/>
              <a:t> </a:t>
            </a:r>
            <a:endParaRPr lang="en-US" altLang="en-US" sz="1800" dirty="0"/>
          </a:p>
          <a:p>
            <a:pPr>
              <a:lnSpc>
                <a:spcPct val="120000"/>
              </a:lnSpc>
              <a:spcBef>
                <a:spcPts val="600"/>
              </a:spcBef>
              <a:spcAft>
                <a:spcPts val="600"/>
              </a:spcAft>
            </a:pPr>
            <a:r>
              <a:rPr lang="en-US" altLang="en-US" sz="1800" b="1" dirty="0"/>
              <a:t>Rel-18 work items</a:t>
            </a:r>
            <a:r>
              <a:rPr lang="en-US" altLang="en-US" sz="1800" dirty="0"/>
              <a:t>: RAN1 specifications are stabilizing well.</a:t>
            </a:r>
          </a:p>
          <a:p>
            <a:pPr>
              <a:lnSpc>
                <a:spcPct val="120000"/>
              </a:lnSpc>
              <a:spcBef>
                <a:spcPts val="600"/>
              </a:spcBef>
              <a:spcAft>
                <a:spcPts val="600"/>
              </a:spcAft>
            </a:pPr>
            <a:r>
              <a:rPr lang="en-US" altLang="en-US" sz="1800" b="1" dirty="0"/>
              <a:t>Pre-Rel-18</a:t>
            </a:r>
            <a:r>
              <a:rPr lang="en-US" altLang="en-US" sz="1800" dirty="0"/>
              <a:t>: RAN1 specifications are stable.</a:t>
            </a:r>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284895104"/>
              </p:ext>
            </p:extLst>
          </p:nvPr>
        </p:nvGraphicFramePr>
        <p:xfrm>
          <a:off x="954009" y="1543133"/>
          <a:ext cx="10296000" cy="1955076"/>
        </p:xfrm>
        <a:graphic>
          <a:graphicData uri="http://schemas.openxmlformats.org/drawingml/2006/table">
            <a:tbl>
              <a:tblPr/>
              <a:tblGrid>
                <a:gridCol w="1836000">
                  <a:extLst>
                    <a:ext uri="{9D8B030D-6E8A-4147-A177-3AD203B41FA5}">
                      <a16:colId xmlns:a16="http://schemas.microsoft.com/office/drawing/2014/main" val="20000"/>
                    </a:ext>
                  </a:extLst>
                </a:gridCol>
                <a:gridCol w="2844000">
                  <a:extLst>
                    <a:ext uri="{9D8B030D-6E8A-4147-A177-3AD203B41FA5}">
                      <a16:colId xmlns:a16="http://schemas.microsoft.com/office/drawing/2014/main" val="20001"/>
                    </a:ext>
                  </a:extLst>
                </a:gridCol>
                <a:gridCol w="1656000">
                  <a:extLst>
                    <a:ext uri="{9D8B030D-6E8A-4147-A177-3AD203B41FA5}">
                      <a16:colId xmlns:a16="http://schemas.microsoft.com/office/drawing/2014/main" val="1028757335"/>
                    </a:ext>
                  </a:extLst>
                </a:gridCol>
                <a:gridCol w="3960000">
                  <a:extLst>
                    <a:ext uri="{9D8B030D-6E8A-4147-A177-3AD203B41FA5}">
                      <a16:colId xmlns:a16="http://schemas.microsoft.com/office/drawing/2014/main" val="1049069711"/>
                    </a:ext>
                  </a:extLst>
                </a:gridCol>
              </a:tblGrid>
              <a:tr h="97753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RAN1#116</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Feb. 26</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 Mar. 1</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st</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Athens, Greece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2938674665"/>
                  </a:ext>
                </a:extLst>
              </a:tr>
              <a:tr h="9775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RAN#103</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Mar. 18</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 22</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nd</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Maastricht, Netherlands</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RAN1#116 had 1052 registered participants and 583 attended participants</a:t>
            </a:r>
          </a:p>
          <a:p>
            <a:pPr marL="0" indent="0">
              <a:spcBef>
                <a:spcPts val="600"/>
              </a:spcBef>
              <a:buNone/>
            </a:pPr>
            <a:endParaRPr lang="en-US" sz="1800" dirty="0"/>
          </a:p>
        </p:txBody>
      </p:sp>
      <p:sp>
        <p:nvSpPr>
          <p:cNvPr id="3" name="제목 2"/>
          <p:cNvSpPr>
            <a:spLocks noGrp="1"/>
          </p:cNvSpPr>
          <p:nvPr>
            <p:ph type="title"/>
          </p:nvPr>
        </p:nvSpPr>
        <p:spPr/>
        <p:txBody>
          <a:bodyPr/>
          <a:lstStyle/>
          <a:p>
            <a:r>
              <a:rPr lang="en-US" dirty="0"/>
              <a:t>Delegates in RAN1</a:t>
            </a:r>
          </a:p>
        </p:txBody>
      </p:sp>
      <p:graphicFrame>
        <p:nvGraphicFramePr>
          <p:cNvPr id="7" name="차트 6">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2358443455"/>
              </p:ext>
            </p:extLst>
          </p:nvPr>
        </p:nvGraphicFramePr>
        <p:xfrm>
          <a:off x="233362" y="2147560"/>
          <a:ext cx="11725275" cy="42910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60407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nearly 2000 </a:t>
            </a:r>
            <a:r>
              <a:rPr lang="en-US" sz="1800" dirty="0" err="1"/>
              <a:t>tdocs</a:t>
            </a:r>
            <a:r>
              <a:rPr lang="en-US" sz="1800" dirty="0"/>
              <a:t> per meeting (RAN1#116: 1875)</a:t>
            </a:r>
          </a:p>
        </p:txBody>
      </p:sp>
      <p:graphicFrame>
        <p:nvGraphicFramePr>
          <p:cNvPr id="5" name="차트 4">
            <a:extLst>
              <a:ext uri="{FF2B5EF4-FFF2-40B4-BE49-F238E27FC236}">
                <a16:creationId xmlns:a16="http://schemas.microsoft.com/office/drawing/2014/main" id="{00000000-0008-0000-0000-000004000000}"/>
              </a:ext>
            </a:extLst>
          </p:cNvPr>
          <p:cNvGraphicFramePr>
            <a:graphicFrameLocks/>
          </p:cNvGraphicFramePr>
          <p:nvPr>
            <p:extLst>
              <p:ext uri="{D42A27DB-BD31-4B8C-83A1-F6EECF244321}">
                <p14:modId xmlns:p14="http://schemas.microsoft.com/office/powerpoint/2010/main" val="3936252377"/>
              </p:ext>
            </p:extLst>
          </p:nvPr>
        </p:nvGraphicFramePr>
        <p:xfrm>
          <a:off x="233362" y="1979812"/>
          <a:ext cx="11725275" cy="42719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3715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093862"/>
            <a:ext cx="11314633" cy="5281301"/>
          </a:xfrm>
        </p:spPr>
        <p:txBody>
          <a:bodyPr/>
          <a:lstStyle/>
          <a:p>
            <a:pPr>
              <a:lnSpc>
                <a:spcPct val="120000"/>
              </a:lnSpc>
              <a:spcBef>
                <a:spcPts val="300"/>
              </a:spcBef>
              <a:spcAft>
                <a:spcPts val="600"/>
              </a:spcAft>
            </a:pPr>
            <a:r>
              <a:rPr lang="en-US" sz="1800" dirty="0"/>
              <a:t>Up to 3 parallel sessions were used for online discussions in RAN1#116</a:t>
            </a:r>
          </a:p>
          <a:p>
            <a:pPr lvl="1">
              <a:spcBef>
                <a:spcPts val="300"/>
              </a:spcBef>
              <a:spcAft>
                <a:spcPts val="600"/>
              </a:spcAft>
            </a:pPr>
            <a:r>
              <a:rPr lang="en-US" altLang="ko-KR" sz="1600" dirty="0"/>
              <a:t>In general, online time used per WI/SI was roughly proportional to the number of TUs per WI/SI assigned by RAN</a:t>
            </a:r>
          </a:p>
          <a:p>
            <a:pPr>
              <a:lnSpc>
                <a:spcPct val="120000"/>
              </a:lnSpc>
              <a:spcBef>
                <a:spcPts val="300"/>
              </a:spcBef>
              <a:spcAft>
                <a:spcPts val="600"/>
              </a:spcAft>
            </a:pPr>
            <a:r>
              <a:rPr lang="en-US" altLang="ko-KR" sz="1800" dirty="0"/>
              <a:t>Up to 2 parallel sessions were used for organized offline discussions in RAN1#116</a:t>
            </a:r>
          </a:p>
          <a:p>
            <a:pPr lvl="1">
              <a:lnSpc>
                <a:spcPct val="120000"/>
              </a:lnSpc>
              <a:spcBef>
                <a:spcPts val="300"/>
              </a:spcBef>
              <a:spcAft>
                <a:spcPts val="600"/>
              </a:spcAft>
            </a:pPr>
            <a:r>
              <a:rPr lang="en-US" altLang="ko-KR" sz="1600" dirty="0"/>
              <a:t>In general, Rel-19 SI/WIs were prioritized when assigning offline time </a:t>
            </a:r>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a:p>
            <a:pPr lvl="1">
              <a:lnSpc>
                <a:spcPct val="120000"/>
              </a:lnSpc>
              <a:spcBef>
                <a:spcPts val="300"/>
              </a:spcBef>
              <a:spcAft>
                <a:spcPts val="6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7" name="표 6"/>
          <p:cNvGraphicFramePr>
            <a:graphicFrameLocks noGrp="1"/>
          </p:cNvGraphicFramePr>
          <p:nvPr>
            <p:extLst>
              <p:ext uri="{D42A27DB-BD31-4B8C-83A1-F6EECF244321}">
                <p14:modId xmlns:p14="http://schemas.microsoft.com/office/powerpoint/2010/main" val="502606698"/>
              </p:ext>
            </p:extLst>
          </p:nvPr>
        </p:nvGraphicFramePr>
        <p:xfrm>
          <a:off x="1074034" y="2904846"/>
          <a:ext cx="10043932" cy="2156944"/>
        </p:xfrm>
        <a:graphic>
          <a:graphicData uri="http://schemas.openxmlformats.org/drawingml/2006/table">
            <a:tbl>
              <a:tblPr firstRow="1" bandRow="1">
                <a:tableStyleId>{5940675A-B579-460E-94D1-54222C63F5DA}</a:tableStyleId>
              </a:tblPr>
              <a:tblGrid>
                <a:gridCol w="1133992">
                  <a:extLst>
                    <a:ext uri="{9D8B030D-6E8A-4147-A177-3AD203B41FA5}">
                      <a16:colId xmlns:a16="http://schemas.microsoft.com/office/drawing/2014/main" val="2288741288"/>
                    </a:ext>
                  </a:extLst>
                </a:gridCol>
                <a:gridCol w="890994">
                  <a:extLst>
                    <a:ext uri="{9D8B030D-6E8A-4147-A177-3AD203B41FA5}">
                      <a16:colId xmlns:a16="http://schemas.microsoft.com/office/drawing/2014/main" val="1529471702"/>
                    </a:ext>
                  </a:extLst>
                </a:gridCol>
                <a:gridCol w="890994">
                  <a:extLst>
                    <a:ext uri="{9D8B030D-6E8A-4147-A177-3AD203B41FA5}">
                      <a16:colId xmlns:a16="http://schemas.microsoft.com/office/drawing/2014/main" val="799471431"/>
                    </a:ext>
                  </a:extLst>
                </a:gridCol>
                <a:gridCol w="890994">
                  <a:extLst>
                    <a:ext uri="{9D8B030D-6E8A-4147-A177-3AD203B41FA5}">
                      <a16:colId xmlns:a16="http://schemas.microsoft.com/office/drawing/2014/main" val="1299444280"/>
                    </a:ext>
                  </a:extLst>
                </a:gridCol>
                <a:gridCol w="890994">
                  <a:extLst>
                    <a:ext uri="{9D8B030D-6E8A-4147-A177-3AD203B41FA5}">
                      <a16:colId xmlns:a16="http://schemas.microsoft.com/office/drawing/2014/main" val="1192263184"/>
                    </a:ext>
                  </a:extLst>
                </a:gridCol>
                <a:gridCol w="890994">
                  <a:extLst>
                    <a:ext uri="{9D8B030D-6E8A-4147-A177-3AD203B41FA5}">
                      <a16:colId xmlns:a16="http://schemas.microsoft.com/office/drawing/2014/main" val="2174517937"/>
                    </a:ext>
                  </a:extLst>
                </a:gridCol>
                <a:gridCol w="890994">
                  <a:extLst>
                    <a:ext uri="{9D8B030D-6E8A-4147-A177-3AD203B41FA5}">
                      <a16:colId xmlns:a16="http://schemas.microsoft.com/office/drawing/2014/main" val="2778070285"/>
                    </a:ext>
                  </a:extLst>
                </a:gridCol>
                <a:gridCol w="890994">
                  <a:extLst>
                    <a:ext uri="{9D8B030D-6E8A-4147-A177-3AD203B41FA5}">
                      <a16:colId xmlns:a16="http://schemas.microsoft.com/office/drawing/2014/main" val="3969171253"/>
                    </a:ext>
                  </a:extLst>
                </a:gridCol>
                <a:gridCol w="890994">
                  <a:extLst>
                    <a:ext uri="{9D8B030D-6E8A-4147-A177-3AD203B41FA5}">
                      <a16:colId xmlns:a16="http://schemas.microsoft.com/office/drawing/2014/main" val="3199722088"/>
                    </a:ext>
                  </a:extLst>
                </a:gridCol>
                <a:gridCol w="890994">
                  <a:extLst>
                    <a:ext uri="{9D8B030D-6E8A-4147-A177-3AD203B41FA5}">
                      <a16:colId xmlns:a16="http://schemas.microsoft.com/office/drawing/2014/main" val="3725405787"/>
                    </a:ext>
                  </a:extLst>
                </a:gridCol>
                <a:gridCol w="890994">
                  <a:extLst>
                    <a:ext uri="{9D8B030D-6E8A-4147-A177-3AD203B41FA5}">
                      <a16:colId xmlns:a16="http://schemas.microsoft.com/office/drawing/2014/main" val="482474405"/>
                    </a:ext>
                  </a:extLst>
                </a:gridCol>
              </a:tblGrid>
              <a:tr h="539236">
                <a:tc>
                  <a:txBody>
                    <a:bodyPr/>
                    <a:lstStyle/>
                    <a:p>
                      <a:r>
                        <a:rPr lang="en-US" altLang="ko-KR" sz="1100" b="1" dirty="0">
                          <a:solidFill>
                            <a:schemeClr val="bg1"/>
                          </a:solidFill>
                        </a:rPr>
                        <a:t>Rel-19 WI/SIs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AI/ML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MIMO</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Duplex</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Ambient IoT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NW Energy Savings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LP-WUS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ISAC</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XR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NTN</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Maintenance</a:t>
                      </a:r>
                    </a:p>
                  </a:txBody>
                  <a:tcPr marL="97833" marR="97833" marT="48916" marB="48916" anchor="ctr">
                    <a:solidFill>
                      <a:srgbClr val="0070C0"/>
                    </a:solidFill>
                  </a:tcPr>
                </a:tc>
                <a:extLst>
                  <a:ext uri="{0D108BD9-81ED-4DB2-BD59-A6C34878D82A}">
                    <a16:rowId xmlns:a16="http://schemas.microsoft.com/office/drawing/2014/main" val="1422414337"/>
                  </a:ext>
                </a:extLst>
              </a:tr>
              <a:tr h="539236">
                <a:tc>
                  <a:txBody>
                    <a:bodyPr/>
                    <a:lstStyle/>
                    <a:p>
                      <a:r>
                        <a:rPr lang="en-US" altLang="ko-KR" sz="1100" b="1" dirty="0"/>
                        <a:t>RAN assigned TUs</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tc>
                  <a:txBody>
                    <a:bodyPr/>
                    <a:lstStyle/>
                    <a:p>
                      <a:pPr algn="ctr"/>
                      <a:r>
                        <a:rPr lang="en-US" sz="1100" dirty="0">
                          <a:latin typeface="Arial Narrow" panose="020B0606020202030204" pitchFamily="34" charset="0"/>
                        </a:rPr>
                        <a:t>2.5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12</a:t>
                      </a:r>
                    </a:p>
                  </a:txBody>
                  <a:tcPr marL="97833" marR="97833" marT="48916" marB="48916" anchor="ctr"/>
                </a:tc>
                <a:extLst>
                  <a:ext uri="{0D108BD9-81ED-4DB2-BD59-A6C34878D82A}">
                    <a16:rowId xmlns:a16="http://schemas.microsoft.com/office/drawing/2014/main" val="1208576553"/>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rgbClr val="FF0000"/>
                          </a:solidFill>
                        </a:rPr>
                        <a:t>Online</a:t>
                      </a:r>
                      <a:r>
                        <a:rPr lang="en-US" sz="1100" b="1" dirty="0"/>
                        <a:t> time in RAN1#116</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900</a:t>
                      </a:r>
                    </a:p>
                  </a:txBody>
                  <a:tcPr marL="97833" marR="97833" marT="48916" marB="48916" anchor="ctr"/>
                </a:tc>
                <a:tc>
                  <a:txBody>
                    <a:bodyPr/>
                    <a:lstStyle/>
                    <a:p>
                      <a:pPr algn="ctr"/>
                      <a:r>
                        <a:rPr lang="en-US" sz="1100" dirty="0">
                          <a:latin typeface="Arial Narrow" panose="020B0606020202030204" pitchFamily="34" charset="0"/>
                        </a:rPr>
                        <a:t>480</a:t>
                      </a:r>
                    </a:p>
                  </a:txBody>
                  <a:tcPr marL="97833" marR="97833" marT="48916" marB="48916" anchor="ctr"/>
                </a:tc>
                <a:tc>
                  <a:txBody>
                    <a:bodyPr/>
                    <a:lstStyle/>
                    <a:p>
                      <a:pPr algn="ctr"/>
                      <a:r>
                        <a:rPr lang="en-US" sz="1100" dirty="0">
                          <a:latin typeface="Arial Narrow" panose="020B0606020202030204" pitchFamily="34" charset="0"/>
                        </a:rPr>
                        <a:t>375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660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405</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dirty="0">
                          <a:latin typeface="Arial Narrow" panose="020B0606020202030204" pitchFamily="34" charset="0"/>
                        </a:rPr>
                        <a:t>120</a:t>
                      </a:r>
                    </a:p>
                  </a:txBody>
                  <a:tcPr marL="97833" marR="97833" marT="48916" marB="48916" anchor="ctr"/>
                </a:tc>
                <a:tc>
                  <a:txBody>
                    <a:bodyPr/>
                    <a:lstStyle/>
                    <a:p>
                      <a:pPr algn="ctr"/>
                      <a:r>
                        <a:rPr lang="en-US" sz="1100" dirty="0">
                          <a:latin typeface="Arial Narrow" panose="020B0606020202030204" pitchFamily="34" charset="0"/>
                        </a:rPr>
                        <a:t>105</a:t>
                      </a:r>
                    </a:p>
                  </a:txBody>
                  <a:tcPr marL="97833" marR="97833" marT="48916" marB="48916" anchor="ctr"/>
                </a:tc>
                <a:tc>
                  <a:txBody>
                    <a:bodyPr/>
                    <a:lstStyle/>
                    <a:p>
                      <a:pPr algn="ctr"/>
                      <a:r>
                        <a:rPr lang="en-US" sz="1100" dirty="0">
                          <a:latin typeface="Arial Narrow" panose="020B0606020202030204" pitchFamily="34" charset="0"/>
                        </a:rPr>
                        <a:t>225</a:t>
                      </a:r>
                    </a:p>
                  </a:txBody>
                  <a:tcPr marL="97833" marR="97833" marT="48916" marB="48916" anchor="ctr"/>
                </a:tc>
                <a:tc>
                  <a:txBody>
                    <a:bodyPr/>
                    <a:lstStyle/>
                    <a:p>
                      <a:pPr algn="ctr"/>
                      <a:r>
                        <a:rPr lang="en-US" sz="1100" dirty="0">
                          <a:latin typeface="Arial Narrow" panose="020B0606020202030204" pitchFamily="34" charset="0"/>
                        </a:rPr>
                        <a:t>2560</a:t>
                      </a:r>
                    </a:p>
                  </a:txBody>
                  <a:tcPr marL="97833" marR="97833" marT="48916" marB="48916" anchor="ctr"/>
                </a:tc>
                <a:extLst>
                  <a:ext uri="{0D108BD9-81ED-4DB2-BD59-A6C34878D82A}">
                    <a16:rowId xmlns:a16="http://schemas.microsoft.com/office/drawing/2014/main" val="3810070931"/>
                  </a:ext>
                </a:extLst>
              </a:tr>
              <a:tr h="53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0000FF"/>
                          </a:solidFill>
                        </a:rPr>
                        <a:t>Offline</a:t>
                      </a:r>
                      <a:r>
                        <a:rPr lang="en-US" altLang="ko-KR" sz="1100" b="1" dirty="0"/>
                        <a:t> time in RAN1#116</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720</a:t>
                      </a:r>
                    </a:p>
                  </a:txBody>
                  <a:tcPr marL="97833" marR="97833" marT="48916" marB="48916" anchor="ctr"/>
                </a:tc>
                <a:tc>
                  <a:txBody>
                    <a:bodyPr/>
                    <a:lstStyle/>
                    <a:p>
                      <a:pPr algn="ctr"/>
                      <a:r>
                        <a:rPr lang="en-US" sz="1100" dirty="0">
                          <a:latin typeface="Arial Narrow" panose="020B0606020202030204" pitchFamily="34" charset="0"/>
                        </a:rPr>
                        <a:t>420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480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360</a:t>
                      </a:r>
                    </a:p>
                  </a:txBody>
                  <a:tcPr marL="97833" marR="97833" marT="48916" marB="48916" anchor="ctr"/>
                </a:tc>
                <a:tc>
                  <a:txBody>
                    <a:bodyPr/>
                    <a:lstStyle/>
                    <a:p>
                      <a:pPr algn="ctr"/>
                      <a:r>
                        <a:rPr lang="en-US" sz="1100" dirty="0">
                          <a:latin typeface="Arial Narrow" panose="020B0606020202030204" pitchFamily="34" charset="0"/>
                        </a:rPr>
                        <a:t>220</a:t>
                      </a:r>
                    </a:p>
                  </a:txBody>
                  <a:tcPr marL="97833" marR="97833" marT="48916" marB="48916" anchor="ctr"/>
                </a:tc>
                <a:tc>
                  <a:txBody>
                    <a:bodyPr/>
                    <a:lstStyle/>
                    <a:p>
                      <a:pPr algn="ctr"/>
                      <a:r>
                        <a:rPr lang="en-US" sz="1100" dirty="0">
                          <a:latin typeface="Arial Narrow" panose="020B0606020202030204" pitchFamily="34" charset="0"/>
                        </a:rPr>
                        <a:t>120</a:t>
                      </a:r>
                    </a:p>
                  </a:txBody>
                  <a:tcPr marL="97833" marR="97833" marT="48916" marB="48916" anchor="ctr"/>
                </a:tc>
                <a:tc>
                  <a:txBody>
                    <a:bodyPr/>
                    <a:lstStyle/>
                    <a:p>
                      <a:pPr algn="ctr"/>
                      <a:r>
                        <a:rPr lang="en-US" sz="1100" dirty="0">
                          <a:latin typeface="Arial Narrow" panose="020B0606020202030204" pitchFamily="34" charset="0"/>
                        </a:rPr>
                        <a:t>80</a:t>
                      </a:r>
                    </a:p>
                  </a:txBody>
                  <a:tcPr marL="97833" marR="97833" marT="48916" marB="48916" anchor="ctr"/>
                </a:tc>
                <a:tc>
                  <a:txBody>
                    <a:bodyPr/>
                    <a:lstStyle/>
                    <a:p>
                      <a:pPr algn="ctr"/>
                      <a:r>
                        <a:rPr lang="en-US" sz="1100" dirty="0">
                          <a:latin typeface="Arial Narrow" panose="020B0606020202030204" pitchFamily="34" charset="0"/>
                        </a:rPr>
                        <a:t>300</a:t>
                      </a:r>
                    </a:p>
                  </a:txBody>
                  <a:tcPr marL="97833" marR="97833" marT="48916" marB="48916" anchor="ctr"/>
                </a:tc>
                <a:tc>
                  <a:txBody>
                    <a:bodyPr/>
                    <a:lstStyle/>
                    <a:p>
                      <a:pPr algn="ctr"/>
                      <a:r>
                        <a:rPr lang="en-US" sz="1100" dirty="0">
                          <a:latin typeface="Arial Narrow" panose="020B0606020202030204" pitchFamily="34" charset="0"/>
                        </a:rPr>
                        <a:t>840</a:t>
                      </a:r>
                    </a:p>
                  </a:txBody>
                  <a:tcPr marL="97833" marR="97833" marT="48916" marB="48916" anchor="ctr"/>
                </a:tc>
                <a:extLst>
                  <a:ext uri="{0D108BD9-81ED-4DB2-BD59-A6C34878D82A}">
                    <a16:rowId xmlns:a16="http://schemas.microsoft.com/office/drawing/2014/main" val="98662380"/>
                  </a:ext>
                </a:extLst>
              </a:tr>
            </a:tbl>
          </a:graphicData>
        </a:graphic>
      </p:graphicFrame>
    </p:spTree>
    <p:extLst>
      <p:ext uri="{BB962C8B-B14F-4D97-AF65-F5344CB8AC3E}">
        <p14:creationId xmlns:p14="http://schemas.microsoft.com/office/powerpoint/2010/main" val="911524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600"/>
              </a:spcAft>
            </a:pPr>
            <a:r>
              <a:rPr lang="en-US" sz="1800" dirty="0"/>
              <a:t>Additional effort was spent by RAN1 on post meeting email discussions to review and endorsement of RAN1 CRs for submission to RAN</a:t>
            </a:r>
            <a:endParaRPr lang="en-US" sz="1600" dirty="0"/>
          </a:p>
        </p:txBody>
      </p:sp>
      <p:sp>
        <p:nvSpPr>
          <p:cNvPr id="3" name="제목 2"/>
          <p:cNvSpPr>
            <a:spLocks noGrp="1"/>
          </p:cNvSpPr>
          <p:nvPr>
            <p:ph type="title"/>
          </p:nvPr>
        </p:nvSpPr>
        <p:spPr/>
        <p:txBody>
          <a:bodyPr/>
          <a:lstStyle/>
          <a:p>
            <a:r>
              <a:rPr lang="en-US" dirty="0"/>
              <a:t>Other Information on RAN1 for 2024.Q1</a:t>
            </a:r>
          </a:p>
        </p:txBody>
      </p:sp>
    </p:spTree>
    <p:extLst>
      <p:ext uri="{BB962C8B-B14F-4D97-AF65-F5344CB8AC3E}">
        <p14:creationId xmlns:p14="http://schemas.microsoft.com/office/powerpoint/2010/main" val="1729611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lnSpc>
                <a:spcPct val="120000"/>
              </a:lnSpc>
              <a:spcBef>
                <a:spcPts val="300"/>
              </a:spcBef>
              <a:spcAft>
                <a:spcPts val="600"/>
              </a:spcAft>
            </a:pPr>
            <a:r>
              <a:rPr lang="en-US" altLang="en-US" sz="1800" dirty="0"/>
              <a:t>Rel-18 LTE (</a:t>
            </a:r>
            <a:r>
              <a:rPr lang="en-US" altLang="en-US" sz="1800" dirty="0" err="1"/>
              <a:t>IoT</a:t>
            </a:r>
            <a:r>
              <a:rPr lang="en-US" altLang="en-US" sz="1800" dirty="0"/>
              <a:t> NTN)</a:t>
            </a:r>
          </a:p>
          <a:p>
            <a:pPr lvl="1">
              <a:lnSpc>
                <a:spcPct val="120000"/>
              </a:lnSpc>
              <a:spcBef>
                <a:spcPts val="300"/>
              </a:spcBef>
              <a:spcAft>
                <a:spcPts val="600"/>
              </a:spcAft>
            </a:pPr>
            <a:r>
              <a:rPr lang="en-US" altLang="en-US" sz="1600" dirty="0">
                <a:ea typeface="ＭＳ Ｐゴシック" panose="020B0600070205080204" pitchFamily="34" charset="-128"/>
              </a:rPr>
              <a:t>RAN1 specifications are stabilizing well</a:t>
            </a:r>
          </a:p>
          <a:p>
            <a:pPr lvl="1">
              <a:lnSpc>
                <a:spcPct val="120000"/>
              </a:lnSpc>
              <a:spcBef>
                <a:spcPts val="300"/>
              </a:spcBef>
              <a:spcAft>
                <a:spcPts val="600"/>
              </a:spcAft>
            </a:pPr>
            <a:r>
              <a:rPr lang="en-US" sz="1600" dirty="0"/>
              <a:t>Updated UE features </a:t>
            </a:r>
            <a:r>
              <a:rPr lang="en-US" altLang="ko-KR" sz="1600" dirty="0"/>
              <a:t>have</a:t>
            </a:r>
            <a:r>
              <a:rPr lang="en-US" sz="1600" dirty="0"/>
              <a:t> been sent to RAN2</a:t>
            </a:r>
          </a:p>
          <a:p>
            <a:pPr>
              <a:lnSpc>
                <a:spcPct val="120000"/>
              </a:lnSpc>
              <a:spcBef>
                <a:spcPts val="300"/>
              </a:spcBef>
              <a:spcAft>
                <a:spcPts val="600"/>
              </a:spcAft>
            </a:pPr>
            <a:r>
              <a:rPr lang="en-US" altLang="en-US" sz="1800" dirty="0"/>
              <a:t>LTE specifications up to Rel-17 are stable</a:t>
            </a:r>
          </a:p>
          <a:p>
            <a:pPr lvl="1">
              <a:lnSpc>
                <a:spcPct val="120000"/>
              </a:lnSpc>
              <a:spcBef>
                <a:spcPts val="300"/>
              </a:spcBef>
              <a:spcAft>
                <a:spcPts val="600"/>
              </a:spcAft>
            </a:pPr>
            <a:r>
              <a:rPr lang="en-US" altLang="en-US" sz="1600" dirty="0">
                <a:ea typeface="ＭＳ Ｐゴシック" panose="020B0600070205080204" pitchFamily="34" charset="-128"/>
              </a:rPr>
              <a:t>There were no </a:t>
            </a:r>
            <a:r>
              <a:rPr lang="en-US" altLang="en-US" sz="1600" dirty="0" err="1">
                <a:ea typeface="ＭＳ Ｐゴシック" panose="020B0600070205080204" pitchFamily="34" charset="-128"/>
              </a:rPr>
              <a:t>tdocs</a:t>
            </a:r>
            <a:r>
              <a:rPr lang="en-US" altLang="en-US" sz="1600" dirty="0">
                <a:ea typeface="ＭＳ Ｐゴシック" panose="020B0600070205080204" pitchFamily="34" charset="-128"/>
              </a:rPr>
              <a:t> submitted to RAN1#116 on maintenance for pre-Rel-18 LTE specifications</a:t>
            </a:r>
            <a:endParaRPr lang="en-US" altLang="en-US" sz="1600" dirty="0"/>
          </a:p>
          <a:p>
            <a:pPr lvl="1">
              <a:lnSpc>
                <a:spcPct val="120000"/>
              </a:lnSpc>
              <a:spcBef>
                <a:spcPts val="300"/>
              </a:spcBef>
              <a:spcAft>
                <a:spcPts val="600"/>
              </a:spcAft>
            </a:pPr>
            <a:endParaRPr lang="en-US" altLang="en-US" sz="1600" dirty="0"/>
          </a:p>
          <a:p>
            <a:pPr lvl="1">
              <a:lnSpc>
                <a:spcPct val="120000"/>
              </a:lnSpc>
              <a:spcBef>
                <a:spcPts val="300"/>
              </a:spcBef>
              <a:spcAft>
                <a:spcPts val="600"/>
              </a:spcAft>
            </a:pPr>
            <a:endParaRPr lang="en-US" altLang="en-US" sz="1600" dirty="0">
              <a:ea typeface="ＭＳ Ｐゴシック" panose="020B0600070205080204" pitchFamily="34" charset="-128"/>
            </a:endParaRPr>
          </a:p>
          <a:p>
            <a:pPr lvl="1">
              <a:lnSpc>
                <a:spcPct val="120000"/>
              </a:lnSpc>
              <a:spcBef>
                <a:spcPts val="300"/>
              </a:spcBef>
              <a:spcAft>
                <a:spcPts val="600"/>
              </a:spcAft>
            </a:pPr>
            <a:endParaRPr lang="en-US" altLang="en-US" sz="1600" dirty="0"/>
          </a:p>
          <a:p>
            <a:pPr>
              <a:lnSpc>
                <a:spcPct val="120000"/>
              </a:lnSpc>
              <a:spcBef>
                <a:spcPts val="300"/>
              </a:spcBef>
              <a:spcAft>
                <a:spcPts val="600"/>
              </a:spcAft>
            </a:pPr>
            <a:endParaRPr lang="en-US" altLang="en-US" sz="1800" dirty="0"/>
          </a:p>
        </p:txBody>
      </p:sp>
      <p:sp>
        <p:nvSpPr>
          <p:cNvPr id="3" name="제목 2"/>
          <p:cNvSpPr>
            <a:spLocks noGrp="1"/>
          </p:cNvSpPr>
          <p:nvPr>
            <p:ph type="title"/>
          </p:nvPr>
        </p:nvSpPr>
        <p:spPr/>
        <p:txBody>
          <a:bodyPr/>
          <a:lstStyle/>
          <a:p>
            <a:r>
              <a:rPr lang="en-US" dirty="0"/>
              <a:t>LTE Summary</a:t>
            </a:r>
          </a:p>
        </p:txBody>
      </p:sp>
    </p:spTree>
    <p:extLst>
      <p:ext uri="{BB962C8B-B14F-4D97-AF65-F5344CB8AC3E}">
        <p14:creationId xmlns:p14="http://schemas.microsoft.com/office/powerpoint/2010/main" val="45343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31686</TotalTime>
  <Words>935</Words>
  <Application>Microsoft Office PowerPoint</Application>
  <PresentationFormat>와이드스크린</PresentationFormat>
  <Paragraphs>211</Paragraphs>
  <Slides>15</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15</vt:i4>
      </vt:variant>
    </vt:vector>
  </HeadingPairs>
  <TitlesOfParts>
    <vt:vector size="22" baseType="lpstr">
      <vt:lpstr>微软雅黑</vt:lpstr>
      <vt:lpstr>Arial</vt:lpstr>
      <vt:lpstr>Arial Black</vt:lpstr>
      <vt:lpstr>Arial Narrow</vt:lpstr>
      <vt:lpstr>Calibri</vt:lpstr>
      <vt:lpstr>Times New Roman</vt:lpstr>
      <vt:lpstr>3gpp</vt:lpstr>
      <vt:lpstr>Status Report RAN WG1</vt:lpstr>
      <vt:lpstr>Executive Summary</vt:lpstr>
      <vt:lpstr>Delegates in RAN1</vt:lpstr>
      <vt:lpstr>Tdocs submitted to RAN1</vt:lpstr>
      <vt:lpstr>Online/Offline sessions</vt:lpstr>
      <vt:lpstr>Other Information on RAN1 for 2024.Q1</vt:lpstr>
      <vt:lpstr>PowerPoint 프레젠테이션</vt:lpstr>
      <vt:lpstr>LTE Summary</vt:lpstr>
      <vt:lpstr>PowerPoint 프레젠테이션</vt:lpstr>
      <vt:lpstr>NR Summary: Rel-19</vt:lpstr>
      <vt:lpstr>Rel-19 NR Study/Work Item List</vt:lpstr>
      <vt:lpstr>Maintenance on NR</vt:lpstr>
      <vt:lpstr>Rel-18 TEIs</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김윤선/표준연구팀(SR)/Master/삼성전자</cp:lastModifiedBy>
  <cp:revision>1133</cp:revision>
  <cp:lastPrinted>2016-09-15T08:31:00Z</cp:lastPrinted>
  <dcterms:created xsi:type="dcterms:W3CDTF">2009-11-27T05:15:00Z</dcterms:created>
  <dcterms:modified xsi:type="dcterms:W3CDTF">2024-03-11T06:00:02Z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