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9" r:id="rId4"/>
    <p:sldId id="260" r:id="rId5"/>
    <p:sldId id="258" r:id="rId6"/>
    <p:sldId id="262" r:id="rId7"/>
    <p:sldId id="261" r:id="rId8"/>
  </p:sldIdLst>
  <p:sldSz cx="12192000" cy="6858000"/>
  <p:notesSz cx="6858000" cy="9144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734"/>
    <p:restoredTop sz="94676"/>
  </p:normalViewPr>
  <p:slideViewPr>
    <p:cSldViewPr snapToGrid="0">
      <p:cViewPr varScale="1">
        <p:scale>
          <a:sx n="114" d="100"/>
          <a:sy n="114" d="100"/>
        </p:scale>
        <p:origin x="14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93044-FA66-01FB-61F9-4A62C7C31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E2A9FF-D173-1587-BED6-7EC83CBC5C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7F22C5-BCE1-ACA6-F890-2B946987D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F3E7-ED67-844C-8B4B-303871C47D73}" type="datetimeFigureOut">
              <a:rPr lang="en-SE" smtClean="0"/>
              <a:t>2023-10-10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994DB4-3536-3244-99B1-62CB12D20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5372C-0F1A-0B31-F21F-596AE3400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E25-5DFC-8746-9BEB-6EE7FCBFF66C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778794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F9147-9640-2378-CB04-44FEBD60A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CE97DE-A575-26B7-E747-DC2E093704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174C1-EC29-42EC-7919-88AC06D68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F3E7-ED67-844C-8B4B-303871C47D73}" type="datetimeFigureOut">
              <a:rPr lang="en-SE" smtClean="0"/>
              <a:t>2023-10-10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5844C-1E1D-ED5B-BA09-77D98F673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D1C24-98E8-BD00-EB09-82741B27B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E25-5DFC-8746-9BEB-6EE7FCBFF66C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240862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73027F-CB79-914E-54C8-97800CDB43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962925-43ED-3558-3FA0-DCFBD5275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A82E48-180F-F198-B6DF-85022C2CD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F3E7-ED67-844C-8B4B-303871C47D73}" type="datetimeFigureOut">
              <a:rPr lang="en-SE" smtClean="0"/>
              <a:t>2023-10-10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6035B-69D7-83FE-B965-21D0BE618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6B74C-C153-435F-B533-D39157D82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E25-5DFC-8746-9BEB-6EE7FCBFF66C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71451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02284-F0BD-D215-EFF1-111B4122C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7BD50-267D-62F5-4ECD-74FA664A7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094D47-F912-48BB-2505-53F98C269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F3E7-ED67-844C-8B4B-303871C47D73}" type="datetimeFigureOut">
              <a:rPr lang="en-SE" smtClean="0"/>
              <a:t>2023-10-10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3D35B-1A03-5ECB-D80A-38516D07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27E0B-E35E-1AC1-48A0-4E58E11C3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E25-5DFC-8746-9BEB-6EE7FCBFF66C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977907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C3421-1E09-D3F5-B922-686AE45D6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41BD0-359E-AC84-EA18-679908696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24A07-928F-CB53-EA1A-986F68C4F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F3E7-ED67-844C-8B4B-303871C47D73}" type="datetimeFigureOut">
              <a:rPr lang="en-SE" smtClean="0"/>
              <a:t>2023-10-10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EF66F-3065-A40F-FADC-0E954C74E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39203-F05E-3622-9A28-9314DB530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E25-5DFC-8746-9BEB-6EE7FCBFF66C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807006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8C329-0B94-6115-A4CE-3E27051F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8EC0F-CF06-C335-4963-F5DC8417D0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BB3DDA-8AF4-DD79-74A3-30ED809179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1C5EC1-1424-D425-FAAA-523BE920A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F3E7-ED67-844C-8B4B-303871C47D73}" type="datetimeFigureOut">
              <a:rPr lang="en-SE" smtClean="0"/>
              <a:t>2023-10-10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6D0930-D657-229F-3955-CD5269EF7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CF4EFD-8666-5C5C-5081-B3D131ADC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E25-5DFC-8746-9BEB-6EE7FCBFF66C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053502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2E233-8502-EA81-8B6E-A3DB8EE88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BD4DEC-1479-6438-CCC2-D5BBA84EBF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BBAB73-A166-D756-7DA3-3F80407CD4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C6DFE3-B94A-25AD-2D16-B1D1C28FF3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92473A-832E-DF4A-0137-A6B7843A65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D7E15C-6EC0-1C4B-BFEE-529DC8FBF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F3E7-ED67-844C-8B4B-303871C47D73}" type="datetimeFigureOut">
              <a:rPr lang="en-SE" smtClean="0"/>
              <a:t>2023-10-10</a:t>
            </a:fld>
            <a:endParaRPr lang="en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5EC332-DA9B-FBB7-F8A7-3B182BF70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394BB8-F573-3933-9272-6D17A9FD7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E25-5DFC-8746-9BEB-6EE7FCBFF66C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848296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600B1-639F-A7DB-FC5A-B92EFF534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DACC7F-EE84-D7D5-E8D6-86B85342D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F3E7-ED67-844C-8B4B-303871C47D73}" type="datetimeFigureOut">
              <a:rPr lang="en-SE" smtClean="0"/>
              <a:t>2023-10-10</a:t>
            </a:fld>
            <a:endParaRPr lang="en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91FE59-9B17-D35B-8C39-A3DF6AD03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76421B-507E-4619-7A9A-F9D6C3AAA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E25-5DFC-8746-9BEB-6EE7FCBFF66C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107123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52A924-1C76-D5EA-3257-48811958B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F3E7-ED67-844C-8B4B-303871C47D73}" type="datetimeFigureOut">
              <a:rPr lang="en-SE" smtClean="0"/>
              <a:t>2023-10-10</a:t>
            </a:fld>
            <a:endParaRPr lang="en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89E9FD-4A11-A4F2-C49B-C68979D9F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5E874C-5C48-2172-5075-54D40C9D4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E25-5DFC-8746-9BEB-6EE7FCBFF66C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980735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763D2-2D72-9EF8-2D53-7F05D2081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DEC69-5E13-7526-782F-21CD17F75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ED559E-6AC6-185F-8893-286EB7EBF7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7B9C42-C363-A31F-37BE-7D023D3F2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F3E7-ED67-844C-8B4B-303871C47D73}" type="datetimeFigureOut">
              <a:rPr lang="en-SE" smtClean="0"/>
              <a:t>2023-10-10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173026-039C-6C9C-45DC-40D914949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2BDCF1-40C0-A798-7C47-0828E7598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E25-5DFC-8746-9BEB-6EE7FCBFF66C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978312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72133-E939-7DFB-7B59-FF2E6BA44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7B5484-DEB2-BF72-93BB-2C64F191CB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8317ED-C9FB-3F3F-1F4C-EEB6D133E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2CE35B-0CF4-2BC9-73FC-6D1643C6C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F3E7-ED67-844C-8B4B-303871C47D73}" type="datetimeFigureOut">
              <a:rPr lang="en-SE" smtClean="0"/>
              <a:t>2023-10-10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651522-7669-902A-99B4-5E2D36336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A6A2B0-17DD-DF48-177A-20B38CB75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E25-5DFC-8746-9BEB-6EE7FCBFF66C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627604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4F8128-5B14-514E-E444-5C6CC6962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E4A4D2-20BB-E14C-57FE-0D954CEE0A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40D75-AB6E-BF94-AE96-311453B30C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15F3E7-ED67-844C-8B4B-303871C47D73}" type="datetimeFigureOut">
              <a:rPr lang="en-SE" smtClean="0"/>
              <a:t>2023-10-10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C4447D-0F33-6A94-0EAC-4A0CD797BE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DB00E-400D-E193-E8B3-A2344624D6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752E25-5DFC-8746-9BEB-6EE7FCBFF66C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881771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394E0-C0A8-2CA9-9C47-185FB603D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3512"/>
          </a:xfrm>
        </p:spPr>
        <p:txBody>
          <a:bodyPr>
            <a:normAutofit fontScale="90000"/>
          </a:bodyPr>
          <a:lstStyle/>
          <a:p>
            <a:r>
              <a:rPr lang="en-GB" dirty="0"/>
              <a:t>S</a:t>
            </a:r>
            <a:r>
              <a:rPr lang="en-SE" dirty="0"/>
              <a:t>olution 1a (hop index based)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E645181-B89B-755C-E2C8-57A39079F64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4017144"/>
                <a:ext cx="10515600" cy="267736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GB" dirty="0"/>
                  <a:t>Hop index equation</a:t>
                </a:r>
                <a:endParaRPr lang="en-SE" sz="2800" dirty="0">
                  <a:solidFill>
                    <a:schemeClr val="tx1"/>
                  </a:solidFill>
                  <a:effectLst/>
                </a:endParaRPr>
              </a:p>
              <a:p>
                <a:pPr algn="just">
                  <a:lnSpc>
                    <a:spcPts val="1300"/>
                  </a:lnSpc>
                  <a:spcAft>
                    <a:spcPts val="600"/>
                  </a:spcAft>
                </a:pPr>
                <a:endParaRPr lang="en-SE" sz="2800" dirty="0">
                  <a:solidFill>
                    <a:schemeClr val="tx1"/>
                  </a:solidFill>
                  <a:effectLst/>
                </a:endParaRPr>
              </a:p>
              <a:p>
                <a:pPr algn="just">
                  <a:lnSpc>
                    <a:spcPts val="1300"/>
                  </a:lnSpc>
                  <a:spcAft>
                    <a:spcPts val="600"/>
                  </a:spcAft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SE" sz="28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SE" sz="28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m:rPr>
                            <m:nor/>
                          </m:rPr>
                          <a:rPr lang="en-GB" sz="2800">
                            <a:solidFill>
                              <a:schemeClr val="tx1"/>
                            </a:solidFill>
                            <a:effectLst/>
                          </a:rPr>
                          <m:t>offset</m:t>
                        </m:r>
                      </m:sub>
                      <m:sup>
                        <m:r>
                          <m:rPr>
                            <m:nor/>
                          </m:rPr>
                          <a:rPr lang="en-GB" sz="2800">
                            <a:solidFill>
                              <a:schemeClr val="tx1"/>
                            </a:solidFill>
                            <a:effectLst/>
                          </a:rPr>
                          <m:t>FH</m:t>
                        </m:r>
                      </m:sup>
                    </m:sSubSup>
                    <m:r>
                      <a:rPr lang="en-SE" sz="28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SE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SE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8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GB" sz="28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GB" sz="28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GB" sz="28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SE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8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GB" sz="28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h𝑜𝑝</m:t>
                            </m:r>
                          </m:sub>
                        </m:sSub>
                        <m:r>
                          <a:rPr lang="en-GB" sz="28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GB" sz="28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𝑚𝑜𝑑</m:t>
                        </m:r>
                        <m:r>
                          <a:rPr lang="en-GB" sz="28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SE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8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GB" sz="28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h𝑜𝑝</m:t>
                            </m:r>
                          </m:sub>
                        </m:sSub>
                      </m:e>
                    </m:d>
                    <m:d>
                      <m:dPr>
                        <m:ctrlPr>
                          <a:rPr lang="en-SE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SE" sz="36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sz="28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sz="2800">
                                <a:solidFill>
                                  <a:schemeClr val="tx1"/>
                                </a:solidFill>
                                <a:effectLst/>
                              </a:rPr>
                              <m:t>hop</m:t>
                            </m:r>
                          </m:sub>
                          <m:sup>
                            <m:r>
                              <m:rPr>
                                <m:nor/>
                              </m:rPr>
                              <a:rPr lang="en-US" sz="2800">
                                <a:solidFill>
                                  <a:schemeClr val="tx1"/>
                                </a:solidFill>
                                <a:effectLst/>
                              </a:rPr>
                              <m:t>SRS</m:t>
                            </m:r>
                          </m:sup>
                        </m:sSubSup>
                        <m:r>
                          <a:rPr lang="en-SE" sz="36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en-SE" sz="36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sz="28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sz="2800">
                                <a:solidFill>
                                  <a:schemeClr val="tx1"/>
                                </a:solidFill>
                                <a:effectLst/>
                              </a:rPr>
                              <m:t>overlap</m:t>
                            </m:r>
                          </m:sub>
                          <m:sup>
                            <m:r>
                              <m:rPr>
                                <m:nor/>
                              </m:rPr>
                              <a:rPr lang="en-US" sz="2800">
                                <a:solidFill>
                                  <a:schemeClr val="tx1"/>
                                </a:solidFill>
                                <a:effectLst/>
                              </a:rPr>
                              <m:t>hop</m:t>
                            </m:r>
                          </m:sup>
                        </m:sSubSup>
                      </m:e>
                    </m:d>
                    <m:sSubSup>
                      <m:sSubSupPr>
                        <m:ctrlPr>
                          <a:rPr lang="en-SE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28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2800">
                            <a:solidFill>
                              <a:schemeClr val="tx1"/>
                            </a:solidFill>
                            <a:effectLst/>
                          </a:rPr>
                          <m:t>sc</m:t>
                        </m:r>
                      </m:sub>
                      <m:sup>
                        <m:r>
                          <m:rPr>
                            <m:nor/>
                          </m:rPr>
                          <a:rPr lang="en-US" sz="2800">
                            <a:solidFill>
                              <a:schemeClr val="tx1"/>
                            </a:solidFill>
                            <a:effectLst/>
                          </a:rPr>
                          <m:t>RB</m:t>
                        </m:r>
                      </m:sup>
                    </m:sSubSup>
                  </m:oMath>
                </a14:m>
                <a:endParaRPr lang="en-SE" dirty="0"/>
              </a:p>
              <a:p>
                <a:pPr algn="just">
                  <a:lnSpc>
                    <a:spcPts val="1300"/>
                  </a:lnSpc>
                  <a:spcAft>
                    <a:spcPts val="600"/>
                  </a:spcAft>
                </a:pPr>
                <a:endParaRPr lang="en-SE" dirty="0"/>
              </a:p>
              <a:p>
                <a:pPr algn="just"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en-GB" dirty="0"/>
                  <a:t>S</a:t>
                </a:r>
                <a:r>
                  <a:rPr lang="en-SE" dirty="0"/>
                  <a:t>tarting PRB of the first (initial hop) is not needed?</a:t>
                </a:r>
              </a:p>
              <a:p>
                <a:pPr lvl="1"/>
                <a:endParaRPr lang="en-SE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E645181-B89B-755C-E2C8-57A39079F6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017144"/>
                <a:ext cx="10515600" cy="2677362"/>
              </a:xfrm>
              <a:blipFill>
                <a:blip r:embed="rId2"/>
                <a:stretch>
                  <a:fillRect l="-1206" t="-3774"/>
                </a:stretch>
              </a:blipFill>
            </p:spPr>
            <p:txBody>
              <a:bodyPr/>
              <a:lstStyle/>
              <a:p>
                <a:r>
                  <a:rPr lang="en-S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A2945234-EF8F-81F5-1463-29AA837801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0576" y="928637"/>
            <a:ext cx="7772400" cy="179172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5BFD86C-B83B-FF26-C5B0-B9AB1332DB30}"/>
              </a:ext>
            </a:extLst>
          </p:cNvPr>
          <p:cNvSpPr txBox="1"/>
          <p:nvPr/>
        </p:nvSpPr>
        <p:spPr>
          <a:xfrm>
            <a:off x="838200" y="3184089"/>
            <a:ext cx="2868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</a:t>
            </a:r>
            <a:r>
              <a:rPr lang="en-SE" dirty="0"/>
              <a:t>tart position of bandwidth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1EEE9FF-9300-C3B6-B220-1F042751ACFA}"/>
              </a:ext>
            </a:extLst>
          </p:cNvPr>
          <p:cNvCxnSpPr/>
          <p:nvPr/>
        </p:nvCxnSpPr>
        <p:spPr>
          <a:xfrm flipV="1">
            <a:off x="3133493" y="2720366"/>
            <a:ext cx="0" cy="55809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5645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6D95440-45CE-2707-6313-B255DE9F27C5}"/>
              </a:ext>
            </a:extLst>
          </p:cNvPr>
          <p:cNvSpPr/>
          <p:nvPr/>
        </p:nvSpPr>
        <p:spPr>
          <a:xfrm>
            <a:off x="3434575" y="3287158"/>
            <a:ext cx="635620" cy="71367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dirty="0"/>
              <a:t>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0F834B-2026-2B49-3ACA-569F6634C191}"/>
              </a:ext>
            </a:extLst>
          </p:cNvPr>
          <p:cNvSpPr/>
          <p:nvPr/>
        </p:nvSpPr>
        <p:spPr>
          <a:xfrm>
            <a:off x="7391401" y="4714514"/>
            <a:ext cx="635620" cy="71367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dirty="0"/>
              <a:t>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364203-0E2E-0333-B513-835E742BFCD3}"/>
              </a:ext>
            </a:extLst>
          </p:cNvPr>
          <p:cNvSpPr/>
          <p:nvPr/>
        </p:nvSpPr>
        <p:spPr>
          <a:xfrm>
            <a:off x="8788096" y="4000836"/>
            <a:ext cx="635620" cy="71367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dirty="0"/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1C0BCD-58B6-632A-D332-D89E129BEEEA}"/>
              </a:ext>
            </a:extLst>
          </p:cNvPr>
          <p:cNvSpPr/>
          <p:nvPr/>
        </p:nvSpPr>
        <p:spPr>
          <a:xfrm>
            <a:off x="5841381" y="1859802"/>
            <a:ext cx="635620" cy="71367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dirty="0"/>
              <a:t>4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E5E3907-594E-26BA-A8C1-348A995B28FC}"/>
              </a:ext>
            </a:extLst>
          </p:cNvPr>
          <p:cNvSpPr/>
          <p:nvPr/>
        </p:nvSpPr>
        <p:spPr>
          <a:xfrm>
            <a:off x="4538546" y="2573480"/>
            <a:ext cx="635620" cy="71367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dirty="0"/>
              <a:t>3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602F174-8D76-2ABE-557C-B746A683F833}"/>
              </a:ext>
            </a:extLst>
          </p:cNvPr>
          <p:cNvSpPr/>
          <p:nvPr/>
        </p:nvSpPr>
        <p:spPr>
          <a:xfrm>
            <a:off x="2792450" y="1859802"/>
            <a:ext cx="173774" cy="356839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C3194DD-8202-B933-9A5B-B1D79193B61A}"/>
              </a:ext>
            </a:extLst>
          </p:cNvPr>
          <p:cNvSpPr txBox="1"/>
          <p:nvPr/>
        </p:nvSpPr>
        <p:spPr>
          <a:xfrm>
            <a:off x="-424980" y="5421275"/>
            <a:ext cx="389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/>
              <a:t>Start </a:t>
            </a:r>
            <a:r>
              <a:rPr lang="sv-SE" i="1" dirty="0" err="1"/>
              <a:t>frequency</a:t>
            </a:r>
            <a:r>
              <a:rPr lang="sv-SE" i="1" dirty="0"/>
              <a:t> </a:t>
            </a:r>
            <a:r>
              <a:rPr lang="sv-SE" i="1" dirty="0" err="1"/>
              <a:t>of</a:t>
            </a:r>
            <a:r>
              <a:rPr lang="sv-SE" i="1" dirty="0"/>
              <a:t> the </a:t>
            </a:r>
            <a:r>
              <a:rPr lang="sv-SE" i="1" dirty="0" err="1"/>
              <a:t>hopping</a:t>
            </a:r>
            <a:r>
              <a:rPr lang="en-SE" i="1" dirty="0"/>
              <a:t> (nshift)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8800201-5B14-2280-59DC-9F5CB350C65C}"/>
              </a:ext>
            </a:extLst>
          </p:cNvPr>
          <p:cNvCxnSpPr/>
          <p:nvPr/>
        </p:nvCxnSpPr>
        <p:spPr>
          <a:xfrm>
            <a:off x="2495747" y="5428192"/>
            <a:ext cx="955779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9786C1A-F1CF-F9AD-827D-EF615E8D2258}"/>
              </a:ext>
            </a:extLst>
          </p:cNvPr>
          <p:cNvCxnSpPr>
            <a:cxnSpLocks/>
          </p:cNvCxnSpPr>
          <p:nvPr/>
        </p:nvCxnSpPr>
        <p:spPr>
          <a:xfrm flipV="1">
            <a:off x="2587083" y="1971314"/>
            <a:ext cx="0" cy="328470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91B827D-14D9-631A-C116-3343A1EEF4FF}"/>
              </a:ext>
            </a:extLst>
          </p:cNvPr>
          <p:cNvSpPr txBox="1"/>
          <p:nvPr/>
        </p:nvSpPr>
        <p:spPr>
          <a:xfrm>
            <a:off x="577994" y="3244334"/>
            <a:ext cx="1655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B</a:t>
            </a:r>
            <a:r>
              <a:rPr lang="en-SE" i="1" dirty="0"/>
              <a:t>andwidthSize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7AF32E4-8F6D-F2AB-8306-278D06FC28CE}"/>
              </a:ext>
            </a:extLst>
          </p:cNvPr>
          <p:cNvCxnSpPr>
            <a:cxnSpLocks/>
          </p:cNvCxnSpPr>
          <p:nvPr/>
        </p:nvCxnSpPr>
        <p:spPr>
          <a:xfrm>
            <a:off x="3433183" y="3643997"/>
            <a:ext cx="0" cy="2199242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1B73F05-4E4F-882C-9BCB-9B0644CED650}"/>
              </a:ext>
            </a:extLst>
          </p:cNvPr>
          <p:cNvCxnSpPr>
            <a:cxnSpLocks/>
          </p:cNvCxnSpPr>
          <p:nvPr/>
        </p:nvCxnSpPr>
        <p:spPr>
          <a:xfrm>
            <a:off x="3433183" y="4000836"/>
            <a:ext cx="1603452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12842EC-EC64-4CEF-5BE3-1243329AC0BC}"/>
              </a:ext>
            </a:extLst>
          </p:cNvPr>
          <p:cNvSpPr txBox="1"/>
          <p:nvPr/>
        </p:nvSpPr>
        <p:spPr>
          <a:xfrm>
            <a:off x="4053629" y="3562145"/>
            <a:ext cx="2144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strike="sngStrike" dirty="0" err="1"/>
              <a:t>startingPRBfirstHo</a:t>
            </a:r>
            <a:r>
              <a:rPr lang="sv-SE" i="1" dirty="0" err="1"/>
              <a:t>p</a:t>
            </a:r>
            <a:endParaRPr lang="en-SE" i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B4CEB80-FBDF-612D-FBA9-2F2B6B677597}"/>
              </a:ext>
            </a:extLst>
          </p:cNvPr>
          <p:cNvSpPr txBox="1"/>
          <p:nvPr/>
        </p:nvSpPr>
        <p:spPr>
          <a:xfrm>
            <a:off x="3431792" y="5670834"/>
            <a:ext cx="17677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 err="1"/>
              <a:t>SlotOffset</a:t>
            </a:r>
            <a:endParaRPr lang="sv-SE" i="1" dirty="0"/>
          </a:p>
          <a:p>
            <a:r>
              <a:rPr lang="sv-SE" i="1" dirty="0" err="1"/>
              <a:t>startSymbol</a:t>
            </a:r>
            <a:endParaRPr lang="sv-SE" i="1" dirty="0"/>
          </a:p>
          <a:p>
            <a:r>
              <a:rPr lang="sv-SE" i="1" dirty="0" err="1"/>
              <a:t>First</a:t>
            </a:r>
            <a:r>
              <a:rPr lang="sv-SE" i="1" dirty="0"/>
              <a:t> (initial) hop</a:t>
            </a:r>
          </a:p>
          <a:p>
            <a:endParaRPr lang="en-SE" i="1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03B2EBE-7FD1-E3C7-9CE4-C17282F7AADC}"/>
              </a:ext>
            </a:extLst>
          </p:cNvPr>
          <p:cNvCxnSpPr>
            <a:cxnSpLocks/>
          </p:cNvCxnSpPr>
          <p:nvPr/>
        </p:nvCxnSpPr>
        <p:spPr>
          <a:xfrm>
            <a:off x="4555739" y="584846"/>
            <a:ext cx="0" cy="2199242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5892027-9489-421A-C539-A032DE1EF75E}"/>
              </a:ext>
            </a:extLst>
          </p:cNvPr>
          <p:cNvCxnSpPr>
            <a:cxnSpLocks/>
          </p:cNvCxnSpPr>
          <p:nvPr/>
        </p:nvCxnSpPr>
        <p:spPr>
          <a:xfrm>
            <a:off x="5843240" y="584846"/>
            <a:ext cx="0" cy="1905593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72AB283-FE8D-76F5-5E1B-02F91E4EFE6A}"/>
              </a:ext>
            </a:extLst>
          </p:cNvPr>
          <p:cNvCxnSpPr>
            <a:cxnSpLocks/>
          </p:cNvCxnSpPr>
          <p:nvPr/>
        </p:nvCxnSpPr>
        <p:spPr>
          <a:xfrm>
            <a:off x="7393261" y="584846"/>
            <a:ext cx="0" cy="4544715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00EB4A4-6F63-62FF-9120-95F449E1809A}"/>
              </a:ext>
            </a:extLst>
          </p:cNvPr>
          <p:cNvCxnSpPr>
            <a:cxnSpLocks/>
          </p:cNvCxnSpPr>
          <p:nvPr/>
        </p:nvCxnSpPr>
        <p:spPr>
          <a:xfrm>
            <a:off x="8797390" y="584846"/>
            <a:ext cx="0" cy="417795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6948026-89CF-A5FA-65AC-87DD22771341}"/>
              </a:ext>
            </a:extLst>
          </p:cNvPr>
          <p:cNvCxnSpPr>
            <a:cxnSpLocks/>
          </p:cNvCxnSpPr>
          <p:nvPr/>
        </p:nvCxnSpPr>
        <p:spPr>
          <a:xfrm>
            <a:off x="4535077" y="579943"/>
            <a:ext cx="5435754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76C4701E-373A-6313-2B65-7C850424793F}"/>
              </a:ext>
            </a:extLst>
          </p:cNvPr>
          <p:cNvSpPr txBox="1"/>
          <p:nvPr/>
        </p:nvSpPr>
        <p:spPr>
          <a:xfrm>
            <a:off x="9825199" y="347985"/>
            <a:ext cx="13871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 err="1"/>
              <a:t>SlotOffset</a:t>
            </a:r>
            <a:endParaRPr lang="sv-SE" i="1" dirty="0"/>
          </a:p>
          <a:p>
            <a:r>
              <a:rPr lang="sv-SE" i="1" dirty="0" err="1"/>
              <a:t>startSymbol</a:t>
            </a:r>
            <a:endParaRPr lang="sv-SE" i="1" dirty="0"/>
          </a:p>
          <a:p>
            <a:r>
              <a:rPr lang="sv-SE" i="1" dirty="0" err="1"/>
              <a:t>Other</a:t>
            </a:r>
            <a:r>
              <a:rPr lang="sv-SE" i="1" dirty="0"/>
              <a:t> hops</a:t>
            </a:r>
            <a:endParaRPr lang="en-SE" i="1" dirty="0"/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7BEABB54-E1E7-7950-8835-109C3513C435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3215424" cy="56351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S</a:t>
            </a:r>
            <a:r>
              <a:rPr lang="en-SE"/>
              <a:t>olution 1a (hop index based)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386494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394E0-C0A8-2CA9-9C47-185FB603D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3512"/>
          </a:xfrm>
        </p:spPr>
        <p:txBody>
          <a:bodyPr>
            <a:normAutofit fontScale="90000"/>
          </a:bodyPr>
          <a:lstStyle/>
          <a:p>
            <a:r>
              <a:rPr lang="en-GB" dirty="0"/>
              <a:t>S</a:t>
            </a:r>
            <a:r>
              <a:rPr lang="en-SE" dirty="0"/>
              <a:t>olution 1b (hop index based)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E645181-B89B-755C-E2C8-57A39079F64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12957" y="3592494"/>
                <a:ext cx="10840843" cy="3265506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GB" sz="1600" dirty="0"/>
                  <a:t>Hop index equation</a:t>
                </a:r>
                <a:endParaRPr lang="en-SE" sz="1600" dirty="0">
                  <a:solidFill>
                    <a:schemeClr val="tx1"/>
                  </a:solidFill>
                  <a:effectLst/>
                </a:endParaRPr>
              </a:p>
              <a:p>
                <a:pPr algn="just">
                  <a:lnSpc>
                    <a:spcPts val="1300"/>
                  </a:lnSpc>
                  <a:spcAft>
                    <a:spcPts val="600"/>
                  </a:spcAft>
                </a:pPr>
                <a:endParaRPr lang="en-SE" sz="1600" dirty="0">
                  <a:solidFill>
                    <a:schemeClr val="tx1"/>
                  </a:solidFill>
                  <a:effectLst/>
                </a:endParaRPr>
              </a:p>
              <a:p>
                <a:pPr algn="just">
                  <a:lnSpc>
                    <a:spcPts val="1300"/>
                  </a:lnSpc>
                  <a:spcAft>
                    <a:spcPts val="600"/>
                  </a:spcAft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SE" sz="16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SE" sz="16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effectLst/>
                          </a:rPr>
                          <m:t>offset</m:t>
                        </m:r>
                      </m:sub>
                      <m:sup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effectLst/>
                          </a:rPr>
                          <m:t>FH</m:t>
                        </m:r>
                      </m:sup>
                    </m:sSubSup>
                    <m:r>
                      <a:rPr lang="en-SE" sz="16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SE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SE" sz="16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GB" sz="1600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GB" sz="16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GB" sz="16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SE" sz="16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GB" sz="16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h𝑜𝑝</m:t>
                            </m:r>
                          </m:sub>
                        </m:sSub>
                        <m:r>
                          <a:rPr lang="en-GB" sz="16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GB" sz="16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𝑚𝑜𝑑</m:t>
                        </m:r>
                        <m:r>
                          <a:rPr lang="en-GB" sz="16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SE" sz="16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GB" sz="16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h𝑜𝑝</m:t>
                            </m:r>
                          </m:sub>
                        </m:sSub>
                      </m:e>
                    </m:d>
                    <m:d>
                      <m:dPr>
                        <m:ctrlPr>
                          <a:rPr lang="en-SE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SE" sz="16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sz="16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sz="1600">
                                <a:solidFill>
                                  <a:schemeClr val="tx1"/>
                                </a:solidFill>
                                <a:effectLst/>
                              </a:rPr>
                              <m:t>hop</m:t>
                            </m:r>
                          </m:sub>
                          <m:sup>
                            <m:r>
                              <m:rPr>
                                <m:nor/>
                              </m:rPr>
                              <a:rPr lang="en-US" sz="1600">
                                <a:solidFill>
                                  <a:schemeClr val="tx1"/>
                                </a:solidFill>
                                <a:effectLst/>
                              </a:rPr>
                              <m:t>SRS</m:t>
                            </m:r>
                          </m:sup>
                        </m:sSubSup>
                        <m:r>
                          <a:rPr lang="en-SE" sz="16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en-SE" sz="16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sz="16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sz="1600">
                                <a:solidFill>
                                  <a:schemeClr val="tx1"/>
                                </a:solidFill>
                                <a:effectLst/>
                              </a:rPr>
                              <m:t>overlap</m:t>
                            </m:r>
                          </m:sub>
                          <m:sup>
                            <m:r>
                              <m:rPr>
                                <m:nor/>
                              </m:rPr>
                              <a:rPr lang="en-US" sz="1600">
                                <a:solidFill>
                                  <a:schemeClr val="tx1"/>
                                </a:solidFill>
                                <a:effectLst/>
                              </a:rPr>
                              <m:t>hop</m:t>
                            </m:r>
                          </m:sup>
                        </m:sSubSup>
                      </m:e>
                    </m:d>
                    <m:sSubSup>
                      <m:sSubSupPr>
                        <m:ctrlPr>
                          <a:rPr lang="en-SE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6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1600">
                            <a:solidFill>
                              <a:schemeClr val="tx1"/>
                            </a:solidFill>
                            <a:effectLst/>
                          </a:rPr>
                          <m:t>sc</m:t>
                        </m:r>
                      </m:sub>
                      <m:sup>
                        <m:r>
                          <m:rPr>
                            <m:nor/>
                          </m:rPr>
                          <a:rPr lang="en-US" sz="1600">
                            <a:solidFill>
                              <a:schemeClr val="tx1"/>
                            </a:solidFill>
                            <a:effectLst/>
                          </a:rPr>
                          <m:t>RB</m:t>
                        </m:r>
                      </m:sup>
                    </m:sSubSup>
                  </m:oMath>
                </a14:m>
                <a:endParaRPr lang="en-SE" sz="1600" dirty="0"/>
              </a:p>
              <a:p>
                <a:pPr algn="just">
                  <a:lnSpc>
                    <a:spcPts val="1300"/>
                  </a:lnSpc>
                  <a:spcAft>
                    <a:spcPts val="600"/>
                  </a:spcAft>
                </a:pPr>
                <a:r>
                  <a:rPr lang="sv-SE" sz="1600" dirty="0" err="1"/>
                  <a:t>When</a:t>
                </a:r>
                <a:r>
                  <a:rPr lang="sv-SE" sz="1600" dirty="0"/>
                  <a:t> n0+nhop&lt;</a:t>
                </a:r>
                <a:r>
                  <a:rPr lang="sv-SE" sz="1600" dirty="0" err="1"/>
                  <a:t>Nhop</a:t>
                </a:r>
                <a:r>
                  <a:rPr lang="sv-SE" sz="1600" dirty="0"/>
                  <a:t>, In k0, </a:t>
                </a:r>
                <a:r>
                  <a:rPr lang="sv-SE" sz="1600" dirty="0" err="1"/>
                  <a:t>nshift</a:t>
                </a:r>
                <a:r>
                  <a:rPr lang="sv-SE" sz="1600" dirty="0"/>
                  <a:t> is </a:t>
                </a:r>
                <a:r>
                  <a:rPr lang="sv-SE" sz="1600" dirty="0" err="1"/>
                  <a:t>replaced</a:t>
                </a:r>
                <a:r>
                  <a:rPr lang="sv-SE" sz="1600" dirty="0"/>
                  <a:t> by the start </a:t>
                </a:r>
                <a:r>
                  <a:rPr lang="sv-SE" sz="1600" dirty="0" err="1"/>
                  <a:t>prb</a:t>
                </a:r>
                <a:r>
                  <a:rPr lang="sv-SE" sz="1600" dirty="0"/>
                  <a:t> </a:t>
                </a:r>
                <a:r>
                  <a:rPr lang="sv-SE" sz="1600" dirty="0" err="1"/>
                  <a:t>of</a:t>
                </a:r>
                <a:r>
                  <a:rPr lang="sv-SE" sz="1600" dirty="0"/>
                  <a:t> the </a:t>
                </a:r>
                <a:r>
                  <a:rPr lang="sv-SE" sz="1600" dirty="0" err="1"/>
                  <a:t>first</a:t>
                </a:r>
                <a:r>
                  <a:rPr lang="sv-SE" sz="1600" dirty="0"/>
                  <a:t> </a:t>
                </a:r>
                <a:r>
                  <a:rPr lang="sv-SE" sz="1600" dirty="0" err="1"/>
                  <a:t>transmitted</a:t>
                </a:r>
                <a:r>
                  <a:rPr lang="sv-SE" sz="1600" dirty="0"/>
                  <a:t> hop</a:t>
                </a:r>
              </a:p>
              <a:p>
                <a:pPr algn="just">
                  <a:lnSpc>
                    <a:spcPts val="1300"/>
                  </a:lnSpc>
                  <a:spcAft>
                    <a:spcPts val="600"/>
                  </a:spcAft>
                </a:pPr>
                <a:r>
                  <a:rPr lang="sv-SE" sz="1600" dirty="0" err="1"/>
                  <a:t>Otherwise</a:t>
                </a:r>
                <a:r>
                  <a:rPr lang="sv-SE" sz="1600" dirty="0"/>
                  <a:t>, </a:t>
                </a:r>
                <a:r>
                  <a:rPr lang="sv-SE" sz="1600" dirty="0" err="1"/>
                  <a:t>nshift</a:t>
                </a:r>
                <a:r>
                  <a:rPr lang="sv-SE" sz="1600" dirty="0"/>
                  <a:t> is </a:t>
                </a:r>
                <a:r>
                  <a:rPr lang="sv-SE" sz="1600" dirty="0" err="1"/>
                  <a:t>replaced</a:t>
                </a:r>
                <a:r>
                  <a:rPr lang="sv-SE" sz="1600" dirty="0"/>
                  <a:t> by </a:t>
                </a:r>
                <a:r>
                  <a:rPr lang="sv-SE" sz="1600" dirty="0" err="1"/>
                  <a:t>startingPRBfirsthop</a:t>
                </a:r>
                <a:r>
                  <a:rPr lang="sv-SE" sz="1600" dirty="0"/>
                  <a:t>- n0*(</a:t>
                </a:r>
                <a:r>
                  <a:rPr lang="sv-SE" sz="1600" dirty="0" err="1"/>
                  <a:t>hop_BW</a:t>
                </a:r>
                <a:r>
                  <a:rPr lang="sv-SE" sz="1600" dirty="0"/>
                  <a:t> –</a:t>
                </a:r>
                <a:r>
                  <a:rPr lang="sv-SE" sz="1600" dirty="0" err="1"/>
                  <a:t>overlap</a:t>
                </a:r>
                <a:r>
                  <a:rPr lang="sv-SE" sz="1600" dirty="0"/>
                  <a:t>)</a:t>
                </a:r>
                <a:endParaRPr lang="en-SE" sz="16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E645181-B89B-755C-E2C8-57A39079F6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12957" y="3592494"/>
                <a:ext cx="10840843" cy="3265506"/>
              </a:xfrm>
              <a:blipFill>
                <a:blip r:embed="rId2"/>
                <a:stretch>
                  <a:fillRect l="-351" t="-1163"/>
                </a:stretch>
              </a:blipFill>
            </p:spPr>
            <p:txBody>
              <a:bodyPr/>
              <a:lstStyle/>
              <a:p>
                <a:r>
                  <a:rPr lang="en-S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A2945234-EF8F-81F5-1463-29AA837801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0576" y="928637"/>
            <a:ext cx="7772400" cy="179172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5BFD86C-B83B-FF26-C5B0-B9AB1332DB30}"/>
              </a:ext>
            </a:extLst>
          </p:cNvPr>
          <p:cNvSpPr txBox="1"/>
          <p:nvPr/>
        </p:nvSpPr>
        <p:spPr>
          <a:xfrm>
            <a:off x="838200" y="3184089"/>
            <a:ext cx="2969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</a:t>
            </a:r>
            <a:r>
              <a:rPr lang="en-SE" dirty="0"/>
              <a:t>tart position of bandwidth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1EEE9FF-9300-C3B6-B220-1F042751ACFA}"/>
              </a:ext>
            </a:extLst>
          </p:cNvPr>
          <p:cNvCxnSpPr/>
          <p:nvPr/>
        </p:nvCxnSpPr>
        <p:spPr>
          <a:xfrm flipV="1">
            <a:off x="3133493" y="2720366"/>
            <a:ext cx="0" cy="55809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3884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6D95440-45CE-2707-6313-B255DE9F27C5}"/>
              </a:ext>
            </a:extLst>
          </p:cNvPr>
          <p:cNvSpPr/>
          <p:nvPr/>
        </p:nvSpPr>
        <p:spPr>
          <a:xfrm>
            <a:off x="3434575" y="3287158"/>
            <a:ext cx="635620" cy="71367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dirty="0"/>
              <a:t>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0F834B-2026-2B49-3ACA-569F6634C191}"/>
              </a:ext>
            </a:extLst>
          </p:cNvPr>
          <p:cNvSpPr/>
          <p:nvPr/>
        </p:nvSpPr>
        <p:spPr>
          <a:xfrm>
            <a:off x="7391401" y="4714514"/>
            <a:ext cx="635620" cy="71367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dirty="0"/>
              <a:t>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364203-0E2E-0333-B513-835E742BFCD3}"/>
              </a:ext>
            </a:extLst>
          </p:cNvPr>
          <p:cNvSpPr/>
          <p:nvPr/>
        </p:nvSpPr>
        <p:spPr>
          <a:xfrm>
            <a:off x="8788096" y="4000836"/>
            <a:ext cx="635620" cy="71367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dirty="0"/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1C0BCD-58B6-632A-D332-D89E129BEEEA}"/>
              </a:ext>
            </a:extLst>
          </p:cNvPr>
          <p:cNvSpPr/>
          <p:nvPr/>
        </p:nvSpPr>
        <p:spPr>
          <a:xfrm>
            <a:off x="5841381" y="1848651"/>
            <a:ext cx="635620" cy="71367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dirty="0"/>
              <a:t>4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E5E3907-594E-26BA-A8C1-348A995B28FC}"/>
              </a:ext>
            </a:extLst>
          </p:cNvPr>
          <p:cNvSpPr/>
          <p:nvPr/>
        </p:nvSpPr>
        <p:spPr>
          <a:xfrm>
            <a:off x="4538546" y="2573480"/>
            <a:ext cx="635620" cy="71367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dirty="0"/>
              <a:t>3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602F174-8D76-2ABE-557C-B746A683F833}"/>
              </a:ext>
            </a:extLst>
          </p:cNvPr>
          <p:cNvSpPr/>
          <p:nvPr/>
        </p:nvSpPr>
        <p:spPr>
          <a:xfrm>
            <a:off x="2792450" y="1859802"/>
            <a:ext cx="173774" cy="356839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C3194DD-8202-B933-9A5B-B1D79193B61A}"/>
              </a:ext>
            </a:extLst>
          </p:cNvPr>
          <p:cNvSpPr txBox="1"/>
          <p:nvPr/>
        </p:nvSpPr>
        <p:spPr>
          <a:xfrm>
            <a:off x="-518492" y="5024503"/>
            <a:ext cx="30890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i="1" dirty="0"/>
              <a:t>nshift can be computed</a:t>
            </a:r>
          </a:p>
          <a:p>
            <a:r>
              <a:rPr lang="en-GB" i="1" dirty="0"/>
              <a:t>A</a:t>
            </a:r>
            <a:r>
              <a:rPr lang="en-SE" i="1" dirty="0"/>
              <a:t>s startingPRBfirsthop- n0*(hop_BW –overlap)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8800201-5B14-2280-59DC-9F5CB350C65C}"/>
              </a:ext>
            </a:extLst>
          </p:cNvPr>
          <p:cNvCxnSpPr/>
          <p:nvPr/>
        </p:nvCxnSpPr>
        <p:spPr>
          <a:xfrm>
            <a:off x="2495747" y="5428192"/>
            <a:ext cx="955779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9786C1A-F1CF-F9AD-827D-EF615E8D2258}"/>
              </a:ext>
            </a:extLst>
          </p:cNvPr>
          <p:cNvCxnSpPr>
            <a:cxnSpLocks/>
          </p:cNvCxnSpPr>
          <p:nvPr/>
        </p:nvCxnSpPr>
        <p:spPr>
          <a:xfrm flipV="1">
            <a:off x="2587083" y="1148576"/>
            <a:ext cx="0" cy="490653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91B827D-14D9-631A-C116-3343A1EEF4FF}"/>
              </a:ext>
            </a:extLst>
          </p:cNvPr>
          <p:cNvSpPr txBox="1"/>
          <p:nvPr/>
        </p:nvSpPr>
        <p:spPr>
          <a:xfrm>
            <a:off x="577994" y="3244334"/>
            <a:ext cx="1655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B</a:t>
            </a:r>
            <a:r>
              <a:rPr lang="en-SE" i="1" dirty="0"/>
              <a:t>andwidthSize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7AF32E4-8F6D-F2AB-8306-278D06FC28CE}"/>
              </a:ext>
            </a:extLst>
          </p:cNvPr>
          <p:cNvCxnSpPr>
            <a:cxnSpLocks/>
          </p:cNvCxnSpPr>
          <p:nvPr/>
        </p:nvCxnSpPr>
        <p:spPr>
          <a:xfrm>
            <a:off x="3433183" y="3643997"/>
            <a:ext cx="0" cy="2199242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1B73F05-4E4F-882C-9BCB-9B0644CED650}"/>
              </a:ext>
            </a:extLst>
          </p:cNvPr>
          <p:cNvCxnSpPr>
            <a:cxnSpLocks/>
          </p:cNvCxnSpPr>
          <p:nvPr/>
        </p:nvCxnSpPr>
        <p:spPr>
          <a:xfrm>
            <a:off x="3433183" y="4000836"/>
            <a:ext cx="1603452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12842EC-EC64-4CEF-5BE3-1243329AC0BC}"/>
              </a:ext>
            </a:extLst>
          </p:cNvPr>
          <p:cNvSpPr txBox="1"/>
          <p:nvPr/>
        </p:nvSpPr>
        <p:spPr>
          <a:xfrm>
            <a:off x="4053629" y="3562145"/>
            <a:ext cx="2144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 err="1"/>
              <a:t>startingPRBfirstHop</a:t>
            </a:r>
            <a:endParaRPr lang="en-SE" i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B4CEB80-FBDF-612D-FBA9-2F2B6B677597}"/>
              </a:ext>
            </a:extLst>
          </p:cNvPr>
          <p:cNvSpPr txBox="1"/>
          <p:nvPr/>
        </p:nvSpPr>
        <p:spPr>
          <a:xfrm>
            <a:off x="3431792" y="5670834"/>
            <a:ext cx="17677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 err="1"/>
              <a:t>SlotOffset</a:t>
            </a:r>
            <a:endParaRPr lang="sv-SE" i="1" dirty="0"/>
          </a:p>
          <a:p>
            <a:r>
              <a:rPr lang="sv-SE" i="1" dirty="0" err="1"/>
              <a:t>startSymbol</a:t>
            </a:r>
            <a:endParaRPr lang="sv-SE" i="1" dirty="0"/>
          </a:p>
          <a:p>
            <a:r>
              <a:rPr lang="sv-SE" i="1" dirty="0" err="1"/>
              <a:t>First</a:t>
            </a:r>
            <a:r>
              <a:rPr lang="sv-SE" i="1" dirty="0"/>
              <a:t> (initial) hop</a:t>
            </a:r>
          </a:p>
          <a:p>
            <a:endParaRPr lang="en-SE" i="1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03B2EBE-7FD1-E3C7-9CE4-C17282F7AADC}"/>
              </a:ext>
            </a:extLst>
          </p:cNvPr>
          <p:cNvCxnSpPr>
            <a:cxnSpLocks/>
          </p:cNvCxnSpPr>
          <p:nvPr/>
        </p:nvCxnSpPr>
        <p:spPr>
          <a:xfrm>
            <a:off x="4555739" y="584846"/>
            <a:ext cx="0" cy="2199242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5892027-9489-421A-C539-A032DE1EF75E}"/>
              </a:ext>
            </a:extLst>
          </p:cNvPr>
          <p:cNvCxnSpPr>
            <a:cxnSpLocks/>
          </p:cNvCxnSpPr>
          <p:nvPr/>
        </p:nvCxnSpPr>
        <p:spPr>
          <a:xfrm>
            <a:off x="5843240" y="584846"/>
            <a:ext cx="0" cy="1905593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72AB283-FE8D-76F5-5E1B-02F91E4EFE6A}"/>
              </a:ext>
            </a:extLst>
          </p:cNvPr>
          <p:cNvCxnSpPr>
            <a:cxnSpLocks/>
          </p:cNvCxnSpPr>
          <p:nvPr/>
        </p:nvCxnSpPr>
        <p:spPr>
          <a:xfrm>
            <a:off x="7393261" y="584846"/>
            <a:ext cx="0" cy="4544715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00EB4A4-6F63-62FF-9120-95F449E1809A}"/>
              </a:ext>
            </a:extLst>
          </p:cNvPr>
          <p:cNvCxnSpPr>
            <a:cxnSpLocks/>
          </p:cNvCxnSpPr>
          <p:nvPr/>
        </p:nvCxnSpPr>
        <p:spPr>
          <a:xfrm>
            <a:off x="8797390" y="584846"/>
            <a:ext cx="0" cy="417795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6948026-89CF-A5FA-65AC-87DD22771341}"/>
              </a:ext>
            </a:extLst>
          </p:cNvPr>
          <p:cNvCxnSpPr>
            <a:cxnSpLocks/>
          </p:cNvCxnSpPr>
          <p:nvPr/>
        </p:nvCxnSpPr>
        <p:spPr>
          <a:xfrm>
            <a:off x="4535077" y="579943"/>
            <a:ext cx="5435754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76C4701E-373A-6313-2B65-7C850424793F}"/>
              </a:ext>
            </a:extLst>
          </p:cNvPr>
          <p:cNvSpPr txBox="1"/>
          <p:nvPr/>
        </p:nvSpPr>
        <p:spPr>
          <a:xfrm>
            <a:off x="9825199" y="347985"/>
            <a:ext cx="13871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 err="1"/>
              <a:t>SlotOffset</a:t>
            </a:r>
            <a:endParaRPr lang="sv-SE" i="1" dirty="0"/>
          </a:p>
          <a:p>
            <a:r>
              <a:rPr lang="sv-SE" i="1" dirty="0" err="1"/>
              <a:t>startSymbol</a:t>
            </a:r>
            <a:endParaRPr lang="sv-SE" i="1" dirty="0"/>
          </a:p>
          <a:p>
            <a:r>
              <a:rPr lang="sv-SE" i="1" dirty="0" err="1"/>
              <a:t>Other</a:t>
            </a:r>
            <a:r>
              <a:rPr lang="sv-SE" i="1" dirty="0"/>
              <a:t> hops</a:t>
            </a:r>
            <a:endParaRPr lang="en-SE" i="1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17CA445-9EBC-E259-04E6-46D293AA72B2}"/>
              </a:ext>
            </a:extLst>
          </p:cNvPr>
          <p:cNvCxnSpPr/>
          <p:nvPr/>
        </p:nvCxnSpPr>
        <p:spPr>
          <a:xfrm>
            <a:off x="2495747" y="6055112"/>
            <a:ext cx="955779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FF6D0225-2108-BD56-CECF-37BF5C7F23BB}"/>
              </a:ext>
            </a:extLst>
          </p:cNvPr>
          <p:cNvSpPr txBox="1"/>
          <p:nvPr/>
        </p:nvSpPr>
        <p:spPr>
          <a:xfrm>
            <a:off x="606302" y="5843239"/>
            <a:ext cx="175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Bandwidth start</a:t>
            </a:r>
            <a:endParaRPr lang="en-SE" i="1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30603FF-CFD4-F486-E8D3-C11AE938D66F}"/>
              </a:ext>
            </a:extLst>
          </p:cNvPr>
          <p:cNvSpPr txBox="1">
            <a:spLocks/>
          </p:cNvSpPr>
          <p:nvPr/>
        </p:nvSpPr>
        <p:spPr>
          <a:xfrm>
            <a:off x="0" y="20217"/>
            <a:ext cx="4748558" cy="56351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S</a:t>
            </a:r>
            <a:r>
              <a:rPr lang="en-SE"/>
              <a:t>olution 1b (hop index based)</a:t>
            </a:r>
            <a:endParaRPr lang="en-S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41E67D7-DD80-B848-5323-E980908F8AA1}"/>
                  </a:ext>
                </a:extLst>
              </p:cNvPr>
              <p:cNvSpPr txBox="1"/>
              <p:nvPr/>
            </p:nvSpPr>
            <p:spPr>
              <a:xfrm>
                <a:off x="3284965" y="2930319"/>
                <a:ext cx="638407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SE" sz="18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GB" sz="18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sv-SE" sz="18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800" dirty="0"/>
                  <a:t> </a:t>
                </a:r>
                <a:endParaRPr lang="en-SE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41E67D7-DD80-B848-5323-E980908F8A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4965" y="2930319"/>
                <a:ext cx="6384072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23FE061-086A-0C57-7A5F-3A0E40FBC444}"/>
                  </a:ext>
                </a:extLst>
              </p:cNvPr>
              <p:cNvSpPr txBox="1"/>
              <p:nvPr/>
            </p:nvSpPr>
            <p:spPr>
              <a:xfrm>
                <a:off x="3534119" y="4095448"/>
                <a:ext cx="745154" cy="2414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SE" sz="9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9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sv-SE" sz="9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h𝑜𝑝</m:t>
                        </m:r>
                      </m:sub>
                    </m:sSub>
                    <m:r>
                      <a:rPr lang="sv-SE" sz="9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900" dirty="0"/>
                  <a:t> </a:t>
                </a:r>
                <a:endParaRPr lang="en-SE" sz="900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23FE061-086A-0C57-7A5F-3A0E40FBC4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4119" y="4095448"/>
                <a:ext cx="745154" cy="2414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9F813AB-F542-B4D1-9B97-AA5635AD8BF3}"/>
                  </a:ext>
                </a:extLst>
              </p:cNvPr>
              <p:cNvSpPr txBox="1"/>
              <p:nvPr/>
            </p:nvSpPr>
            <p:spPr>
              <a:xfrm>
                <a:off x="4679451" y="3332969"/>
                <a:ext cx="745154" cy="2414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SE" sz="9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9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sv-SE" sz="9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h𝑜𝑝</m:t>
                        </m:r>
                      </m:sub>
                    </m:sSub>
                    <m:r>
                      <a:rPr lang="sv-SE" sz="9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900" dirty="0"/>
                  <a:t> </a:t>
                </a:r>
                <a:endParaRPr lang="en-SE" sz="900" dirty="0"/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9F813AB-F542-B4D1-9B97-AA5635AD8B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9451" y="3332969"/>
                <a:ext cx="745154" cy="2414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CF6DC9C-A3E0-47D9-DC14-5E3AAD24EA41}"/>
                  </a:ext>
                </a:extLst>
              </p:cNvPr>
              <p:cNvSpPr txBox="1"/>
              <p:nvPr/>
            </p:nvSpPr>
            <p:spPr>
              <a:xfrm>
                <a:off x="5916713" y="2641854"/>
                <a:ext cx="745154" cy="2414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SE" sz="9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9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sv-SE" sz="9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h𝑜𝑝</m:t>
                        </m:r>
                      </m:sub>
                    </m:sSub>
                    <m:r>
                      <a:rPr lang="sv-SE" sz="9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900" dirty="0"/>
                  <a:t> </a:t>
                </a:r>
                <a:endParaRPr lang="en-SE" sz="900" dirty="0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CF6DC9C-A3E0-47D9-DC14-5E3AAD24EA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6713" y="2641854"/>
                <a:ext cx="745154" cy="2414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97721F8-B377-4F36-2138-F2CC549ACBC2}"/>
                  </a:ext>
                </a:extLst>
              </p:cNvPr>
              <p:cNvSpPr txBox="1"/>
              <p:nvPr/>
            </p:nvSpPr>
            <p:spPr>
              <a:xfrm>
                <a:off x="7399757" y="5474003"/>
                <a:ext cx="745154" cy="2414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SE" sz="9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9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sv-SE" sz="9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h𝑜𝑝</m:t>
                        </m:r>
                      </m:sub>
                    </m:sSub>
                    <m:r>
                      <a:rPr lang="sv-SE" sz="9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900" dirty="0"/>
                  <a:t> </a:t>
                </a:r>
                <a:endParaRPr lang="en-SE" sz="900" dirty="0"/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97721F8-B377-4F36-2138-F2CC549ACB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9757" y="5474003"/>
                <a:ext cx="745154" cy="2414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F12E696-78AC-CA40-7066-B152C147A970}"/>
                  </a:ext>
                </a:extLst>
              </p:cNvPr>
              <p:cNvSpPr txBox="1"/>
              <p:nvPr/>
            </p:nvSpPr>
            <p:spPr>
              <a:xfrm>
                <a:off x="8806685" y="4738822"/>
                <a:ext cx="745154" cy="2414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SE" sz="9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9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sv-SE" sz="9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h𝑜𝑝</m:t>
                        </m:r>
                      </m:sub>
                    </m:sSub>
                    <m:r>
                      <a:rPr lang="sv-SE" sz="9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900" dirty="0"/>
                  <a:t> </a:t>
                </a:r>
                <a:endParaRPr lang="en-SE" sz="900" dirty="0"/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F12E696-78AC-CA40-7066-B152C147A9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6685" y="4738822"/>
                <a:ext cx="745154" cy="24147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2569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4778A-B2AA-7DCF-25D0-FF67F85B6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</a:t>
            </a:r>
            <a:r>
              <a:rPr lang="en-SE" dirty="0"/>
              <a:t>olution 2:  wraparound at the bandwidth edge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EA5B08-C73E-0E41-0CEE-910F450084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4127" y="1478801"/>
            <a:ext cx="7772400" cy="501407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660EF8A-98A8-41AD-5881-01A05AAE55D9}"/>
              </a:ext>
            </a:extLst>
          </p:cNvPr>
          <p:cNvSpPr txBox="1"/>
          <p:nvPr/>
        </p:nvSpPr>
        <p:spPr>
          <a:xfrm>
            <a:off x="3441133" y="5379199"/>
            <a:ext cx="2057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B</a:t>
            </a:r>
            <a:r>
              <a:rPr lang="en-SE" i="1" dirty="0"/>
              <a:t>andwidthPosition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C42B0E2-560D-41ED-616C-FB14E5FCCE6A}"/>
              </a:ext>
            </a:extLst>
          </p:cNvPr>
          <p:cNvCxnSpPr>
            <a:cxnSpLocks/>
          </p:cNvCxnSpPr>
          <p:nvPr/>
        </p:nvCxnSpPr>
        <p:spPr>
          <a:xfrm flipV="1">
            <a:off x="4692974" y="2094494"/>
            <a:ext cx="0" cy="328470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A7D8004-FF37-669D-17C3-9982AA80B38F}"/>
              </a:ext>
            </a:extLst>
          </p:cNvPr>
          <p:cNvSpPr txBox="1"/>
          <p:nvPr/>
        </p:nvSpPr>
        <p:spPr>
          <a:xfrm>
            <a:off x="2796643" y="3736846"/>
            <a:ext cx="1655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B</a:t>
            </a:r>
            <a:r>
              <a:rPr lang="en-SE" i="1" dirty="0"/>
              <a:t>andwidthSize</a:t>
            </a:r>
          </a:p>
        </p:txBody>
      </p:sp>
    </p:spTree>
    <p:extLst>
      <p:ext uri="{BB962C8B-B14F-4D97-AF65-F5344CB8AC3E}">
        <p14:creationId xmlns:p14="http://schemas.microsoft.com/office/powerpoint/2010/main" val="3943851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6D95440-45CE-2707-6313-B255DE9F27C5}"/>
              </a:ext>
            </a:extLst>
          </p:cNvPr>
          <p:cNvSpPr/>
          <p:nvPr/>
        </p:nvSpPr>
        <p:spPr>
          <a:xfrm>
            <a:off x="3434575" y="3287158"/>
            <a:ext cx="635620" cy="71367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dirty="0"/>
              <a:t>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0F834B-2026-2B49-3ACA-569F6634C191}"/>
              </a:ext>
            </a:extLst>
          </p:cNvPr>
          <p:cNvSpPr/>
          <p:nvPr/>
        </p:nvSpPr>
        <p:spPr>
          <a:xfrm>
            <a:off x="7393261" y="4704588"/>
            <a:ext cx="635620" cy="71367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dirty="0"/>
              <a:t>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364203-0E2E-0333-B513-835E742BFCD3}"/>
              </a:ext>
            </a:extLst>
          </p:cNvPr>
          <p:cNvSpPr/>
          <p:nvPr/>
        </p:nvSpPr>
        <p:spPr>
          <a:xfrm>
            <a:off x="8789956" y="3990910"/>
            <a:ext cx="635620" cy="71367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dirty="0"/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1C0BCD-58B6-632A-D332-D89E129BEEEA}"/>
              </a:ext>
            </a:extLst>
          </p:cNvPr>
          <p:cNvSpPr/>
          <p:nvPr/>
        </p:nvSpPr>
        <p:spPr>
          <a:xfrm>
            <a:off x="5841381" y="1848651"/>
            <a:ext cx="635620" cy="71367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dirty="0"/>
              <a:t>4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E5E3907-594E-26BA-A8C1-348A995B28FC}"/>
              </a:ext>
            </a:extLst>
          </p:cNvPr>
          <p:cNvSpPr/>
          <p:nvPr/>
        </p:nvSpPr>
        <p:spPr>
          <a:xfrm>
            <a:off x="4538546" y="2573480"/>
            <a:ext cx="635620" cy="71367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dirty="0"/>
              <a:t>3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602F174-8D76-2ABE-557C-B746A683F833}"/>
              </a:ext>
            </a:extLst>
          </p:cNvPr>
          <p:cNvSpPr/>
          <p:nvPr/>
        </p:nvSpPr>
        <p:spPr>
          <a:xfrm>
            <a:off x="2792450" y="1859802"/>
            <a:ext cx="173774" cy="356839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C3194DD-8202-B933-9A5B-B1D79193B61A}"/>
              </a:ext>
            </a:extLst>
          </p:cNvPr>
          <p:cNvSpPr txBox="1"/>
          <p:nvPr/>
        </p:nvSpPr>
        <p:spPr>
          <a:xfrm>
            <a:off x="-138565" y="4948410"/>
            <a:ext cx="3089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i="1" dirty="0" err="1"/>
              <a:t>Nshift</a:t>
            </a:r>
            <a:r>
              <a:rPr lang="sv-SE" i="1" dirty="0"/>
              <a:t> in </a:t>
            </a:r>
            <a:r>
              <a:rPr lang="sv-SE" i="1" dirty="0" err="1"/>
              <a:t>frequenydomainposition</a:t>
            </a:r>
            <a:endParaRPr lang="en-SE" i="1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8800201-5B14-2280-59DC-9F5CB350C65C}"/>
              </a:ext>
            </a:extLst>
          </p:cNvPr>
          <p:cNvCxnSpPr/>
          <p:nvPr/>
        </p:nvCxnSpPr>
        <p:spPr>
          <a:xfrm>
            <a:off x="2495747" y="5428192"/>
            <a:ext cx="955779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9786C1A-F1CF-F9AD-827D-EF615E8D2258}"/>
              </a:ext>
            </a:extLst>
          </p:cNvPr>
          <p:cNvCxnSpPr>
            <a:cxnSpLocks/>
          </p:cNvCxnSpPr>
          <p:nvPr/>
        </p:nvCxnSpPr>
        <p:spPr>
          <a:xfrm flipV="1">
            <a:off x="2587083" y="1148576"/>
            <a:ext cx="0" cy="490653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91B827D-14D9-631A-C116-3343A1EEF4FF}"/>
              </a:ext>
            </a:extLst>
          </p:cNvPr>
          <p:cNvSpPr txBox="1"/>
          <p:nvPr/>
        </p:nvSpPr>
        <p:spPr>
          <a:xfrm>
            <a:off x="577994" y="3244334"/>
            <a:ext cx="1655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B</a:t>
            </a:r>
            <a:r>
              <a:rPr lang="en-SE" i="1" dirty="0"/>
              <a:t>andwidthSize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7AF32E4-8F6D-F2AB-8306-278D06FC28CE}"/>
              </a:ext>
            </a:extLst>
          </p:cNvPr>
          <p:cNvCxnSpPr>
            <a:cxnSpLocks/>
          </p:cNvCxnSpPr>
          <p:nvPr/>
        </p:nvCxnSpPr>
        <p:spPr>
          <a:xfrm>
            <a:off x="3433183" y="3643997"/>
            <a:ext cx="0" cy="2199242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1B73F05-4E4F-882C-9BCB-9B0644CED650}"/>
              </a:ext>
            </a:extLst>
          </p:cNvPr>
          <p:cNvCxnSpPr>
            <a:cxnSpLocks/>
          </p:cNvCxnSpPr>
          <p:nvPr/>
        </p:nvCxnSpPr>
        <p:spPr>
          <a:xfrm>
            <a:off x="3433183" y="4000836"/>
            <a:ext cx="1603452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12842EC-EC64-4CEF-5BE3-1243329AC0BC}"/>
              </a:ext>
            </a:extLst>
          </p:cNvPr>
          <p:cNvSpPr txBox="1"/>
          <p:nvPr/>
        </p:nvSpPr>
        <p:spPr>
          <a:xfrm>
            <a:off x="4053629" y="3562145"/>
            <a:ext cx="2144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 err="1"/>
              <a:t>startingPRBfirstHop</a:t>
            </a:r>
            <a:endParaRPr lang="en-SE" i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B4CEB80-FBDF-612D-FBA9-2F2B6B677597}"/>
              </a:ext>
            </a:extLst>
          </p:cNvPr>
          <p:cNvSpPr txBox="1"/>
          <p:nvPr/>
        </p:nvSpPr>
        <p:spPr>
          <a:xfrm>
            <a:off x="3431792" y="5670834"/>
            <a:ext cx="17677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 err="1"/>
              <a:t>SlotOffset</a:t>
            </a:r>
            <a:endParaRPr lang="sv-SE" i="1" dirty="0"/>
          </a:p>
          <a:p>
            <a:r>
              <a:rPr lang="sv-SE" i="1" dirty="0" err="1"/>
              <a:t>startSymbol</a:t>
            </a:r>
            <a:endParaRPr lang="sv-SE" i="1" dirty="0"/>
          </a:p>
          <a:p>
            <a:r>
              <a:rPr lang="sv-SE" i="1" dirty="0" err="1"/>
              <a:t>First</a:t>
            </a:r>
            <a:r>
              <a:rPr lang="sv-SE" i="1" dirty="0"/>
              <a:t> (initial) hop</a:t>
            </a:r>
          </a:p>
          <a:p>
            <a:endParaRPr lang="en-SE" i="1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03B2EBE-7FD1-E3C7-9CE4-C17282F7AADC}"/>
              </a:ext>
            </a:extLst>
          </p:cNvPr>
          <p:cNvCxnSpPr>
            <a:cxnSpLocks/>
          </p:cNvCxnSpPr>
          <p:nvPr/>
        </p:nvCxnSpPr>
        <p:spPr>
          <a:xfrm>
            <a:off x="4555739" y="584846"/>
            <a:ext cx="0" cy="2199242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5892027-9489-421A-C539-A032DE1EF75E}"/>
              </a:ext>
            </a:extLst>
          </p:cNvPr>
          <p:cNvCxnSpPr>
            <a:cxnSpLocks/>
          </p:cNvCxnSpPr>
          <p:nvPr/>
        </p:nvCxnSpPr>
        <p:spPr>
          <a:xfrm>
            <a:off x="5843240" y="584846"/>
            <a:ext cx="0" cy="1905593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72AB283-FE8D-76F5-5E1B-02F91E4EFE6A}"/>
              </a:ext>
            </a:extLst>
          </p:cNvPr>
          <p:cNvCxnSpPr>
            <a:cxnSpLocks/>
          </p:cNvCxnSpPr>
          <p:nvPr/>
        </p:nvCxnSpPr>
        <p:spPr>
          <a:xfrm>
            <a:off x="7393261" y="584846"/>
            <a:ext cx="0" cy="4544715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00EB4A4-6F63-62FF-9120-95F449E1809A}"/>
              </a:ext>
            </a:extLst>
          </p:cNvPr>
          <p:cNvCxnSpPr>
            <a:cxnSpLocks/>
          </p:cNvCxnSpPr>
          <p:nvPr/>
        </p:nvCxnSpPr>
        <p:spPr>
          <a:xfrm>
            <a:off x="8797390" y="584846"/>
            <a:ext cx="0" cy="417795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6948026-89CF-A5FA-65AC-87DD22771341}"/>
              </a:ext>
            </a:extLst>
          </p:cNvPr>
          <p:cNvCxnSpPr>
            <a:cxnSpLocks/>
          </p:cNvCxnSpPr>
          <p:nvPr/>
        </p:nvCxnSpPr>
        <p:spPr>
          <a:xfrm>
            <a:off x="4535077" y="579943"/>
            <a:ext cx="5435754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76C4701E-373A-6313-2B65-7C850424793F}"/>
              </a:ext>
            </a:extLst>
          </p:cNvPr>
          <p:cNvSpPr txBox="1"/>
          <p:nvPr/>
        </p:nvSpPr>
        <p:spPr>
          <a:xfrm>
            <a:off x="9825199" y="347985"/>
            <a:ext cx="13871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 err="1"/>
              <a:t>SlotOffset</a:t>
            </a:r>
            <a:endParaRPr lang="sv-SE" i="1" dirty="0"/>
          </a:p>
          <a:p>
            <a:r>
              <a:rPr lang="sv-SE" i="1" dirty="0" err="1"/>
              <a:t>startSymbol</a:t>
            </a:r>
            <a:endParaRPr lang="sv-SE" i="1" dirty="0"/>
          </a:p>
          <a:p>
            <a:r>
              <a:rPr lang="sv-SE" i="1" dirty="0" err="1"/>
              <a:t>Other</a:t>
            </a:r>
            <a:r>
              <a:rPr lang="sv-SE" i="1" dirty="0"/>
              <a:t> hops</a:t>
            </a:r>
            <a:endParaRPr lang="en-SE" i="1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17CA445-9EBC-E259-04E6-46D293AA72B2}"/>
              </a:ext>
            </a:extLst>
          </p:cNvPr>
          <p:cNvCxnSpPr/>
          <p:nvPr/>
        </p:nvCxnSpPr>
        <p:spPr>
          <a:xfrm>
            <a:off x="2495747" y="6055112"/>
            <a:ext cx="955779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FF6D0225-2108-BD56-CECF-37BF5C7F23BB}"/>
              </a:ext>
            </a:extLst>
          </p:cNvPr>
          <p:cNvSpPr txBox="1"/>
          <p:nvPr/>
        </p:nvSpPr>
        <p:spPr>
          <a:xfrm>
            <a:off x="606302" y="5843239"/>
            <a:ext cx="175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Bandwidth start</a:t>
            </a:r>
            <a:endParaRPr lang="en-SE" i="1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30603FF-CFD4-F486-E8D3-C11AE938D66F}"/>
              </a:ext>
            </a:extLst>
          </p:cNvPr>
          <p:cNvSpPr txBox="1">
            <a:spLocks/>
          </p:cNvSpPr>
          <p:nvPr/>
        </p:nvSpPr>
        <p:spPr>
          <a:xfrm>
            <a:off x="0" y="20217"/>
            <a:ext cx="4748558" cy="56351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S</a:t>
            </a:r>
            <a:r>
              <a:rPr lang="en-SE" dirty="0"/>
              <a:t>olution 1c (hop index based)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41E67D7-DD80-B848-5323-E980908F8AA1}"/>
                  </a:ext>
                </a:extLst>
              </p:cNvPr>
              <p:cNvSpPr txBox="1"/>
              <p:nvPr/>
            </p:nvSpPr>
            <p:spPr>
              <a:xfrm>
                <a:off x="3284965" y="2930319"/>
                <a:ext cx="638407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SE" sz="18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GB" sz="18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sv-SE" sz="18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800" dirty="0"/>
                  <a:t> </a:t>
                </a:r>
                <a:endParaRPr lang="en-SE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41E67D7-DD80-B848-5323-E980908F8A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4965" y="2930319"/>
                <a:ext cx="6384072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23FE061-086A-0C57-7A5F-3A0E40FBC444}"/>
                  </a:ext>
                </a:extLst>
              </p:cNvPr>
              <p:cNvSpPr txBox="1"/>
              <p:nvPr/>
            </p:nvSpPr>
            <p:spPr>
              <a:xfrm>
                <a:off x="3534119" y="4095448"/>
                <a:ext cx="745154" cy="2414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SE" sz="9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9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sv-SE" sz="9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h𝑜𝑝</m:t>
                        </m:r>
                      </m:sub>
                    </m:sSub>
                    <m:r>
                      <a:rPr lang="sv-SE" sz="9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900" dirty="0"/>
                  <a:t> </a:t>
                </a:r>
                <a:endParaRPr lang="en-SE" sz="900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23FE061-086A-0C57-7A5F-3A0E40FBC4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4119" y="4095448"/>
                <a:ext cx="745154" cy="2414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9F813AB-F542-B4D1-9B97-AA5635AD8BF3}"/>
                  </a:ext>
                </a:extLst>
              </p:cNvPr>
              <p:cNvSpPr txBox="1"/>
              <p:nvPr/>
            </p:nvSpPr>
            <p:spPr>
              <a:xfrm>
                <a:off x="4679451" y="3332969"/>
                <a:ext cx="745154" cy="2414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SE" sz="9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9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sv-SE" sz="9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h𝑜𝑝</m:t>
                        </m:r>
                      </m:sub>
                    </m:sSub>
                    <m:r>
                      <a:rPr lang="sv-SE" sz="9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900" dirty="0"/>
                  <a:t> </a:t>
                </a:r>
                <a:endParaRPr lang="en-SE" sz="900" dirty="0"/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9F813AB-F542-B4D1-9B97-AA5635AD8B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9451" y="3332969"/>
                <a:ext cx="745154" cy="2414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CF6DC9C-A3E0-47D9-DC14-5E3AAD24EA41}"/>
                  </a:ext>
                </a:extLst>
              </p:cNvPr>
              <p:cNvSpPr txBox="1"/>
              <p:nvPr/>
            </p:nvSpPr>
            <p:spPr>
              <a:xfrm>
                <a:off x="5916713" y="2641854"/>
                <a:ext cx="745154" cy="2414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SE" sz="9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9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sv-SE" sz="9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h𝑜𝑝</m:t>
                        </m:r>
                      </m:sub>
                    </m:sSub>
                    <m:r>
                      <a:rPr lang="sv-SE" sz="9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900" dirty="0"/>
                  <a:t> </a:t>
                </a:r>
                <a:endParaRPr lang="en-SE" sz="900" dirty="0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CF6DC9C-A3E0-47D9-DC14-5E3AAD24EA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6713" y="2641854"/>
                <a:ext cx="745154" cy="2414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97721F8-B377-4F36-2138-F2CC549ACBC2}"/>
                  </a:ext>
                </a:extLst>
              </p:cNvPr>
              <p:cNvSpPr txBox="1"/>
              <p:nvPr/>
            </p:nvSpPr>
            <p:spPr>
              <a:xfrm>
                <a:off x="7401617" y="5464077"/>
                <a:ext cx="745154" cy="2414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SE" sz="9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9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sv-SE" sz="9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h𝑜𝑝</m:t>
                        </m:r>
                      </m:sub>
                    </m:sSub>
                    <m:r>
                      <a:rPr lang="sv-SE" sz="9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900" dirty="0"/>
                  <a:t> </a:t>
                </a:r>
                <a:endParaRPr lang="en-SE" sz="900" dirty="0"/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97721F8-B377-4F36-2138-F2CC549ACB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1617" y="5464077"/>
                <a:ext cx="745154" cy="2414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F12E696-78AC-CA40-7066-B152C147A970}"/>
                  </a:ext>
                </a:extLst>
              </p:cNvPr>
              <p:cNvSpPr txBox="1"/>
              <p:nvPr/>
            </p:nvSpPr>
            <p:spPr>
              <a:xfrm>
                <a:off x="8808545" y="4728896"/>
                <a:ext cx="745154" cy="2414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SE" sz="9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9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sv-SE" sz="9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h𝑜𝑝</m:t>
                        </m:r>
                      </m:sub>
                    </m:sSub>
                    <m:r>
                      <a:rPr lang="sv-SE" sz="9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900" dirty="0"/>
                  <a:t> </a:t>
                </a:r>
                <a:endParaRPr lang="en-SE" sz="900" dirty="0"/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F12E696-78AC-CA40-7066-B152C147A9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8545" y="4728896"/>
                <a:ext cx="745154" cy="24147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9811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394E0-C0A8-2CA9-9C47-185FB603D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3512"/>
          </a:xfrm>
        </p:spPr>
        <p:txBody>
          <a:bodyPr>
            <a:normAutofit fontScale="90000"/>
          </a:bodyPr>
          <a:lstStyle/>
          <a:p>
            <a:r>
              <a:rPr lang="en-GB" dirty="0"/>
              <a:t>S</a:t>
            </a:r>
            <a:r>
              <a:rPr lang="en-SE" dirty="0"/>
              <a:t>olution 2 (configurable wraparound)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E645181-B89B-755C-E2C8-57A39079F64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12957" y="4017144"/>
                <a:ext cx="10840843" cy="2677362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GB" sz="1600" dirty="0"/>
                  <a:t>Hop index equation</a:t>
                </a:r>
                <a:endParaRPr lang="en-SE" sz="1600" dirty="0">
                  <a:solidFill>
                    <a:schemeClr val="tx1"/>
                  </a:solidFill>
                  <a:effectLst/>
                </a:endParaRPr>
              </a:p>
              <a:p>
                <a:pPr algn="just">
                  <a:lnSpc>
                    <a:spcPts val="1300"/>
                  </a:lnSpc>
                  <a:spcAft>
                    <a:spcPts val="600"/>
                  </a:spcAft>
                </a:pPr>
                <a:endParaRPr lang="en-SE" sz="1600" dirty="0">
                  <a:solidFill>
                    <a:schemeClr val="tx1"/>
                  </a:solidFill>
                  <a:effectLst/>
                </a:endParaRPr>
              </a:p>
              <a:p>
                <a:pPr algn="just">
                  <a:lnSpc>
                    <a:spcPts val="1300"/>
                  </a:lnSpc>
                  <a:spcAft>
                    <a:spcPts val="600"/>
                  </a:spcAft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SE" sz="16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SE" sz="16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effectLst/>
                          </a:rPr>
                          <m:t>offset</m:t>
                        </m:r>
                      </m:sub>
                      <m:sup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effectLst/>
                          </a:rPr>
                          <m:t>FH</m:t>
                        </m:r>
                      </m:sup>
                    </m:sSubSup>
                    <m:r>
                      <a:rPr lang="en-SE" sz="16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SE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SE" sz="16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GB" sz="1600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GB" sz="16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GB" sz="16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SE" sz="16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GB" sz="16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h𝑜𝑝</m:t>
                            </m:r>
                          </m:sub>
                        </m:sSub>
                        <m:r>
                          <a:rPr lang="en-GB" sz="16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GB" sz="16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𝑚𝑜𝑑</m:t>
                        </m:r>
                        <m:r>
                          <a:rPr lang="en-GB" sz="16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SE" sz="16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GB" sz="16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h𝑜𝑝</m:t>
                            </m:r>
                          </m:sub>
                        </m:sSub>
                      </m:e>
                    </m:d>
                    <m:d>
                      <m:dPr>
                        <m:ctrlPr>
                          <a:rPr lang="en-SE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SE" sz="16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sz="16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sz="1600">
                                <a:solidFill>
                                  <a:schemeClr val="tx1"/>
                                </a:solidFill>
                                <a:effectLst/>
                              </a:rPr>
                              <m:t>hop</m:t>
                            </m:r>
                          </m:sub>
                          <m:sup>
                            <m:r>
                              <m:rPr>
                                <m:nor/>
                              </m:rPr>
                              <a:rPr lang="en-US" sz="1600">
                                <a:solidFill>
                                  <a:schemeClr val="tx1"/>
                                </a:solidFill>
                                <a:effectLst/>
                              </a:rPr>
                              <m:t>SRS</m:t>
                            </m:r>
                          </m:sup>
                        </m:sSubSup>
                        <m:r>
                          <a:rPr lang="en-SE" sz="16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en-SE" sz="16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sz="16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sz="1600">
                                <a:solidFill>
                                  <a:schemeClr val="tx1"/>
                                </a:solidFill>
                                <a:effectLst/>
                              </a:rPr>
                              <m:t>overlap</m:t>
                            </m:r>
                          </m:sub>
                          <m:sup>
                            <m:r>
                              <m:rPr>
                                <m:nor/>
                              </m:rPr>
                              <a:rPr lang="en-US" sz="1600">
                                <a:solidFill>
                                  <a:schemeClr val="tx1"/>
                                </a:solidFill>
                                <a:effectLst/>
                              </a:rPr>
                              <m:t>hop</m:t>
                            </m:r>
                          </m:sup>
                        </m:sSubSup>
                      </m:e>
                    </m:d>
                    <m:sSubSup>
                      <m:sSubSupPr>
                        <m:ctrlPr>
                          <a:rPr lang="en-SE" sz="16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6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1600">
                            <a:solidFill>
                              <a:schemeClr val="tx1"/>
                            </a:solidFill>
                            <a:effectLst/>
                          </a:rPr>
                          <m:t>sc</m:t>
                        </m:r>
                      </m:sub>
                      <m:sup>
                        <m:r>
                          <m:rPr>
                            <m:nor/>
                          </m:rPr>
                          <a:rPr lang="en-US" sz="1600">
                            <a:solidFill>
                              <a:schemeClr val="tx1"/>
                            </a:solidFill>
                            <a:effectLst/>
                          </a:rPr>
                          <m:t>RB</m:t>
                        </m:r>
                      </m:sup>
                    </m:sSubSup>
                  </m:oMath>
                </a14:m>
                <a:r>
                  <a:rPr lang="en-SE" sz="1600" dirty="0"/>
                  <a:t>  </a:t>
                </a:r>
                <a:r>
                  <a:rPr lang="sv-SE" sz="1600" dirty="0"/>
                  <a:t> </a:t>
                </a:r>
              </a:p>
              <a:p>
                <a:pPr algn="just">
                  <a:lnSpc>
                    <a:spcPts val="1300"/>
                  </a:lnSpc>
                  <a:spcAft>
                    <a:spcPts val="600"/>
                  </a:spcAft>
                </a:pPr>
                <a:r>
                  <a:rPr lang="sv-SE" sz="1600" dirty="0" err="1"/>
                  <a:t>When</a:t>
                </a:r>
                <a:r>
                  <a:rPr lang="sv-SE" sz="1600" dirty="0"/>
                  <a:t> n0+nhop&lt;</a:t>
                </a:r>
                <a:r>
                  <a:rPr lang="sv-SE" sz="1600" dirty="0" err="1"/>
                  <a:t>Nhop</a:t>
                </a:r>
                <a:r>
                  <a:rPr lang="sv-SE" sz="1600" dirty="0"/>
                  <a:t>, In k0, </a:t>
                </a:r>
                <a:r>
                  <a:rPr lang="sv-SE" sz="1600" dirty="0" err="1"/>
                  <a:t>nshift</a:t>
                </a:r>
                <a:r>
                  <a:rPr lang="sv-SE" sz="1600" dirty="0"/>
                  <a:t> is </a:t>
                </a:r>
                <a:r>
                  <a:rPr lang="sv-SE" sz="1600" dirty="0" err="1"/>
                  <a:t>replaced</a:t>
                </a:r>
                <a:r>
                  <a:rPr lang="sv-SE" sz="1600" dirty="0"/>
                  <a:t> by the start </a:t>
                </a:r>
                <a:r>
                  <a:rPr lang="sv-SE" sz="1600" dirty="0" err="1"/>
                  <a:t>prb</a:t>
                </a:r>
                <a:r>
                  <a:rPr lang="sv-SE" sz="1600" dirty="0"/>
                  <a:t> </a:t>
                </a:r>
                <a:r>
                  <a:rPr lang="sv-SE" sz="1600" dirty="0" err="1"/>
                  <a:t>of</a:t>
                </a:r>
                <a:r>
                  <a:rPr lang="sv-SE" sz="1600" dirty="0"/>
                  <a:t> the </a:t>
                </a:r>
                <a:r>
                  <a:rPr lang="sv-SE" sz="1600" dirty="0" err="1"/>
                  <a:t>first</a:t>
                </a:r>
                <a:r>
                  <a:rPr lang="sv-SE" sz="1600" dirty="0"/>
                  <a:t> </a:t>
                </a:r>
                <a:r>
                  <a:rPr lang="sv-SE" sz="1600" dirty="0" err="1"/>
                  <a:t>transmitted</a:t>
                </a:r>
                <a:r>
                  <a:rPr lang="sv-SE" sz="1600" dirty="0"/>
                  <a:t> hop</a:t>
                </a:r>
              </a:p>
              <a:p>
                <a:pPr algn="just">
                  <a:lnSpc>
                    <a:spcPts val="1300"/>
                  </a:lnSpc>
                  <a:spcAft>
                    <a:spcPts val="600"/>
                  </a:spcAft>
                </a:pPr>
                <a:r>
                  <a:rPr lang="sv-SE" sz="1600" dirty="0" err="1"/>
                  <a:t>Otherwise</a:t>
                </a:r>
                <a:r>
                  <a:rPr lang="sv-SE" sz="1600" dirty="0"/>
                  <a:t>, no </a:t>
                </a:r>
                <a:r>
                  <a:rPr lang="sv-SE" sz="1600" dirty="0" err="1"/>
                  <a:t>change</a:t>
                </a:r>
                <a:r>
                  <a:rPr lang="sv-SE" sz="1600" dirty="0"/>
                  <a:t> to the k0 definition</a:t>
                </a:r>
              </a:p>
              <a:p>
                <a:pPr marL="0" indent="0" algn="just">
                  <a:lnSpc>
                    <a:spcPct val="150000"/>
                  </a:lnSpc>
                  <a:spcAft>
                    <a:spcPts val="600"/>
                  </a:spcAft>
                  <a:buNone/>
                </a:pPr>
                <a:endParaRPr lang="sv-SE" sz="4200" dirty="0">
                  <a:solidFill>
                    <a:schemeClr val="tx1"/>
                  </a:solidFill>
                  <a:effectLst/>
                </a:endParaRPr>
              </a:p>
              <a:p>
                <a:pPr marL="0" indent="0" algn="just">
                  <a:lnSpc>
                    <a:spcPct val="150000"/>
                  </a:lnSpc>
                  <a:spcAft>
                    <a:spcPts val="600"/>
                  </a:spcAft>
                  <a:buNone/>
                </a:pPr>
                <a:r>
                  <a:rPr lang="en-SE" sz="900" dirty="0"/>
                  <a:t>)</a:t>
                </a:r>
              </a:p>
              <a:p>
                <a:pPr lvl="1"/>
                <a:endParaRPr lang="en-SE" sz="4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E645181-B89B-755C-E2C8-57A39079F6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12957" y="4017144"/>
                <a:ext cx="10840843" cy="2677362"/>
              </a:xfrm>
              <a:blipFill>
                <a:blip r:embed="rId2"/>
                <a:stretch>
                  <a:fillRect l="-351" t="-1887" b="-22170"/>
                </a:stretch>
              </a:blipFill>
            </p:spPr>
            <p:txBody>
              <a:bodyPr/>
              <a:lstStyle/>
              <a:p>
                <a:r>
                  <a:rPr lang="en-S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A2945234-EF8F-81F5-1463-29AA837801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0576" y="928637"/>
            <a:ext cx="7772400" cy="179172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5BFD86C-B83B-FF26-C5B0-B9AB1332DB30}"/>
              </a:ext>
            </a:extLst>
          </p:cNvPr>
          <p:cNvSpPr txBox="1"/>
          <p:nvPr/>
        </p:nvSpPr>
        <p:spPr>
          <a:xfrm>
            <a:off x="838200" y="3184089"/>
            <a:ext cx="2868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</a:t>
            </a:r>
            <a:r>
              <a:rPr lang="en-SE" dirty="0"/>
              <a:t>tart position of bandwidth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1EEE9FF-9300-C3B6-B220-1F042751ACFA}"/>
              </a:ext>
            </a:extLst>
          </p:cNvPr>
          <p:cNvCxnSpPr/>
          <p:nvPr/>
        </p:nvCxnSpPr>
        <p:spPr>
          <a:xfrm flipV="1">
            <a:off x="3133493" y="2720366"/>
            <a:ext cx="0" cy="55809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1569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304</Words>
  <Application>Microsoft Macintosh PowerPoint</Application>
  <PresentationFormat>Widescreen</PresentationFormat>
  <Paragraphs>86</Paragraphs>
  <Slides>7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Cambria Math</vt:lpstr>
      <vt:lpstr>Office Theme</vt:lpstr>
      <vt:lpstr>Solution 1a (hop index based)</vt:lpstr>
      <vt:lpstr>PowerPoint Presentation</vt:lpstr>
      <vt:lpstr>Solution 1b (hop index based)</vt:lpstr>
      <vt:lpstr>PowerPoint Presentation</vt:lpstr>
      <vt:lpstr>Solution 2:  wraparound at the bandwidth edge</vt:lpstr>
      <vt:lpstr>PowerPoint Presentation</vt:lpstr>
      <vt:lpstr>Solution 2 (configurable wraparound)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Florent Munier</dc:creator>
  <cp:lastModifiedBy>Florent Munier</cp:lastModifiedBy>
  <cp:revision>3</cp:revision>
  <dcterms:created xsi:type="dcterms:W3CDTF">2023-10-10T03:04:26Z</dcterms:created>
  <dcterms:modified xsi:type="dcterms:W3CDTF">2023-10-10T07:20:06Z</dcterms:modified>
</cp:coreProperties>
</file>