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4" r:id="rId2"/>
    <p:sldId id="34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E2F0"/>
    <a:srgbClr val="66FFFF"/>
    <a:srgbClr val="7BD8EB"/>
    <a:srgbClr val="33C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12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>
                <a:latin typeface="Arial" panose="020B0604020202020204" pitchFamily="34" charset="0"/>
                <a:cs typeface="Arial" panose="020B0604020202020204" pitchFamily="34" charset="0"/>
              </a:defRPr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0" y="733456"/>
            <a:ext cx="12192000" cy="45719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sp>
        <p:nvSpPr>
          <p:cNvPr id="16" name="직사각형 15"/>
          <p:cNvSpPr/>
          <p:nvPr userDrawn="1"/>
        </p:nvSpPr>
        <p:spPr>
          <a:xfrm>
            <a:off x="6" y="6618652"/>
            <a:ext cx="12191999" cy="241947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1 (May 9 ~ 13)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12:00 ~ 15:00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03:00 ~ 06:00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03:00 ~ 06:00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03:00 ~ 06:00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03:00 ~ 06:00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MIMO: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NW </a:t>
            </a:r>
            <a:r>
              <a:rPr lang="en-US" altLang="ja-JP" sz="1200" b="1" dirty="0" err="1"/>
              <a:t>EnSav</a:t>
            </a:r>
            <a:r>
              <a:rPr lang="en-US" altLang="ja-JP" sz="12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Multi-Carrier: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Duplex: 60 min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IIoT</a:t>
            </a:r>
            <a:r>
              <a:rPr lang="en-US" altLang="ja-JP" sz="1200" b="1" dirty="0"/>
              <a:t>/URLLC: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eIAB</a:t>
            </a:r>
            <a:r>
              <a:rPr lang="en-US" altLang="ja-JP" sz="1200" b="1" dirty="0"/>
              <a:t>: 45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XR: 55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Repeater: 50 min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MIMO: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NW </a:t>
            </a:r>
            <a:r>
              <a:rPr lang="en-US" altLang="ja-JP" sz="1200" b="1" dirty="0" err="1"/>
              <a:t>EnSav</a:t>
            </a:r>
            <a:r>
              <a:rPr lang="en-US" altLang="ja-JP" sz="12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Multi-Carrier: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Duplex: 40 min</a:t>
            </a: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MIMO: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IIoT</a:t>
            </a:r>
            <a:r>
              <a:rPr lang="en-US" altLang="ja-JP" sz="1200" b="1" dirty="0"/>
              <a:t>/URLLC: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Repeater: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eIAB</a:t>
            </a:r>
            <a:r>
              <a:rPr lang="en-US" altLang="ja-JP" sz="1200" b="1" dirty="0"/>
              <a:t>: 30 min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NW </a:t>
            </a:r>
            <a:r>
              <a:rPr lang="en-US" altLang="ja-JP" sz="1200" b="1" dirty="0" err="1"/>
              <a:t>EnSav</a:t>
            </a:r>
            <a:r>
              <a:rPr lang="en-US" altLang="ja-JP" sz="12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Multi-Carrier: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XR: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Duplex: 60 min</a:t>
            </a:r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100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(chaired by Shinya)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URLLC: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MBS: 50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AI/ML: 80 min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100 min</a:t>
            </a:r>
            <a:br>
              <a:rPr lang="en-US" altLang="ja-JP" sz="1200" b="1" dirty="0"/>
            </a:br>
            <a:r>
              <a:rPr lang="en-US" altLang="ja-JP" sz="1000" b="1" dirty="0"/>
              <a:t>(chaired by Shinya)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MBS: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URLLC: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CovEnh</a:t>
            </a:r>
            <a:r>
              <a:rPr lang="en-US" altLang="ja-JP" sz="1000" b="1" dirty="0">
                <a:solidFill>
                  <a:srgbClr val="FF0000"/>
                </a:solidFill>
              </a:rPr>
              <a:t>: 30 min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kumimoji="0" lang="en-US" altLang="ja-JP" sz="1200" b="1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eDSS</a:t>
            </a:r>
            <a:r>
              <a:rPr kumimoji="0" lang="en-US" altLang="ja-JP" sz="12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kumimoji="0" lang="en-US" altLang="ja-JP" sz="1200" b="1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eRedCap</a:t>
            </a:r>
            <a:r>
              <a:rPr kumimoji="0" lang="en-US" altLang="ja-JP" sz="12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: 40 min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100 min</a:t>
            </a:r>
            <a:br>
              <a:rPr lang="en-US" altLang="ja-JP" sz="1200" b="1" dirty="0"/>
            </a:br>
            <a:r>
              <a:rPr lang="en-US" altLang="ja-JP" sz="1000" b="1" dirty="0"/>
              <a:t>(chaired by Shinya)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AI/ML: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>
                <a:solidFill>
                  <a:srgbClr val="FF0000"/>
                </a:solidFill>
              </a:rPr>
              <a:t>R17 MBS: 30 min </a:t>
            </a:r>
            <a:br>
              <a:rPr lang="en-US" altLang="ja-JP" sz="1200" b="1" dirty="0">
                <a:solidFill>
                  <a:srgbClr val="FF0000"/>
                </a:solidFill>
              </a:rPr>
            </a:br>
            <a:r>
              <a:rPr lang="en-US" altLang="ja-JP" sz="1000" b="1" dirty="0">
                <a:solidFill>
                  <a:srgbClr val="FF0000"/>
                </a:solidFill>
              </a:rPr>
              <a:t>(chaired by David)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100 min</a:t>
            </a:r>
            <a:br>
              <a:rPr lang="en-US" altLang="ja-JP" sz="1200" b="1" dirty="0"/>
            </a:br>
            <a:r>
              <a:rPr lang="en-US" altLang="ja-JP" sz="1000" b="1" dirty="0"/>
              <a:t>(chaired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000" b="1" dirty="0"/>
          </a:p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kumimoji="0" lang="en-US" altLang="ja-JP" sz="1200" b="1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eRedCap</a:t>
            </a:r>
            <a:r>
              <a:rPr kumimoji="0" lang="en-US" altLang="ja-JP" sz="12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kumimoji="0" lang="en-US" altLang="ja-JP" sz="1200" b="1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eDSS</a:t>
            </a:r>
            <a:r>
              <a:rPr kumimoji="0" lang="en-US" altLang="ja-JP" sz="12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: 40 min</a:t>
            </a: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100 min</a:t>
            </a:r>
            <a:br>
              <a:rPr lang="en-US" altLang="ja-JP" sz="1200" b="1" dirty="0"/>
            </a:br>
            <a:r>
              <a:rPr lang="en-US" altLang="ja-JP" sz="1000" b="1" dirty="0"/>
              <a:t>(chaired by Shinya)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AI/ML: 50 min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R17 MBS: 30 min </a:t>
            </a:r>
            <a:br>
              <a:rPr kumimoji="0" lang="en-US" altLang="ja-JP" sz="12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</a:br>
            <a:r>
              <a:rPr kumimoji="0" lang="en-US" altLang="ja-JP" sz="10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(chaired by David)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eNTN</a:t>
            </a:r>
            <a:r>
              <a:rPr lang="en-US" altLang="ja-JP" sz="12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Positioning: 50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100 min</a:t>
            </a:r>
            <a:br>
              <a:rPr lang="en-US" altLang="ja-JP" sz="1200" b="1" dirty="0"/>
            </a:br>
            <a:r>
              <a:rPr lang="en-US" altLang="ja-JP" sz="1000" b="1" dirty="0">
                <a:solidFill>
                  <a:srgbClr val="FF0000"/>
                </a:solidFill>
              </a:rPr>
              <a:t>MIMO: 100 min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Sidelink</a:t>
            </a:r>
            <a:r>
              <a:rPr lang="en-US" altLang="ja-JP" sz="12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Sidelink-Evo</a:t>
            </a:r>
            <a:r>
              <a:rPr lang="en-US" altLang="ja-JP" sz="12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100 min</a:t>
            </a:r>
            <a:br>
              <a:rPr lang="en-US" altLang="ja-JP" sz="1200" b="1" dirty="0"/>
            </a:br>
            <a:r>
              <a:rPr lang="en-US" altLang="ja-JP" sz="1000" b="1" dirty="0">
                <a:solidFill>
                  <a:srgbClr val="FF0000"/>
                </a:solidFill>
              </a:rPr>
              <a:t>MIMO: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ePos</a:t>
            </a:r>
            <a:r>
              <a:rPr lang="en-US" altLang="ja-JP" sz="1000" b="1" dirty="0">
                <a:solidFill>
                  <a:srgbClr val="FF0000"/>
                </a:solidFill>
              </a:rPr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000" b="1" dirty="0"/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eNTN</a:t>
            </a:r>
            <a:r>
              <a:rPr lang="en-US" altLang="ja-JP" sz="12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Positioning: 50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100 min</a:t>
            </a:r>
            <a:br>
              <a:rPr lang="en-US" altLang="ja-JP" sz="1200" b="1" dirty="0"/>
            </a:br>
            <a:r>
              <a:rPr lang="en-US" altLang="ja-JP" sz="1000" b="1" dirty="0">
                <a:solidFill>
                  <a:srgbClr val="FF0000"/>
                </a:solidFill>
              </a:rPr>
              <a:t>IoT over NTN: 15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60 GHz: 15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70 min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R17 </a:t>
            </a:r>
            <a:r>
              <a:rPr kumimoji="0" lang="en-US" altLang="ja-JP" sz="12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Sidelink</a:t>
            </a: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: 40 min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kumimoji="0" lang="en-US" altLang="ja-JP" sz="12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Sidelink-Evo</a:t>
            </a: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: 40 min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R17 UE features2: </a:t>
            </a:r>
            <a:r>
              <a:rPr lang="en-US" altLang="ja-JP" sz="1200" b="1" dirty="0"/>
              <a:t>100</a:t>
            </a: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 min</a:t>
            </a:r>
            <a:b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kumimoji="0" lang="en-US" altLang="ja-JP" sz="1000" b="1" dirty="0">
                <a:solidFill>
                  <a:srgbClr val="FF0000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DSS: 30 min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000" b="1" dirty="0">
                <a:solidFill>
                  <a:srgbClr val="FF0000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MIMO: 70 min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eNTN</a:t>
            </a:r>
            <a:r>
              <a:rPr lang="en-US" altLang="ja-JP" sz="12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Positioning: 50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100 min</a:t>
            </a:r>
            <a:br>
              <a:rPr lang="en-US" altLang="ja-JP" sz="1200" b="1" dirty="0"/>
            </a:br>
            <a:r>
              <a:rPr lang="en-US" altLang="ja-JP" sz="1000" b="1" dirty="0">
                <a:solidFill>
                  <a:srgbClr val="FF0000"/>
                </a:solidFill>
              </a:rPr>
              <a:t>60 GHz: 15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85 min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61586" y="6375724"/>
            <a:ext cx="6923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Detailed schedules for UE features will be provided in advance by Ralf &amp; Shinya in their session folders</a:t>
            </a:r>
          </a:p>
        </p:txBody>
      </p:sp>
    </p:spTree>
    <p:extLst>
      <p:ext uri="{BB962C8B-B14F-4D97-AF65-F5344CB8AC3E}">
        <p14:creationId xmlns:p14="http://schemas.microsoft.com/office/powerpoint/2010/main" val="1815358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GTW Schedule for Week 2 (May 16 ~ 20)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MIMO: 75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Duplex: 75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R16 URLLC: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[109-e-R16-URLLC-01]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NW </a:t>
            </a:r>
            <a:r>
              <a:rPr lang="en-US" altLang="ja-JP" sz="1200" b="1" dirty="0" err="1"/>
              <a:t>EnSav</a:t>
            </a:r>
            <a:r>
              <a:rPr lang="en-US" altLang="ja-JP" sz="1200" b="1" dirty="0"/>
              <a:t>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Repeater: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Multi-Carrier: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XR: 40 min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MIMO: 70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Duplex: 70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IIoT</a:t>
            </a:r>
            <a:r>
              <a:rPr lang="en-US" altLang="ja-JP" sz="1200" b="1" dirty="0"/>
              <a:t>/URLLC: 40 min</a:t>
            </a: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NW </a:t>
            </a:r>
            <a:r>
              <a:rPr lang="en-US" altLang="ja-JP" sz="1200" b="1" dirty="0" err="1"/>
              <a:t>EnSav</a:t>
            </a:r>
            <a:r>
              <a:rPr lang="en-US" altLang="ja-JP" sz="12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Repeater: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Multi-Carrier: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XR: 60 min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Multi-Carrier: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Duplex: 75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MIMO: 75 min</a:t>
            </a:r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MBS: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0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Coverage: 45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eDSS</a:t>
            </a:r>
            <a:r>
              <a:rPr lang="en-US" altLang="ja-JP" sz="1200" b="1" dirty="0"/>
              <a:t>: 45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>
                <a:solidFill>
                  <a:srgbClr val="FF0000"/>
                </a:solidFill>
              </a:rPr>
              <a:t>R17 MBS: 30 min </a:t>
            </a:r>
            <a:br>
              <a:rPr lang="en-US" altLang="ja-JP" sz="1200" b="1" dirty="0">
                <a:solidFill>
                  <a:srgbClr val="FF0000"/>
                </a:solidFill>
              </a:rPr>
            </a:br>
            <a:r>
              <a:rPr lang="en-US" altLang="ja-JP" sz="1000" b="1" dirty="0">
                <a:solidFill>
                  <a:srgbClr val="FF0000"/>
                </a:solidFill>
              </a:rPr>
              <a:t>(chaired by David)</a:t>
            </a:r>
            <a:endParaRPr lang="en-US" altLang="ja-JP" sz="1200" b="1" dirty="0"/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60 min</a:t>
            </a:r>
            <a:br>
              <a:rPr lang="en-US" altLang="ja-JP" sz="1200" b="1" dirty="0"/>
            </a:br>
            <a:r>
              <a:rPr lang="en-US" altLang="ja-JP" sz="1000" b="1" dirty="0"/>
              <a:t>(chaired by Shinya)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eRedCap</a:t>
            </a:r>
            <a:r>
              <a:rPr lang="en-US" altLang="ja-JP" sz="12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AI/ML: 80 min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60 min</a:t>
            </a:r>
            <a:br>
              <a:rPr lang="en-US" altLang="ja-JP" sz="1200" b="1" dirty="0"/>
            </a:br>
            <a:r>
              <a:rPr lang="en-US" altLang="ja-JP" sz="1000" b="1" dirty="0"/>
              <a:t>(chaired by Shinya)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AI/ML: 90 min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R17 MBS: 30 min </a:t>
            </a:r>
            <a:br>
              <a:rPr kumimoji="0" lang="en-US" altLang="ja-JP" sz="12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</a:br>
            <a:r>
              <a:rPr kumimoji="0" lang="en-US" altLang="ja-JP" sz="10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(chaired by David)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60 min</a:t>
            </a:r>
            <a:br>
              <a:rPr lang="en-US" altLang="ja-JP" sz="1200" b="1" dirty="0"/>
            </a:br>
            <a:r>
              <a:rPr lang="en-US" altLang="ja-JP" sz="1000" b="1" dirty="0"/>
              <a:t>(chaired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0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eRedCap</a:t>
            </a:r>
            <a:r>
              <a:rPr lang="en-US" altLang="ja-JP" sz="1200" b="1" dirty="0"/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eDSS</a:t>
            </a:r>
            <a:r>
              <a:rPr lang="en-US" altLang="ja-JP" sz="1200" b="1" dirty="0"/>
              <a:t>: 60 min</a:t>
            </a: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60 min</a:t>
            </a:r>
            <a:br>
              <a:rPr lang="en-US" altLang="ja-JP" sz="1200" b="1" dirty="0"/>
            </a:br>
            <a:r>
              <a:rPr lang="en-US" altLang="ja-JP" sz="1000" b="1" dirty="0"/>
              <a:t>(chaired by Shinya)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AI/ML: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eRedCap</a:t>
            </a:r>
            <a:r>
              <a:rPr lang="en-US" altLang="ja-JP" sz="1200" b="1" dirty="0"/>
              <a:t>: 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eDSS</a:t>
            </a:r>
            <a:r>
              <a:rPr lang="en-US" altLang="ja-JP" sz="1200" b="1" dirty="0"/>
              <a:t>: 20 min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R17 </a:t>
            </a:r>
            <a:r>
              <a:rPr kumimoji="0" lang="en-US" altLang="ja-JP" sz="1200" b="1" dirty="0" err="1">
                <a:solidFill>
                  <a:srgbClr val="FF0000"/>
                </a:solidFill>
                <a:ea typeface="ＭＳ Ｐゴシック" panose="020B0600070205080204" pitchFamily="34" charset="-128"/>
              </a:rPr>
              <a:t>Sidelink</a:t>
            </a:r>
            <a:r>
              <a:rPr kumimoji="0" lang="en-US" altLang="ja-JP" sz="12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: 40 min </a:t>
            </a:r>
            <a:br>
              <a:rPr kumimoji="0" lang="en-US" altLang="ja-JP" sz="12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</a:br>
            <a:r>
              <a:rPr kumimoji="0" lang="en-US" altLang="ja-JP" sz="10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(chaired by David)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Sidelink</a:t>
            </a:r>
            <a:r>
              <a:rPr lang="en-US" altLang="ja-JP" sz="1200" b="1" dirty="0"/>
              <a:t>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Sidelink-Evo</a:t>
            </a:r>
            <a:r>
              <a:rPr lang="en-US" altLang="ja-JP" sz="1200" b="1" dirty="0"/>
              <a:t>: 70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60 min</a:t>
            </a:r>
            <a:br>
              <a:rPr lang="en-US" altLang="ja-JP" sz="1200" b="1" dirty="0"/>
            </a:br>
            <a:r>
              <a:rPr lang="en-US" altLang="ja-JP" sz="1000" b="1" dirty="0">
                <a:solidFill>
                  <a:srgbClr val="FF0000"/>
                </a:solidFill>
              </a:rPr>
              <a:t>MIMO: 60 min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Positioning: 80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eNTN</a:t>
            </a:r>
            <a:r>
              <a:rPr lang="en-US" altLang="ja-JP" sz="12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60 min</a:t>
            </a:r>
            <a:br>
              <a:rPr lang="en-US" altLang="ja-JP" sz="1200" b="1" dirty="0"/>
            </a:br>
            <a:r>
              <a:rPr lang="en-US" altLang="ja-JP" sz="1000" b="1" dirty="0">
                <a:solidFill>
                  <a:srgbClr val="FF0000"/>
                </a:solidFill>
              </a:rPr>
              <a:t>NR NTN: 15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45 min</a:t>
            </a:r>
            <a:endParaRPr lang="en-US" altLang="ja-JP" sz="1000" b="1" dirty="0"/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Sidelink</a:t>
            </a:r>
            <a:r>
              <a:rPr lang="en-US" altLang="ja-JP" sz="1200" b="1" dirty="0"/>
              <a:t>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Sidelink-Evo</a:t>
            </a:r>
            <a:r>
              <a:rPr lang="en-US" altLang="ja-JP" sz="1200" b="1" dirty="0"/>
              <a:t>: 70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60 min</a:t>
            </a:r>
            <a:br>
              <a:rPr lang="en-US" altLang="ja-JP" sz="1200" b="1" dirty="0"/>
            </a:br>
            <a:r>
              <a:rPr lang="en-US" altLang="ja-JP" sz="1000" b="1" dirty="0"/>
              <a:t>(chaired by Ralf)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Positioning: 80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eNTN</a:t>
            </a:r>
            <a:r>
              <a:rPr lang="en-US" altLang="ja-JP" sz="1200" b="1" dirty="0"/>
              <a:t>: 40 min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R17 UE features2: </a:t>
            </a:r>
            <a:r>
              <a:rPr lang="en-US" altLang="ja-JP" sz="1200" b="1" dirty="0"/>
              <a:t>60</a:t>
            </a: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 min</a:t>
            </a:r>
            <a:b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kumimoji="0" lang="en-US" altLang="ja-JP" sz="10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(chaired by Ralf)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eNTN</a:t>
            </a:r>
            <a:r>
              <a:rPr lang="en-US" altLang="ja-JP" sz="12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Positioning: 90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60 min</a:t>
            </a:r>
            <a:br>
              <a:rPr lang="en-US" altLang="ja-JP" sz="1200" b="1" dirty="0"/>
            </a:br>
            <a:r>
              <a:rPr lang="en-US" altLang="ja-JP" sz="1000" b="1" dirty="0"/>
              <a:t>(chaired by Ralf)</a:t>
            </a:r>
            <a:endParaRPr lang="en-US" altLang="ja-JP" sz="1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61586" y="6375724"/>
            <a:ext cx="6923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Detailed schedules for UE features will be provided in advance by Ralf &amp; Shinya in their session folders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12:00 ~ 15:00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12:00 ~ 15:00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12:00 ~ 15:00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03:00 ~ 06:00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12:00 ~ 15:00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217770" y="169709"/>
            <a:ext cx="29017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 to potential change </a:t>
            </a:r>
          </a:p>
          <a:p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depending on progress of each WI/SI</a:t>
            </a:r>
          </a:p>
        </p:txBody>
      </p:sp>
      <p:sp>
        <p:nvSpPr>
          <p:cNvPr id="6" name="아래쪽 화살표 5"/>
          <p:cNvSpPr/>
          <p:nvPr/>
        </p:nvSpPr>
        <p:spPr>
          <a:xfrm rot="1480932">
            <a:off x="9584307" y="640607"/>
            <a:ext cx="389506" cy="1020525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모서리가 둥근 직사각형 59"/>
          <p:cNvSpPr/>
          <p:nvPr/>
        </p:nvSpPr>
        <p:spPr>
          <a:xfrm>
            <a:off x="7404120" y="1614896"/>
            <a:ext cx="4469125" cy="5037827"/>
          </a:xfrm>
          <a:prstGeom prst="roundRect">
            <a:avLst>
              <a:gd name="adj" fmla="val 3242"/>
            </a:avLst>
          </a:prstGeom>
          <a:solidFill>
            <a:schemeClr val="accent4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954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91613</TotalTime>
  <Words>588</Words>
  <Application>Microsoft Office PowerPoint</Application>
  <PresentationFormat>Widescreen</PresentationFormat>
  <Paragraphs>168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Verdana</vt:lpstr>
      <vt:lpstr>Wingdings</vt:lpstr>
      <vt:lpstr>Office 테마</vt:lpstr>
      <vt:lpstr>GTW Schedule for Week 1 (May 9 ~ 13)</vt:lpstr>
      <vt:lpstr>GTW Schedule for Week 2 (May 16 ~ 20)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Ralf Bendlin (AT&amp;T)</cp:lastModifiedBy>
  <cp:revision>553</cp:revision>
  <dcterms:created xsi:type="dcterms:W3CDTF">2019-02-14T07:06:45Z</dcterms:created>
  <dcterms:modified xsi:type="dcterms:W3CDTF">2022-05-16T05:03:08Z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