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4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8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>
                <a:latin typeface="Arial" panose="020B0604020202020204" pitchFamily="34" charset="0"/>
                <a:cs typeface="Arial" panose="020B0604020202020204" pitchFamily="34" charset="0"/>
              </a:defRPr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0" y="733456"/>
            <a:ext cx="12192000" cy="45719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(May 9 ~ 13)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eIAB</a:t>
            </a:r>
            <a:r>
              <a:rPr lang="en-US" altLang="ja-JP" sz="1200" b="1" dirty="0"/>
              <a:t>: 30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Sidelink-Evo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100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100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AutoShape 71">
            <a:extLst>
              <a:ext uri="{FF2B5EF4-FFF2-40B4-BE49-F238E27FC236}">
                <a16:creationId xmlns:a16="http://schemas.microsoft.com/office/drawing/2014/main" id="{3E06F5BB-3F92-8302-CFF9-FC4997345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37" name="AutoShape 71">
            <a:extLst>
              <a:ext uri="{FF2B5EF4-FFF2-40B4-BE49-F238E27FC236}">
                <a16:creationId xmlns:a16="http://schemas.microsoft.com/office/drawing/2014/main" id="{AECAC801-B03B-5261-CC00-CFFE0D983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38" name="AutoShape 71">
            <a:extLst>
              <a:ext uri="{FF2B5EF4-FFF2-40B4-BE49-F238E27FC236}">
                <a16:creationId xmlns:a16="http://schemas.microsoft.com/office/drawing/2014/main" id="{8CAE3FC3-957B-B631-C9EA-738BB3AA0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MBS: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  <a:endParaRPr kumimoji="0" lang="en-US" altLang="ja-JP" sz="1000" b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</a:p>
        </p:txBody>
      </p:sp>
      <p:sp>
        <p:nvSpPr>
          <p:cNvPr id="39" name="AutoShape 71">
            <a:extLst>
              <a:ext uri="{FF2B5EF4-FFF2-40B4-BE49-F238E27FC236}">
                <a16:creationId xmlns:a16="http://schemas.microsoft.com/office/drawing/2014/main" id="{0CDE62A3-8A18-C6C0-F31F-B9CC8BFEE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MBS: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eRedCap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kumimoji="0" lang="en-US" altLang="ja-JP" sz="1200" b="1" dirty="0" err="1">
                <a:solidFill>
                  <a:srgbClr val="000000"/>
                </a:solidFill>
                <a:ea typeface="ＭＳ Ｐゴシック" panose="020B0600070205080204" pitchFamily="34" charset="-128"/>
              </a:rPr>
              <a:t>eDSS</a:t>
            </a:r>
            <a:r>
              <a:rPr kumimoji="0" lang="en-US" altLang="ja-JP" sz="1200" b="1" dirty="0">
                <a:solidFill>
                  <a:srgbClr val="000000"/>
                </a:solidFill>
                <a:ea typeface="ＭＳ Ｐゴシック" panose="020B0600070205080204" pitchFamily="34" charset="-128"/>
              </a:rPr>
              <a:t>: 40 min</a:t>
            </a:r>
          </a:p>
        </p:txBody>
      </p:sp>
      <p:sp>
        <p:nvSpPr>
          <p:cNvPr id="56" name="AutoShape 71">
            <a:extLst>
              <a:ext uri="{FF2B5EF4-FFF2-40B4-BE49-F238E27FC236}">
                <a16:creationId xmlns:a16="http://schemas.microsoft.com/office/drawing/2014/main" id="{26787A64-83E9-F46C-1048-220BFA6AF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100 min</a:t>
            </a:r>
            <a:br>
              <a:rPr lang="en-US" altLang="ja-JP" sz="1200" b="1"/>
            </a:br>
            <a:r>
              <a:rPr lang="en-US" altLang="ja-JP" sz="1000" b="1">
                <a:solidFill>
                  <a:srgbClr val="FF0000"/>
                </a:solidFill>
              </a:rPr>
              <a:t>MBS</a:t>
            </a:r>
            <a:r>
              <a:rPr lang="en-US" altLang="ja-JP" sz="1000" b="1" dirty="0">
                <a:solidFill>
                  <a:srgbClr val="FF0000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70 min</a:t>
            </a:r>
            <a:endParaRPr lang="en-US" altLang="ja-JP" sz="1000" b="1" dirty="0"/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50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</p:spTree>
    <p:extLst>
      <p:ext uri="{BB962C8B-B14F-4D97-AF65-F5344CB8AC3E}">
        <p14:creationId xmlns:p14="http://schemas.microsoft.com/office/powerpoint/2010/main" val="1815358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GTW Schedule for Week 2 (May 16 ~ 20)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R16 URLLC: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[109-e-R16-URLLC-01]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40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IIoT</a:t>
            </a:r>
            <a:r>
              <a:rPr lang="en-US" altLang="ja-JP" sz="1200" b="1" dirty="0"/>
              <a:t>/URLLC: 40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NW </a:t>
            </a:r>
            <a:r>
              <a:rPr lang="en-US" altLang="ja-JP" sz="1200" b="1" dirty="0" err="1"/>
              <a:t>EnSav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Repeater: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XR: 60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Multi-Carrier: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Duplex: 75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MIMO: 75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Coverage: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45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R17 MBS: 30 min </a:t>
            </a:r>
            <a:br>
              <a:rPr lang="en-US" altLang="ja-JP" sz="1200" b="1" dirty="0">
                <a:solidFill>
                  <a:srgbClr val="FF0000"/>
                </a:solidFill>
              </a:rPr>
            </a:br>
            <a:r>
              <a:rPr lang="en-US" altLang="ja-JP" sz="1000" b="1" dirty="0">
                <a:solidFill>
                  <a:srgbClr val="FF0000"/>
                </a:solidFill>
              </a:rPr>
              <a:t>(chaired by David)</a:t>
            </a:r>
            <a:endParaRPr lang="en-US" altLang="ja-JP" sz="1200" b="1" dirty="0"/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80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90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MBS: 30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features1: 60 min</a:t>
            </a:r>
            <a:br>
              <a:rPr lang="en-US" altLang="ja-JP" sz="1200" b="1" dirty="0"/>
            </a:br>
            <a:r>
              <a:rPr lang="en-US" altLang="ja-JP" sz="1000" b="1" dirty="0"/>
              <a:t>(chaired by Shinya)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AI/ML: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eRedCap</a:t>
            </a:r>
            <a:r>
              <a:rPr lang="en-US" altLang="ja-JP" sz="1200" b="1" dirty="0"/>
              <a:t>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eDSS</a:t>
            </a:r>
            <a:r>
              <a:rPr lang="en-US" altLang="ja-JP" sz="1200" b="1" dirty="0"/>
              <a:t>: 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R17 </a:t>
            </a:r>
            <a:r>
              <a:rPr kumimoji="0" lang="en-US" altLang="ja-JP" sz="1200" b="1" dirty="0" err="1">
                <a:solidFill>
                  <a:srgbClr val="FF0000"/>
                </a:solidFill>
                <a:ea typeface="ＭＳ Ｐゴシック" panose="020B0600070205080204" pitchFamily="34" charset="-128"/>
              </a:rPr>
              <a:t>Sidelink</a:t>
            </a:r>
            <a: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: 40 min </a:t>
            </a:r>
            <a:br>
              <a:rPr kumimoji="0" lang="en-US" altLang="ja-JP" sz="12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</a:br>
            <a:r>
              <a:rPr kumimoji="0" lang="en-US" altLang="ja-JP" sz="10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(chaired by David)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>
                <a:solidFill>
                  <a:srgbClr val="FF0000"/>
                </a:solidFill>
              </a:rPr>
              <a:t>MIMO: 60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</a:t>
            </a:r>
            <a:r>
              <a:rPr lang="en-US" altLang="ja-JP" sz="1200" b="1" dirty="0" err="1"/>
              <a:t>Sidelink</a:t>
            </a:r>
            <a:r>
              <a:rPr lang="en-US" altLang="ja-JP" sz="12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Sidelink-Evo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40 min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R17 UE features2: </a:t>
            </a:r>
            <a:r>
              <a:rPr lang="en-US" altLang="ja-JP" sz="1200" b="1" dirty="0"/>
              <a:t>60</a:t>
            </a:r>
            <a: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min</a:t>
            </a:r>
            <a:br>
              <a:rPr kumimoji="0" lang="en-US" altLang="ja-JP" sz="12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</a:t>
            </a:r>
            <a:r>
              <a:rPr lang="en-US" altLang="ja-JP" sz="1200" b="1" dirty="0" err="1"/>
              <a:t>eNTN</a:t>
            </a:r>
            <a:r>
              <a:rPr lang="en-US" altLang="ja-JP" sz="12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R18 Positioning: 90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R17 UE features2: 60 min</a:t>
            </a:r>
            <a:br>
              <a:rPr lang="en-US" altLang="ja-JP" sz="1200" b="1" dirty="0"/>
            </a:br>
            <a:r>
              <a:rPr lang="en-US" altLang="ja-JP" sz="1000" b="1" dirty="0"/>
              <a:t>(chaired by Ralf)</a:t>
            </a: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03:00 ~ 06:00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12:00 ~ 15:00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17770" y="169709"/>
            <a:ext cx="2901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 to potential change </a:t>
            </a:r>
          </a:p>
          <a:p>
            <a:r>
              <a:rPr lang="en-U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depending on progress of each WI/SI</a:t>
            </a:r>
          </a:p>
        </p:txBody>
      </p:sp>
      <p:sp>
        <p:nvSpPr>
          <p:cNvPr id="6" name="아래쪽 화살표 5"/>
          <p:cNvSpPr/>
          <p:nvPr/>
        </p:nvSpPr>
        <p:spPr>
          <a:xfrm rot="1480932">
            <a:off x="9584307" y="640607"/>
            <a:ext cx="389506" cy="102052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모서리가 둥근 직사각형 59"/>
          <p:cNvSpPr/>
          <p:nvPr/>
        </p:nvSpPr>
        <p:spPr>
          <a:xfrm>
            <a:off x="7404120" y="1614896"/>
            <a:ext cx="4469125" cy="5037827"/>
          </a:xfrm>
          <a:prstGeom prst="roundRect">
            <a:avLst>
              <a:gd name="adj" fmla="val 3242"/>
            </a:avLst>
          </a:prstGeom>
          <a:solidFill>
            <a:schemeClr val="accent4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97446</TotalTime>
  <Words>583</Words>
  <Application>Microsoft Office PowerPoint</Application>
  <PresentationFormat>Widescreen</PresentationFormat>
  <Paragraphs>163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(May 9 ~ 13)</vt:lpstr>
      <vt:lpstr>GTW Schedule for Week 2 (May 16 ~ 20)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567</cp:revision>
  <dcterms:created xsi:type="dcterms:W3CDTF">2019-02-14T07:06:45Z</dcterms:created>
  <dcterms:modified xsi:type="dcterms:W3CDTF">2022-05-13T19:27:23Z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