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3" r:id="rId3"/>
    <p:sldId id="310" r:id="rId4"/>
    <p:sldId id="311" r:id="rId5"/>
    <p:sldId id="31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MIMO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 lnSpcReduction="10000"/>
          </a:bodyPr>
          <a:lstStyle/>
          <a:p>
            <a:pPr marL="357188" indent="-357188"/>
            <a:r>
              <a:rPr lang="en-US" sz="2000" dirty="0"/>
              <a:t>Week1 Monday (GTW2):  108 min</a:t>
            </a:r>
          </a:p>
          <a:p>
            <a:pPr marL="715926" lvl="1" indent="-357188"/>
            <a:r>
              <a:rPr lang="en-US" sz="2000" dirty="0"/>
              <a:t>Ordering of topics: Beam management → Multi-TRP for DL </a:t>
            </a:r>
            <a:r>
              <a:rPr lang="en-US" altLang="ko-KR" sz="2000" dirty="0"/>
              <a:t>→ Multi-TRP inter-cell</a:t>
            </a:r>
          </a:p>
          <a:p>
            <a:pPr marL="357188" indent="-357188"/>
            <a:r>
              <a:rPr lang="en-US" sz="2000" dirty="0"/>
              <a:t>Week1 </a:t>
            </a:r>
            <a:r>
              <a:rPr lang="en-US" altLang="ko-KR" sz="2000" dirty="0"/>
              <a:t>Tuesday (GTW2): 180 min</a:t>
            </a:r>
          </a:p>
          <a:p>
            <a:pPr marL="715926" lvl="1" indent="-357188"/>
            <a:r>
              <a:rPr lang="en-US" altLang="ko-KR" sz="2000" dirty="0"/>
              <a:t>Ordering of topics: Multi-TRP for UL → HST-SFN → SRS → BM for multi-TRP → CSI</a:t>
            </a:r>
          </a:p>
          <a:p>
            <a:pPr marL="357188" indent="-357188"/>
            <a:r>
              <a:rPr lang="en-US" sz="2000" dirty="0"/>
              <a:t>Week1 </a:t>
            </a:r>
            <a:r>
              <a:rPr lang="en-US" altLang="ko-KR" sz="2000" dirty="0"/>
              <a:t>Wednesday (GTW2): 80 min</a:t>
            </a:r>
          </a:p>
          <a:p>
            <a:pPr marL="715926" lvl="1" indent="-357188"/>
            <a:r>
              <a:rPr lang="en-US" altLang="ko-KR" sz="2000" dirty="0"/>
              <a:t>Ordering of topics: </a:t>
            </a:r>
            <a:r>
              <a:rPr lang="en-US" sz="2000" dirty="0"/>
              <a:t>Multi-TRP for DL </a:t>
            </a:r>
            <a:r>
              <a:rPr lang="en-US" altLang="ko-KR" sz="2000" dirty="0"/>
              <a:t>→ Multi-TRP inter-cell →</a:t>
            </a:r>
            <a:r>
              <a:rPr lang="en-US" altLang="ko-KR" sz="2000" dirty="0">
                <a:sym typeface="Wingdings" panose="05000000000000000000" pitchFamily="2" charset="2"/>
              </a:rPr>
              <a:t> </a:t>
            </a:r>
            <a:r>
              <a:rPr lang="en-US" sz="2000" dirty="0"/>
              <a:t>Beam management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Week1 </a:t>
            </a:r>
            <a:r>
              <a:rPr lang="en-US" altLang="ko-KR" sz="2000" dirty="0"/>
              <a:t>Thursday (GTW2): 180 min</a:t>
            </a:r>
          </a:p>
          <a:p>
            <a:pPr marL="715926" lvl="1" indent="-357188"/>
            <a:r>
              <a:rPr lang="en-US" altLang="ko-KR" sz="2000" dirty="0"/>
              <a:t>Ordering of topics: HST-SFN → Multi-TRP for UL → SRS → BM for multi-TRP → CSI → Comeback (depending on available time)</a:t>
            </a:r>
          </a:p>
          <a:p>
            <a:pPr marL="357188" indent="-357188"/>
            <a:r>
              <a:rPr lang="en-US" sz="2000" dirty="0"/>
              <a:t>Week1 </a:t>
            </a:r>
            <a:r>
              <a:rPr lang="en-US" altLang="ko-KR" sz="2000" dirty="0"/>
              <a:t>Friday (GTW2): 80 min</a:t>
            </a:r>
          </a:p>
          <a:p>
            <a:pPr marL="715926" lvl="1" indent="-357188"/>
            <a:r>
              <a:rPr lang="en-US" altLang="ko-KR" sz="2000" dirty="0"/>
              <a:t>Ordering of topics: </a:t>
            </a:r>
            <a:r>
              <a:rPr lang="en-US" sz="2000" dirty="0"/>
              <a:t>Multi-TRP for DL </a:t>
            </a:r>
            <a:r>
              <a:rPr lang="en-US" sz="2000" dirty="0">
                <a:sym typeface="Wingdings" panose="05000000000000000000" pitchFamily="2" charset="2"/>
              </a:rPr>
              <a:t></a:t>
            </a:r>
            <a:r>
              <a:rPr lang="en-US" sz="2000" dirty="0"/>
              <a:t> Beam management</a:t>
            </a:r>
          </a:p>
          <a:p>
            <a:pPr marL="357188" indent="-357188"/>
            <a:r>
              <a:rPr lang="en-US" altLang="ko-KR" sz="2000" dirty="0">
                <a:solidFill>
                  <a:srgbClr val="FF0000"/>
                </a:solidFill>
              </a:rPr>
              <a:t>Week2 Monday (GTW2): 180 min</a:t>
            </a:r>
          </a:p>
          <a:p>
            <a:pPr marL="715926" lvl="1" indent="-357188"/>
            <a:r>
              <a:rPr lang="en-US" altLang="ko-KR" sz="2000" dirty="0"/>
              <a:t>Multi-TRP inter-cell </a:t>
            </a:r>
            <a:r>
              <a:rPr lang="en-US" altLang="ko-KR" sz="2000" dirty="0">
                <a:sym typeface="Wingdings" panose="05000000000000000000" pitchFamily="2" charset="2"/>
              </a:rPr>
              <a:t> </a:t>
            </a:r>
            <a:r>
              <a:rPr lang="en-US" altLang="ko-KR" sz="2000" dirty="0"/>
              <a:t>HST-SFN → Multi-TRP UL → SRS → BM for multi-TRP → … (depending on time)</a:t>
            </a:r>
          </a:p>
          <a:p>
            <a:pPr marL="357188" indent="-357188"/>
            <a:r>
              <a:rPr lang="en-US" altLang="ko-KR" sz="2000" dirty="0">
                <a:solidFill>
                  <a:srgbClr val="FF0000"/>
                </a:solidFill>
              </a:rPr>
              <a:t>Week2 Monday (GTW2): 110 min</a:t>
            </a:r>
          </a:p>
          <a:p>
            <a:pPr marL="715926" lvl="1" indent="-357188"/>
            <a:r>
              <a:rPr lang="en-US" altLang="ko-KR" sz="2000" dirty="0"/>
              <a:t>Multi-TRP inter-cell </a:t>
            </a:r>
            <a:r>
              <a:rPr lang="en-US" altLang="ko-KR" sz="2000" dirty="0">
                <a:sym typeface="Wingdings" panose="05000000000000000000" pitchFamily="2" charset="2"/>
              </a:rPr>
              <a:t> Beam Management  </a:t>
            </a:r>
            <a:r>
              <a:rPr lang="en-US" altLang="ko-KR" sz="2000" dirty="0"/>
              <a:t>Any other comeback (if necessary)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FA168-88F8-49FB-9490-B1EDE7EA6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 in Rel-17 NR-MIMO GTW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C337F-02F4-44A6-BD3C-DE1FC3087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7188" indent="-357188"/>
            <a:r>
              <a:rPr lang="en-US" altLang="ko-KR" sz="2400" dirty="0">
                <a:solidFill>
                  <a:srgbClr val="FF0000"/>
                </a:solidFill>
              </a:rPr>
              <a:t>Week2 Monday (GTW2): 180 min</a:t>
            </a:r>
          </a:p>
          <a:p>
            <a:pPr marL="715926" lvl="1" indent="-357188"/>
            <a:r>
              <a:rPr lang="en-US" altLang="ko-KR" sz="2000" dirty="0">
                <a:solidFill>
                  <a:srgbClr val="FF0000"/>
                </a:solidFill>
              </a:rPr>
              <a:t>Multi-TRP inter-cell </a:t>
            </a:r>
            <a:r>
              <a:rPr lang="en-US" altLang="ko-KR" sz="2000" dirty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n-US" altLang="ko-KR" sz="2000" dirty="0">
                <a:solidFill>
                  <a:srgbClr val="FF0000"/>
                </a:solidFill>
              </a:rPr>
              <a:t>HST-SFN → Multi-TRP UL → SRS → BM for multi-TRP → CSI (depending on time)</a:t>
            </a:r>
          </a:p>
          <a:p>
            <a:endParaRPr lang="en-US" sz="2000" dirty="0"/>
          </a:p>
          <a:p>
            <a:pPr marL="357188" indent="-357188"/>
            <a:r>
              <a:rPr lang="en-US" sz="2400" dirty="0">
                <a:solidFill>
                  <a:srgbClr val="FF0000"/>
                </a:solidFill>
              </a:rPr>
              <a:t>Couple of requests in consideration of limited GTW time</a:t>
            </a:r>
          </a:p>
          <a:p>
            <a:pPr marL="715926" lvl="1" indent="-357188"/>
            <a:r>
              <a:rPr lang="en-US" sz="2000" dirty="0">
                <a:solidFill>
                  <a:srgbClr val="FF0000"/>
                </a:solidFill>
              </a:rPr>
              <a:t>Please make concise comments</a:t>
            </a:r>
          </a:p>
          <a:p>
            <a:pPr marL="715926" lvl="1" indent="-357188"/>
            <a:r>
              <a:rPr lang="en-US" sz="2000" dirty="0">
                <a:solidFill>
                  <a:srgbClr val="FF0000"/>
                </a:solidFill>
              </a:rPr>
              <a:t>Please do not repeat the same argument</a:t>
            </a:r>
          </a:p>
          <a:p>
            <a:pPr marL="715926" lvl="1" indent="-357188"/>
            <a:r>
              <a:rPr lang="en-US" sz="2000" dirty="0">
                <a:solidFill>
                  <a:srgbClr val="FF0000"/>
                </a:solidFill>
              </a:rPr>
              <a:t>If someone else has already made similar comment, simply say that you share their view</a:t>
            </a:r>
          </a:p>
          <a:p>
            <a:pPr marL="715926" lvl="1" indent="-357188"/>
            <a:r>
              <a:rPr lang="en-US" sz="2400" b="1" u="sng" dirty="0">
                <a:solidFill>
                  <a:srgbClr val="FF0000"/>
                </a:solidFill>
              </a:rPr>
              <a:t>All FLs, please upload your summaries 5 min before the GTW session starts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71510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NB-</a:t>
            </a:r>
            <a:r>
              <a:rPr lang="en-US" dirty="0" err="1"/>
              <a:t>IoT</a:t>
            </a:r>
            <a:r>
              <a:rPr lang="en-US" dirty="0"/>
              <a:t>/</a:t>
            </a:r>
            <a:r>
              <a:rPr lang="en-US" dirty="0" err="1"/>
              <a:t>eMTC</a:t>
            </a:r>
            <a:r>
              <a:rPr lang="en-US" dirty="0"/>
              <a:t>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Week1 Monday (GTW2): 24 min</a:t>
            </a:r>
          </a:p>
          <a:p>
            <a:pPr marL="715926" lvl="1" indent="-357188"/>
            <a:r>
              <a:rPr lang="en-US" sz="2000" dirty="0"/>
              <a:t>Topic: 16QAM</a:t>
            </a:r>
            <a:endParaRPr lang="en-US" altLang="ko-KR" sz="2000" dirty="0"/>
          </a:p>
          <a:p>
            <a:pPr marL="357188" indent="-357188"/>
            <a:r>
              <a:rPr lang="en-US" altLang="ko-KR" sz="2000" dirty="0"/>
              <a:t>Week1 Wednesday (GTW2): 20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14 HARQ</a:t>
            </a:r>
          </a:p>
          <a:p>
            <a:pPr marL="357188" indent="-357188"/>
            <a:r>
              <a:rPr lang="en-US" altLang="ko-KR" sz="2000" dirty="0"/>
              <a:t>Week1 Friday (GTW2): 20 min</a:t>
            </a:r>
          </a:p>
          <a:p>
            <a:pPr marL="715926" lvl="1" indent="-357188"/>
            <a:r>
              <a:rPr lang="en-US" sz="2000" dirty="0"/>
              <a:t>Topic: 16QAM</a:t>
            </a:r>
            <a:endParaRPr lang="en-US" altLang="ko-KR" sz="2000" dirty="0"/>
          </a:p>
          <a:p>
            <a:pPr marL="357188" indent="-357188"/>
            <a:r>
              <a:rPr lang="en-US" sz="2000" dirty="0">
                <a:solidFill>
                  <a:srgbClr val="FF0000"/>
                </a:solidFill>
              </a:rPr>
              <a:t>Week2 Tuesday (GTW2): 20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14 HARQ and any other remaining issues</a:t>
            </a:r>
          </a:p>
          <a:p>
            <a:pPr marL="357188" indent="-357188"/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8.10 IAB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Week1 Monday (GTW2): 24 min</a:t>
            </a:r>
          </a:p>
          <a:p>
            <a:pPr marL="715926" lvl="1" indent="-357188"/>
            <a:r>
              <a:rPr lang="en-US" sz="2000" dirty="0"/>
              <a:t>Topic: Resource multiplexing between child and parent links of an IAB node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Week1 </a:t>
            </a:r>
            <a:r>
              <a:rPr lang="en-US" altLang="ko-KR" sz="2000" dirty="0"/>
              <a:t>Wednesday (GTW2): 20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Resource multiplexing between child and parent links of an IAB node</a:t>
            </a:r>
          </a:p>
          <a:p>
            <a:pPr marL="357188" indent="-357188"/>
            <a:r>
              <a:rPr lang="en-US" sz="2000" dirty="0"/>
              <a:t>Week1 </a:t>
            </a:r>
            <a:r>
              <a:rPr lang="en-US" altLang="ko-KR" sz="2000" dirty="0"/>
              <a:t>Friday (GTW2): 20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Resource multiplexing between child and parent links of an IAB node</a:t>
            </a:r>
          </a:p>
          <a:p>
            <a:pPr marL="357188" indent="-357188"/>
            <a:r>
              <a:rPr lang="en-US" sz="2000" dirty="0">
                <a:solidFill>
                  <a:srgbClr val="FF0000"/>
                </a:solidFill>
              </a:rPr>
              <a:t>Week2 Tuesday (GTW2): 20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Resource multiplexing between child and parent links of an IAB node</a:t>
            </a:r>
          </a:p>
          <a:p>
            <a:pPr marL="357188" indent="-357188"/>
            <a:endParaRPr lang="en-US" sz="2000" dirty="0">
              <a:solidFill>
                <a:srgbClr val="FF0000"/>
              </a:solidFill>
            </a:endParaRPr>
          </a:p>
          <a:p>
            <a:pPr marL="357188" indent="-357188"/>
            <a:endParaRPr lang="en-US" altLang="ko-KR" sz="2200" dirty="0"/>
          </a:p>
          <a:p>
            <a:pPr marL="357188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DSS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Week1 Monday (GTW2): 24 min</a:t>
            </a:r>
          </a:p>
          <a:p>
            <a:pPr marL="715926" lvl="1" indent="-357188"/>
            <a:r>
              <a:rPr lang="en-US" sz="2000" dirty="0"/>
              <a:t>Topic: Cross-carrier scheduling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Week1 </a:t>
            </a:r>
            <a:r>
              <a:rPr lang="en-US" altLang="ko-KR" sz="2000" dirty="0"/>
              <a:t>Wednesday (GTW2): 20 min</a:t>
            </a:r>
          </a:p>
          <a:p>
            <a:pPr marL="715926" lvl="1" indent="-357188"/>
            <a:r>
              <a:rPr lang="en-US" altLang="ko-KR" sz="2000" dirty="0"/>
              <a:t>Topic: Activation/de-activation mechanism</a:t>
            </a:r>
          </a:p>
          <a:p>
            <a:pPr marL="357188" indent="-357188"/>
            <a:r>
              <a:rPr lang="en-US" sz="2000" dirty="0"/>
              <a:t>Week1 </a:t>
            </a:r>
            <a:r>
              <a:rPr lang="en-US" altLang="ko-KR" sz="2000" dirty="0"/>
              <a:t>Friday (GTW2): 20 min</a:t>
            </a:r>
          </a:p>
          <a:p>
            <a:pPr marL="715926" lvl="1" indent="-357188"/>
            <a:r>
              <a:rPr lang="en-US" sz="2000" dirty="0"/>
              <a:t>Topic: Cross-carrier scheduling</a:t>
            </a:r>
          </a:p>
          <a:p>
            <a:pPr marL="357188" indent="-357188"/>
            <a:r>
              <a:rPr lang="en-US" sz="2000" dirty="0">
                <a:solidFill>
                  <a:srgbClr val="FF0000"/>
                </a:solidFill>
              </a:rPr>
              <a:t>Week2 Tuesday</a:t>
            </a:r>
            <a:r>
              <a:rPr lang="en-US" altLang="ko-KR" sz="2000" dirty="0">
                <a:solidFill>
                  <a:srgbClr val="FF0000"/>
                </a:solidFill>
              </a:rPr>
              <a:t> (GTW2): 30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Cross-carrier scheduling </a:t>
            </a:r>
            <a:r>
              <a:rPr lang="en-US" sz="2000" dirty="0">
                <a:sym typeface="Wingdings" panose="05000000000000000000" pitchFamily="2" charset="2"/>
              </a:rPr>
              <a:t> </a:t>
            </a:r>
            <a:r>
              <a:rPr lang="en-US" altLang="ko-KR" sz="2000" dirty="0"/>
              <a:t>Activation/de-activation mechanism</a:t>
            </a:r>
          </a:p>
          <a:p>
            <a:pPr marL="357188" indent="-357188"/>
            <a:endParaRPr lang="en-US" altLang="ko-KR" sz="2000" dirty="0">
              <a:solidFill>
                <a:srgbClr val="FF0000"/>
              </a:solidFill>
            </a:endParaRPr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24210</TotalTime>
  <Words>439</Words>
  <Application>Microsoft Office PowerPoint</Application>
  <PresentationFormat>Widescreen</PresentationFormat>
  <Paragraphs>54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Today in Rel-17 NR-MIMO GTW Session</vt:lpstr>
      <vt:lpstr>8.13 NB-IoT/eMTC GTW session</vt:lpstr>
      <vt:lpstr>8.10 IAB GTW session</vt:lpstr>
      <vt:lpstr>8.13 DSS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Kim Younsun</cp:lastModifiedBy>
  <cp:revision>236</cp:revision>
  <dcterms:created xsi:type="dcterms:W3CDTF">2019-02-14T07:06:45Z</dcterms:created>
  <dcterms:modified xsi:type="dcterms:W3CDTF">2021-04-19T15:23:48Z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D:\Documents\SEC Documents\2019 documents\PPT template.pptx</vt:lpwstr>
  </property>
</Properties>
</file>