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4"/>
  </p:notesMasterIdLst>
  <p:handoutMasterIdLst>
    <p:handoutMasterId r:id="rId5"/>
  </p:handoutMasterIdLst>
  <p:sldIdLst>
    <p:sldId id="833" r:id="rId2"/>
    <p:sldId id="834" r:id="rId3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86">
          <p15:clr>
            <a:srgbClr val="A4A3A4"/>
          </p15:clr>
        </p15:guide>
        <p15:guide id="2" orient="horz" pos="2621">
          <p15:clr>
            <a:srgbClr val="A4A3A4"/>
          </p15:clr>
        </p15:guide>
        <p15:guide id="3" orient="horz" pos="3903">
          <p15:clr>
            <a:srgbClr val="A4A3A4"/>
          </p15:clr>
        </p15:guide>
        <p15:guide id="4" orient="horz" pos="288">
          <p15:clr>
            <a:srgbClr val="A4A3A4"/>
          </p15:clr>
        </p15:guide>
        <p15:guide id="5" orient="horz" pos="2945">
          <p15:clr>
            <a:srgbClr val="A4A3A4"/>
          </p15:clr>
        </p15:guide>
        <p15:guide id="6" orient="horz" pos="1773">
          <p15:clr>
            <a:srgbClr val="A4A3A4"/>
          </p15:clr>
        </p15:guide>
        <p15:guide id="7" orient="horz" pos="4203">
          <p15:clr>
            <a:srgbClr val="A4A3A4"/>
          </p15:clr>
        </p15:guide>
        <p15:guide id="8" pos="7677">
          <p15:clr>
            <a:srgbClr val="A4A3A4"/>
          </p15:clr>
        </p15:guide>
        <p15:guide id="9" pos="9">
          <p15:clr>
            <a:srgbClr val="A4A3A4"/>
          </p15:clr>
        </p15:guide>
        <p15:guide id="10" pos="578">
          <p15:clr>
            <a:srgbClr val="A4A3A4"/>
          </p15:clr>
        </p15:guide>
        <p15:guide id="11" pos="3037">
          <p15:clr>
            <a:srgbClr val="A4A3A4"/>
          </p15:clr>
        </p15:guide>
        <p15:guide id="12" pos="7325">
          <p15:clr>
            <a:srgbClr val="A4A3A4"/>
          </p15:clr>
        </p15:guide>
        <p15:guide id="13">
          <p15:clr>
            <a:srgbClr val="A4A3A4"/>
          </p15:clr>
        </p15:guide>
        <p15:guide id="14" pos="4238">
          <p15:clr>
            <a:srgbClr val="A4A3A4"/>
          </p15:clr>
        </p15:guide>
        <p15:guide id="15" pos="5629">
          <p15:clr>
            <a:srgbClr val="A4A3A4"/>
          </p15:clr>
        </p15:guide>
        <p15:guide id="16" pos="147">
          <p15:clr>
            <a:srgbClr val="A4A3A4"/>
          </p15:clr>
        </p15:guide>
        <p15:guide id="17" pos="75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shi Chen" initials="WC" lastIdx="1" clrIdx="0">
    <p:extLst>
      <p:ext uri="{19B8F6BF-5375-455C-9EA6-DF929625EA0E}">
        <p15:presenceInfo xmlns:p15="http://schemas.microsoft.com/office/powerpoint/2012/main" userId="S-1-5-21-945540591-4024260831-3861152641-1365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141A"/>
    <a:srgbClr val="005392"/>
    <a:srgbClr val="FDF055"/>
    <a:srgbClr val="003B66"/>
    <a:srgbClr val="404040"/>
    <a:srgbClr val="8F297D"/>
    <a:srgbClr val="00ACBD"/>
    <a:srgbClr val="008D95"/>
    <a:srgbClr val="7F7F7F"/>
    <a:srgbClr val="8F29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B9D499-2CF0-4E0B-94BB-70CD15CAAC50}" v="11" dt="2021-01-21T18:36:21.0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5" autoAdjust="0"/>
    <p:restoredTop sz="94145" autoAdjust="0"/>
  </p:normalViewPr>
  <p:slideViewPr>
    <p:cSldViewPr snapToGrid="0" snapToObjects="1">
      <p:cViewPr varScale="1">
        <p:scale>
          <a:sx n="107" d="100"/>
          <a:sy n="107" d="100"/>
        </p:scale>
        <p:origin x="1086" y="108"/>
      </p:cViewPr>
      <p:guideLst>
        <p:guide orient="horz" pos="1986"/>
        <p:guide orient="horz" pos="2621"/>
        <p:guide orient="horz" pos="3903"/>
        <p:guide orient="horz" pos="288"/>
        <p:guide orient="horz" pos="2945"/>
        <p:guide orient="horz" pos="1773"/>
        <p:guide orient="horz" pos="4203"/>
        <p:guide pos="7677"/>
        <p:guide pos="9"/>
        <p:guide pos="578"/>
        <p:guide pos="3037"/>
        <p:guide pos="7325"/>
        <p:guide/>
        <p:guide pos="4238"/>
        <p:guide pos="5629"/>
        <p:guide pos="147"/>
        <p:guide pos="75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6" d="100"/>
        <a:sy n="106" d="100"/>
      </p:scale>
      <p:origin x="0" y="13344"/>
    </p:cViewPr>
  </p:sorterViewPr>
  <p:notesViewPr>
    <p:cSldViewPr snapToGrid="0" snapToObjects="1" showGuides="1">
      <p:cViewPr varScale="1">
        <p:scale>
          <a:sx n="95" d="100"/>
          <a:sy n="95" d="100"/>
        </p:scale>
        <p:origin x="-363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B4C68-02D4-43B7-82D0-CC0F31ADA7D5}" type="datetimeFigureOut">
              <a:rPr lang="en-US" smtClean="0">
                <a:latin typeface="Qualcomm Office Regular" pitchFamily="34" charset="0"/>
              </a:rPr>
              <a:t>1/21/2021</a:t>
            </a:fld>
            <a:endParaRPr lang="en-US" dirty="0">
              <a:latin typeface="Qualcomm Office Regular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Qualcomm Office Regular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8D803-E2CE-43E6-BB9D-83A503D767A5}" type="slidenum">
              <a:rPr lang="en-US" smtClean="0">
                <a:latin typeface="Qualcomm Office Regular" pitchFamily="34" charset="0"/>
              </a:rPr>
              <a:t>‹#›</a:t>
            </a:fld>
            <a:endParaRPr lang="en-US" dirty="0">
              <a:latin typeface="Qualcomm Office Regular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888" y="8400641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42895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7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2587" y="4343400"/>
            <a:ext cx="6092825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287587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latin typeface="Qualcomm Office Regular" pitchFamily="34" charset="0"/>
              </a:defRPr>
            </a:lvl1pPr>
          </a:lstStyle>
          <a:p>
            <a:fld id="{928A2613-ABFE-468A-A021-82F251360FB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8892993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88602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itchFamily="34" charset="0"/>
      <a:buChar char="•"/>
      <a:defRPr sz="1600" kern="1200">
        <a:solidFill>
          <a:schemeClr val="tx1"/>
        </a:solidFill>
        <a:latin typeface="Qualcomm Office Regular" pitchFamily="34" charset="0"/>
        <a:ea typeface="+mn-ea"/>
        <a:cs typeface="+mn-cs"/>
      </a:defRPr>
    </a:lvl1pPr>
    <a:lvl2pPr marL="628650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Qualcomm Office Regular" pitchFamily="34" charset="0"/>
        <a:ea typeface="+mn-ea"/>
        <a:cs typeface="+mn-cs"/>
      </a:defRPr>
    </a:lvl2pPr>
    <a:lvl3pPr marL="1085850" indent="-171450" algn="l" defTabSz="914400" rtl="0" eaLnBrk="1" latinLnBrk="0" hangingPunct="1">
      <a:buFont typeface="Arial" pitchFamily="34" charset="0"/>
      <a:buChar char="•"/>
      <a:defRPr sz="1200" kern="1200" baseline="0">
        <a:solidFill>
          <a:schemeClr val="tx1"/>
        </a:solidFill>
        <a:latin typeface="Qualcomm Office Regular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676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031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1870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004" y="1933395"/>
            <a:ext cx="11430000" cy="1398844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600200" indent="-347472">
              <a:buFont typeface="Qualcomm Regular" pitchFamily="34" charset="0"/>
              <a:buChar char="−"/>
              <a:defRPr/>
            </a:lvl5pPr>
            <a:lvl6pPr marL="2171700" indent="0">
              <a:buNone/>
              <a:defRPr sz="16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83464" y="736616"/>
            <a:ext cx="11430000" cy="50783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283464" y="1426464"/>
            <a:ext cx="11430000" cy="350865"/>
          </a:xfrm>
        </p:spPr>
        <p:txBody>
          <a:bodyPr tIns="0" bIns="0" anchor="t"/>
          <a:lstStyle>
            <a:lvl1pPr marL="0" indent="0">
              <a:buNone/>
              <a:defRPr sz="2400" b="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1273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 bwMode="gray">
          <a:xfrm>
            <a:off x="11520551" y="6525737"/>
            <a:ext cx="2888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fld id="{0A607DED-8B1E-49A6-A07A-F6DE68304C82}" type="slidenum">
              <a:rPr lang="en-US" sz="800" kern="1200" smtClean="0">
                <a:solidFill>
                  <a:schemeClr val="bg1">
                    <a:lumMod val="75000"/>
                  </a:schemeClr>
                </a:solidFill>
                <a:latin typeface="Qualcomm Office Regular" pitchFamily="34" charset="0"/>
                <a:ea typeface="+mn-ea"/>
                <a:cs typeface="Arial" pitchFamily="34" charset="0"/>
              </a:rPr>
              <a:pPr marL="0" algn="l" defTabSz="914400" rtl="0" eaLnBrk="1" latinLnBrk="0" hangingPunct="1"/>
              <a:t>‹#›</a:t>
            </a:fld>
            <a:endParaRPr lang="en-US" sz="800" kern="1200" dirty="0">
              <a:solidFill>
                <a:schemeClr val="bg1">
                  <a:lumMod val="75000"/>
                </a:schemeClr>
              </a:solidFill>
              <a:latin typeface="Qualcomm Office Regular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6" name="Group 5"/>
          <p:cNvGrpSpPr>
            <a:grpSpLocks noChangeAspect="1"/>
          </p:cNvGrpSpPr>
          <p:nvPr userDrawn="1"/>
        </p:nvGrpSpPr>
        <p:grpSpPr>
          <a:xfrm>
            <a:off x="9717597" y="327382"/>
            <a:ext cx="1802954" cy="393192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0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2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3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4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5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</p:grpSp>
      <p:grpSp>
        <p:nvGrpSpPr>
          <p:cNvPr id="16" name="Group 15"/>
          <p:cNvGrpSpPr>
            <a:grpSpLocks noChangeAspect="1"/>
          </p:cNvGrpSpPr>
          <p:nvPr userDrawn="1"/>
        </p:nvGrpSpPr>
        <p:grpSpPr>
          <a:xfrm>
            <a:off x="391276" y="3809824"/>
            <a:ext cx="2096458" cy="457200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1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9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0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1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2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3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4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grpSp>
        <p:nvGrpSpPr>
          <p:cNvPr id="44" name="Group 43"/>
          <p:cNvGrpSpPr>
            <a:grpSpLocks noChangeAspect="1"/>
          </p:cNvGrpSpPr>
          <p:nvPr userDrawn="1"/>
        </p:nvGrpSpPr>
        <p:grpSpPr>
          <a:xfrm>
            <a:off x="9860525" y="203866"/>
            <a:ext cx="1596214" cy="348106"/>
            <a:chOff x="187326" y="5085556"/>
            <a:chExt cx="8393112" cy="1830388"/>
          </a:xfrm>
          <a:solidFill>
            <a:srgbClr val="00ACBD"/>
          </a:solidFill>
        </p:grpSpPr>
        <p:sp>
          <p:nvSpPr>
            <p:cNvPr id="45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6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7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8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9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0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1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2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cxnSp>
        <p:nvCxnSpPr>
          <p:cNvPr id="53" name="Straight Connector 52"/>
          <p:cNvCxnSpPr/>
          <p:nvPr userDrawn="1"/>
        </p:nvCxnSpPr>
        <p:spPr>
          <a:xfrm>
            <a:off x="370268" y="600251"/>
            <a:ext cx="11448288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4149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</p:sldLayoutIdLst>
  <p:txStyles>
    <p:titleStyle>
      <a:lvl1pPr algn="l" defTabSz="914400" rtl="0" eaLnBrk="1" latinLnBrk="0" hangingPunct="1">
        <a:lnSpc>
          <a:spcPct val="75000"/>
        </a:lnSpc>
        <a:spcBef>
          <a:spcPct val="0"/>
        </a:spcBef>
        <a:buNone/>
        <a:defRPr lang="en-US" sz="3600" kern="1200" baseline="0" dirty="0">
          <a:solidFill>
            <a:schemeClr val="tx1">
              <a:lumMod val="65000"/>
              <a:lumOff val="35000"/>
            </a:schemeClr>
          </a:solidFill>
          <a:latin typeface="Qualcomm Office Regular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95000"/>
        </a:lnSpc>
        <a:spcBef>
          <a:spcPct val="20000"/>
        </a:spcBef>
        <a:buFontTx/>
        <a:buBlip>
          <a:blip r:embed="rId4"/>
        </a:buBlip>
        <a:defRPr lang="en-US" sz="24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1pPr>
      <a:lvl2pPr marL="7429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20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2pPr>
      <a:lvl3pPr marL="10287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8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3pPr>
      <a:lvl4pPr marL="13144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6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4pPr>
      <a:lvl5pPr marL="16002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400" kern="1200" baseline="0" dirty="0" smtClean="0">
          <a:solidFill>
            <a:prstClr val="black">
              <a:lumMod val="75000"/>
              <a:lumOff val="25000"/>
            </a:prstClr>
          </a:solidFill>
          <a:latin typeface="Qualcomm Regular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1 (Jan. 25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 – 29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, 2021)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PowerS</a:t>
            </a:r>
            <a:r>
              <a:rPr lang="en-US" altLang="ja-JP" sz="1400" b="1" dirty="0"/>
              <a:t>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/URLLC: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SL: 72m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125m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1024Q: 15m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DSS: 40m</a:t>
            </a:r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43551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NTN: 45m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</a:t>
            </a:r>
            <a:r>
              <a:rPr lang="en-GB" altLang="ja-JP" sz="1400" b="1" dirty="0" err="1"/>
              <a:t>NBIoT</a:t>
            </a:r>
            <a:r>
              <a:rPr lang="en-GB" altLang="ja-JP" sz="1400" b="1" dirty="0"/>
              <a:t>/</a:t>
            </a:r>
            <a:r>
              <a:rPr lang="en-GB" altLang="ja-JP" sz="1400" b="1" dirty="0" err="1"/>
              <a:t>eMTC</a:t>
            </a:r>
            <a:r>
              <a:rPr lang="en-GB" altLang="ja-JP" sz="1400" b="1" dirty="0"/>
              <a:t>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over NTN: 45m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60GHz: 90m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13 – 16pm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13 – 16pm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AC5838-EADB-41FE-92DB-3D208FB5D574}"/>
              </a:ext>
            </a:extLst>
          </p:cNvPr>
          <p:cNvSpPr txBox="1"/>
          <p:nvPr/>
        </p:nvSpPr>
        <p:spPr>
          <a:xfrm>
            <a:off x="5588924" y="106343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13 – 16pm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0EF395-6B0A-452D-8A22-7999D448BFE8}"/>
              </a:ext>
            </a:extLst>
          </p:cNvPr>
          <p:cNvSpPr txBox="1"/>
          <p:nvPr/>
        </p:nvSpPr>
        <p:spPr>
          <a:xfrm>
            <a:off x="7710343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13 – 16pm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619770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656" y="1510991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XR: 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72m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2009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PowerS</a:t>
            </a:r>
            <a:r>
              <a:rPr lang="en-US" altLang="ja-JP" sz="1400" b="1" dirty="0"/>
              <a:t>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/URLLC: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SL: 72m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XR: 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72m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2" y="3095298"/>
            <a:ext cx="1866435" cy="1436781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MBS: 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NBIoT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IAB: 36m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125m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1024Q: 15m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DSS: 40m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MBS: 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NBIoT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IAB: 36m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5978" y="4750012"/>
            <a:ext cx="1976550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R16 UE Features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NTN: 45m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</a:t>
            </a:r>
            <a:r>
              <a:rPr lang="en-GB" altLang="ja-JP" sz="1400" b="1" dirty="0" err="1"/>
              <a:t>NBIoT</a:t>
            </a:r>
            <a:r>
              <a:rPr lang="en-GB" altLang="ja-JP" sz="1400" b="1" dirty="0"/>
              <a:t>/</a:t>
            </a:r>
            <a:r>
              <a:rPr lang="en-GB" altLang="ja-JP" sz="1400" b="1" dirty="0" err="1"/>
              <a:t>eMTC</a:t>
            </a:r>
            <a:r>
              <a:rPr lang="en-GB" altLang="ja-JP" sz="1400" b="1" dirty="0"/>
              <a:t>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over NTN: 45m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60GHz: 90m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R16 UE Features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AB45F91-7461-471F-B180-526478868CB7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5828EDC-DAC7-4C17-8995-77E2CFB3624E}"/>
              </a:ext>
            </a:extLst>
          </p:cNvPr>
          <p:cNvSpPr txBox="1"/>
          <p:nvPr/>
        </p:nvSpPr>
        <p:spPr>
          <a:xfrm>
            <a:off x="9954652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 – 7 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8A9A1A4E-B461-4C2F-957E-61D2E054AF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0504" y="1464154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5" name="AutoShape 71">
            <a:extLst>
              <a:ext uri="{FF2B5EF4-FFF2-40B4-BE49-F238E27FC236}">
                <a16:creationId xmlns:a16="http://schemas.microsoft.com/office/drawing/2014/main" id="{8A1ED507-6C40-42C7-A77A-E9275E36A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7277" y="301562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23DA04E4-3C50-4F2B-8BA3-C2160CC508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5788" y="466753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</p:spTree>
    <p:extLst>
      <p:ext uri="{BB962C8B-B14F-4D97-AF65-F5344CB8AC3E}">
        <p14:creationId xmlns:p14="http://schemas.microsoft.com/office/powerpoint/2010/main" val="3676270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2 (Feb. 1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st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 – 5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, 2021)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79786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	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21pm – 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21pm – 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AC5838-EADB-41FE-92DB-3D208FB5D574}"/>
              </a:ext>
            </a:extLst>
          </p:cNvPr>
          <p:cNvSpPr txBox="1"/>
          <p:nvPr/>
        </p:nvSpPr>
        <p:spPr>
          <a:xfrm>
            <a:off x="5588924" y="106343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21pm – 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0EF395-6B0A-452D-8A22-7999D448BFE8}"/>
              </a:ext>
            </a:extLst>
          </p:cNvPr>
          <p:cNvSpPr txBox="1"/>
          <p:nvPr/>
        </p:nvSpPr>
        <p:spPr>
          <a:xfrm>
            <a:off x="7710343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21pm – 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592556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656" y="1510991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718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3" y="3095299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6906" y="472289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5A3864-068C-4481-AAAD-01772BCF9C66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28997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Qualcomm_Template_Standard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153C6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Template">
      <a:majorFont>
        <a:latin typeface="Qualcomm Office Bold"/>
        <a:ea typeface=""/>
        <a:cs typeface=""/>
      </a:majorFont>
      <a:minorFont>
        <a:latin typeface="Qualcomm Offic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chemeClr val="bg1"/>
            </a:solidFill>
          </a:defRPr>
        </a:defPPr>
      </a:lstStyle>
    </a:spDef>
    <a:lnDef>
      <a:spPr>
        <a:ln w="38100">
          <a:gradFill flip="none" rotWithShape="1">
            <a:gsLst>
              <a:gs pos="0">
                <a:srgbClr val="143C66"/>
              </a:gs>
              <a:gs pos="100000">
                <a:srgbClr val="008080"/>
              </a:gs>
            </a:gsLst>
            <a:lin ang="0" scaled="1"/>
            <a:tileRect/>
          </a:gra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spcAft>
            <a:spcPts val="300"/>
          </a:spcAft>
          <a:defRPr dirty="0" err="1" smtClean="0">
            <a:solidFill>
              <a:schemeClr val="tx1">
                <a:lumMod val="75000"/>
                <a:lumOff val="25000"/>
              </a:schemeClr>
            </a:solidFill>
            <a:latin typeface="Calibre Semibold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Qualcomm_Template_Standard</Template>
  <TotalTime>143974</TotalTime>
  <Words>255</Words>
  <Application>Microsoft Office PowerPoint</Application>
  <PresentationFormat>Custom</PresentationFormat>
  <Paragraphs>90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Calibre Regular</vt:lpstr>
      <vt:lpstr>Calibre Semibold</vt:lpstr>
      <vt:lpstr>Calibri</vt:lpstr>
      <vt:lpstr>Qualcomm Office Regular</vt:lpstr>
      <vt:lpstr>Qualcomm Regular</vt:lpstr>
      <vt:lpstr>Qualcomm_Template_Standard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Duarte</dc:creator>
  <cp:lastModifiedBy>Wanshi Chen</cp:lastModifiedBy>
  <cp:revision>2096</cp:revision>
  <cp:lastPrinted>2013-04-02T21:48:58Z</cp:lastPrinted>
  <dcterms:created xsi:type="dcterms:W3CDTF">2013-03-06T00:13:51Z</dcterms:created>
  <dcterms:modified xsi:type="dcterms:W3CDTF">2021-01-21T18:40:52Z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861483511</vt:i4>
  </property>
  <property fmtid="{D5CDD505-2E9C-101B-9397-08002B2CF9AE}" pid="3" name="_NewReviewCycle">
    <vt:lpwstr/>
  </property>
  <property fmtid="{D5CDD505-2E9C-101B-9397-08002B2CF9AE}" pid="4" name="_EmailSubject">
    <vt:lpwstr>Slides for China Trip</vt:lpwstr>
  </property>
  <property fmtid="{D5CDD505-2E9C-101B-9397-08002B2CF9AE}" pid="5" name="_AuthorEmail">
    <vt:lpwstr>albertor@qti.qualcomm.com</vt:lpwstr>
  </property>
  <property fmtid="{D5CDD505-2E9C-101B-9397-08002B2CF9AE}" pid="6" name="_AuthorEmailDisplayName">
    <vt:lpwstr>Rico Alvarino, Alberto</vt:lpwstr>
  </property>
  <property fmtid="{D5CDD505-2E9C-101B-9397-08002B2CF9AE}" pid="7" name="_PreviousAdHocReviewCycleID">
    <vt:i4>-1620110446</vt:i4>
  </property>
</Properties>
</file>