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833" r:id="rId2"/>
    <p:sldId id="834" r:id="rId3"/>
    <p:sldId id="835" r:id="rId4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41963402-79BB-4A20-9B4A-49C801A4E30F}"/>
    <pc:docChg chg="modSld">
      <pc:chgData name="Wanshi Chen" userId="3a7dbef4-3474-47c6-9897-007f5734efb0" providerId="ADAL" clId="{41963402-79BB-4A20-9B4A-49C801A4E30F}" dt="2020-11-11T21:57:28.437" v="21" actId="20577"/>
      <pc:docMkLst>
        <pc:docMk/>
      </pc:docMkLst>
      <pc:sldChg chg="modSp mod">
        <pc:chgData name="Wanshi Chen" userId="3a7dbef4-3474-47c6-9897-007f5734efb0" providerId="ADAL" clId="{41963402-79BB-4A20-9B4A-49C801A4E30F}" dt="2020-11-11T21:57:28.437" v="21" actId="20577"/>
        <pc:sldMkLst>
          <pc:docMk/>
          <pc:sldMk cId="733269043" sldId="835"/>
        </pc:sldMkLst>
        <pc:spChg chg="mod">
          <ac:chgData name="Wanshi Chen" userId="3a7dbef4-3474-47c6-9897-007f5734efb0" providerId="ADAL" clId="{41963402-79BB-4A20-9B4A-49C801A4E30F}" dt="2020-11-11T21:57:28.437" v="21" actId="20577"/>
          <ac:spMkLst>
            <pc:docMk/>
            <pc:sldMk cId="733269043" sldId="835"/>
            <ac:spMk id="2" creationId="{B66F18B9-F817-4404-BBD2-AE4F55102B34}"/>
          </ac:spMkLst>
        </pc:spChg>
        <pc:spChg chg="mod">
          <ac:chgData name="Wanshi Chen" userId="3a7dbef4-3474-47c6-9897-007f5734efb0" providerId="ADAL" clId="{41963402-79BB-4A20-9B4A-49C801A4E30F}" dt="2020-11-11T21:56:53.139" v="1"/>
          <ac:spMkLst>
            <pc:docMk/>
            <pc:sldMk cId="733269043" sldId="835"/>
            <ac:spMk id="4" creationId="{854DBC7E-7D53-4F9C-8117-62A93E6B910C}"/>
          </ac:spMkLst>
        </pc:spChg>
        <pc:spChg chg="mod">
          <ac:chgData name="Wanshi Chen" userId="3a7dbef4-3474-47c6-9897-007f5734efb0" providerId="ADAL" clId="{41963402-79BB-4A20-9B4A-49C801A4E30F}" dt="2020-11-11T21:57:19.178" v="13" actId="404"/>
          <ac:spMkLst>
            <pc:docMk/>
            <pc:sldMk cId="733269043" sldId="835"/>
            <ac:spMk id="5" creationId="{4682CFA9-5434-484F-8148-78FB80408B6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11/6/2020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149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(10/26-10/30)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URLLC/</a:t>
            </a:r>
            <a:r>
              <a:rPr lang="en-US" altLang="ja-JP" sz="900" dirty="0" err="1"/>
              <a:t>IIoT</a:t>
            </a:r>
            <a:r>
              <a:rPr lang="en-US" altLang="ja-JP" sz="900" dirty="0"/>
              <a:t> (WA on 11-2d and a new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FG for out-of-order CBG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based retransmission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 agreed at RAN#89e):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Others (New FG(s) for SRS triggering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gap and new FG for partial cancellation)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and TEI (LS on beam switching timing</a:t>
            </a:r>
            <a:r>
              <a:rPr lang="en-US" altLang="ja-JP" sz="1000" dirty="0"/>
              <a:t>):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: 1.5 </a:t>
            </a:r>
            <a:r>
              <a:rPr lang="en-US" altLang="ja-JP" sz="1000" dirty="0" err="1"/>
              <a:t>hrs</a:t>
            </a:r>
            <a:r>
              <a:rPr lang="en-US" altLang="ja-JP" sz="1000" dirty="0"/>
              <a:t> </a:t>
            </a: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12pm – 3pm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1.5hr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1.5hr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169" y="4732628"/>
            <a:ext cx="1976550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MR-DC/CA &amp;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900" dirty="0"/>
              <a:t>(c</a:t>
            </a:r>
            <a:r>
              <a:rPr lang="en-US" altLang="ja-JP" sz="900" dirty="0"/>
              <a:t>ell grouping cap for NR-DC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900" dirty="0"/>
              <a:t> and WA on FGs for NR CA): 1.5 </a:t>
            </a:r>
            <a:r>
              <a:rPr lang="en-US" altLang="ja-JP" sz="900" dirty="0" err="1"/>
              <a:t>hrs</a:t>
            </a:r>
            <a:endParaRPr lang="en-US" altLang="ja-JP" sz="900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NR-U (LS on wideband operation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and Applicability of NRU FGs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000" dirty="0"/>
              <a:t>to licensed bands) : 1.5 </a:t>
            </a:r>
            <a:r>
              <a:rPr lang="en-US" altLang="ja-JP" sz="1000" dirty="0" err="1"/>
              <a:t>hrs</a:t>
            </a:r>
            <a:endParaRPr lang="en-GB" altLang="ja-JP" sz="10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MRDC and Others: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TEI: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strike="sngStrike" dirty="0">
                <a:solidFill>
                  <a:srgbClr val="FF0000"/>
                </a:solidFill>
              </a:rPr>
              <a:t>NR-U: 40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/>
              <a:t>V2X: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 err="1"/>
              <a:t>eMIMO</a:t>
            </a:r>
            <a:r>
              <a:rPr lang="en-GB" altLang="ja-JP" sz="1050" b="1" dirty="0"/>
              <a:t>: 30 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050" b="1" dirty="0">
                <a:solidFill>
                  <a:srgbClr val="FF0000"/>
                </a:solidFill>
              </a:rPr>
              <a:t>NR-U: 40mins</a:t>
            </a:r>
            <a:endParaRPr lang="en-GB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MRDC+Others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TEI: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V2X: 1hr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92668" y="8604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(11/2 – 11/6)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TEI (reply LS for x7519): 1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 err="1"/>
              <a:t>MRDC+Others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(reply LS for x7525 and new FGs)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: 1.5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800" b="1" dirty="0"/>
              <a:t>URLLC/</a:t>
            </a:r>
            <a:r>
              <a:rPr lang="en-US" altLang="ja-JP" sz="800" b="1" dirty="0" err="1"/>
              <a:t>IIoT</a:t>
            </a:r>
            <a:r>
              <a:rPr lang="en-US" altLang="ja-JP" sz="800" b="1" dirty="0"/>
              <a:t> (new FGs): 0.5 </a:t>
            </a:r>
            <a:r>
              <a:rPr lang="en-US" altLang="ja-JP" sz="800" b="1" dirty="0" err="1"/>
              <a:t>hr</a:t>
            </a:r>
            <a:endParaRPr lang="en-US" altLang="ja-JP" sz="800" b="1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</a:t>
            </a:r>
            <a:r>
              <a:rPr 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8pm – 11pm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735" y="152253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1hr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SL: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IAB: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MB: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65m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30m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IAB: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MTC: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MIMO: 90m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65m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Rel-16 NR-U CRs: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50m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MRDC + Others (PUCCH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grouping and reply LS)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Others (FL proposal 1,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3, 5)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1hr: </a:t>
            </a:r>
            <a:r>
              <a:rPr lang="en-US" sz="1000" dirty="0" err="1"/>
              <a:t>eMIMO</a:t>
            </a:r>
            <a:endParaRPr lang="en-US" sz="10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/>
              <a:t>30min: URLLC/</a:t>
            </a:r>
            <a:r>
              <a:rPr lang="en-US" sz="1000" dirty="0" err="1"/>
              <a:t>IIoT</a:t>
            </a:r>
            <a:endParaRPr lang="en-US" sz="1000" dirty="0"/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30min: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eMIMO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1.5hr: </a:t>
            </a:r>
            <a:r>
              <a:rPr lang="en-US" sz="1200" b="1" dirty="0" err="1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Others+MRDC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effectLst/>
                <a:latin typeface="Yu Gothic" panose="020B0400000000000000" pitchFamily="34" charset="-128"/>
                <a:ea typeface="MS PGothic" panose="020B0600070205080204" pitchFamily="34" charset="-128"/>
                <a:cs typeface="Calibri" panose="020F0502020204030204" pitchFamily="34" charset="0"/>
              </a:rPr>
              <a:t>1hr: URLLC</a:t>
            </a:r>
            <a:endParaRPr lang="en-US" sz="1200" b="1" dirty="0">
              <a:effectLst/>
              <a:latin typeface="MS PGothic" panose="020B0600070205080204" pitchFamily="34" charset="-128"/>
              <a:ea typeface="MS PGothic" panose="020B0600070205080204" pitchFamily="34" charset="-128"/>
              <a:cs typeface="Calibri" panose="020F0502020204030204" pitchFamily="34" charset="0"/>
            </a:endParaRPr>
          </a:p>
          <a:p>
            <a:pPr algn="ctr">
              <a:spcBef>
                <a:spcPct val="0"/>
              </a:spcBef>
              <a:buClrTx/>
              <a:buNone/>
            </a:pPr>
            <a:endParaRPr lang="en-GB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631185"/>
            <a:ext cx="1738377" cy="1541469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1hr: URLLC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0.5hr: NR-U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•	1.5hr: Others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(starting from NR-U 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related proposal)</a:t>
            </a:r>
            <a:endParaRPr lang="en-GB" altLang="ja-JP" sz="14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3 (11/9 – 11/13)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20m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1hr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1hr</a:t>
            </a:r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 </a:t>
            </a:r>
            <a:r>
              <a:rPr lang="en-GB" altLang="ja-JP" sz="1400" b="1" dirty="0" err="1"/>
              <a:t>eMIMO</a:t>
            </a:r>
            <a:r>
              <a:rPr lang="en-GB" altLang="ja-JP" sz="1400" b="1" dirty="0"/>
              <a:t>: 90min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Rel-17: MTC 30min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561582" y="1110338"/>
            <a:ext cx="15483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1pm – 3pm</a:t>
            </a:r>
            <a:endParaRPr lang="en-US" sz="1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69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681" y="149143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75m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7718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SL: 60m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PowS</a:t>
            </a:r>
            <a:r>
              <a:rPr lang="en-US" altLang="ja-JP" sz="1400" b="1" dirty="0"/>
              <a:t>.: 30m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MBS: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1hr15min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1hr 15min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75m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NTN: 40m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10min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7944" y="30613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8688" y="473900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UE Features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URLLC: 90m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US" altLang="ja-JP" sz="1400" dirty="0"/>
              <a:t>Others: 90m</a:t>
            </a:r>
            <a:endParaRPr lang="en-GB" altLang="ja-JP" sz="1400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7994" y="4707370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100min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Rel-17: MTC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50min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Rel-17: MTC 30min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120min</a:t>
            </a:r>
          </a:p>
        </p:txBody>
      </p:sp>
      <p:sp>
        <p:nvSpPr>
          <p:cNvPr id="2" name="AutoShape 71">
            <a:extLst>
              <a:ext uri="{FF2B5EF4-FFF2-40B4-BE49-F238E27FC236}">
                <a16:creationId xmlns:a16="http://schemas.microsoft.com/office/drawing/2014/main" id="{B66F18B9-F817-4404-BBD2-AE4F55102B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8131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1hr30min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1hr 30min</a:t>
            </a:r>
          </a:p>
        </p:txBody>
      </p:sp>
      <p:sp>
        <p:nvSpPr>
          <p:cNvPr id="4" name="AutoShape 71">
            <a:extLst>
              <a:ext uri="{FF2B5EF4-FFF2-40B4-BE49-F238E27FC236}">
                <a16:creationId xmlns:a16="http://schemas.microsoft.com/office/drawing/2014/main" id="{854DBC7E-7D53-4F9C-8117-62A93E6B9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0790" y="2979458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60GHz: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Rel-17 </a:t>
            </a:r>
            <a:r>
              <a:rPr lang="en-US" altLang="ja-JP" sz="1400" b="1" dirty="0" err="1"/>
              <a:t>ePos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1hr 30min</a:t>
            </a:r>
          </a:p>
        </p:txBody>
      </p:sp>
      <p:sp>
        <p:nvSpPr>
          <p:cNvPr id="5" name="AutoShape 71">
            <a:extLst>
              <a:ext uri="{FF2B5EF4-FFF2-40B4-BE49-F238E27FC236}">
                <a16:creationId xmlns:a16="http://schemas.microsoft.com/office/drawing/2014/main" id="{4682CFA9-5434-484F-8148-78FB80408B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2256" y="4696275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100" b="1" dirty="0"/>
              <a:t>Rel-17</a:t>
            </a:r>
            <a:r>
              <a:rPr lang="en-GB" altLang="ja-JP" sz="1200" b="1" dirty="0"/>
              <a:t> IAB: 45min</a:t>
            </a:r>
          </a:p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200" b="1" dirty="0"/>
              <a:t>Rel-17 </a:t>
            </a:r>
            <a:r>
              <a:rPr lang="en-GB" altLang="ja-JP" sz="1200" b="1" dirty="0" err="1"/>
              <a:t>eMIMO</a:t>
            </a:r>
            <a:r>
              <a:rPr lang="en-GB" altLang="ja-JP" sz="1200" b="1" dirty="0"/>
              <a:t>: 135min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BC7AC82-9656-468D-A453-C1F7EDE4BC93}"/>
              </a:ext>
            </a:extLst>
          </p:cNvPr>
          <p:cNvSpPr txBox="1"/>
          <p:nvPr/>
        </p:nvSpPr>
        <p:spPr>
          <a:xfrm>
            <a:off x="17357" y="810879"/>
            <a:ext cx="1969559" cy="917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Note the switch</a:t>
            </a:r>
          </a:p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u="sng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in between!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3441FE-6882-4B45-9A91-9ED92FE97B7E}"/>
              </a:ext>
            </a:extLst>
          </p:cNvPr>
          <p:cNvSpPr txBox="1"/>
          <p:nvPr/>
        </p:nvSpPr>
        <p:spPr>
          <a:xfrm>
            <a:off x="5707230" y="106421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AB8E5DB-FC6B-4A79-A900-428B97A0710E}"/>
              </a:ext>
            </a:extLst>
          </p:cNvPr>
          <p:cNvSpPr txBox="1"/>
          <p:nvPr/>
        </p:nvSpPr>
        <p:spPr>
          <a:xfrm>
            <a:off x="7760877" y="1083421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D873368-61F0-4764-88C9-1C48D040D148}"/>
              </a:ext>
            </a:extLst>
          </p:cNvPr>
          <p:cNvSpPr txBox="1"/>
          <p:nvPr/>
        </p:nvSpPr>
        <p:spPr>
          <a:xfrm>
            <a:off x="9921608" y="1073647"/>
            <a:ext cx="224659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4am-7am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3269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156711</TotalTime>
  <Words>713</Words>
  <Application>Microsoft Office PowerPoint</Application>
  <PresentationFormat>Custom</PresentationFormat>
  <Paragraphs>210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MS PGothic</vt:lpstr>
      <vt:lpstr>Yu Gothic</vt:lpstr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2104</cp:revision>
  <cp:lastPrinted>2013-04-02T21:48:58Z</cp:lastPrinted>
  <dcterms:created xsi:type="dcterms:W3CDTF">2013-03-06T00:13:51Z</dcterms:created>
  <dcterms:modified xsi:type="dcterms:W3CDTF">2020-11-11T21:57:30Z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