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9" r:id="rId3"/>
    <p:sldId id="295" r:id="rId4"/>
    <p:sldId id="29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91" d="100"/>
          <a:sy n="91" d="100"/>
        </p:scale>
        <p:origin x="-16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preamble format definition for PRACH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NTT DOCOMO, Ericsson, CATT, Qualcomm, Samsung, Intel, ZTE, ZTE Microelectronics, Sony, Huawei, HiSilicon, Sharp, Nokia, ASB, LG Electronics, </a:t>
            </a:r>
            <a:r>
              <a:rPr lang="en-US" altLang="ja-JP" smtClean="0"/>
              <a:t>DISH Network</a:t>
            </a:r>
            <a:endParaRPr lang="en-US" altLang="ja-JP" dirty="0" smtClean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AH_NR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701486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Spokane,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20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January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5.1.1.4.1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ja-JP" b="1" u="sng" dirty="0"/>
              <a:t>Agreements:</a:t>
            </a:r>
            <a:endParaRPr lang="ja-JP" altLang="ja-JP" dirty="0"/>
          </a:p>
          <a:p>
            <a:pPr lvl="0"/>
            <a:r>
              <a:rPr lang="en-US" altLang="ja-JP" dirty="0"/>
              <a:t>Following options can be further considered for the consecutive multiple/repeated RACH preambles, </a:t>
            </a:r>
            <a:endParaRPr lang="ja-JP" altLang="ja-JP" dirty="0"/>
          </a:p>
          <a:p>
            <a:pPr lvl="1"/>
            <a:r>
              <a:rPr lang="en-US" altLang="ja-JP" dirty="0"/>
              <a:t>Option 1: CP is inserted at the beginning of the consecutive multiple/repeated RACH sequences, CP/GT between RACH sequences is omitted and GT is reserved at the end of the consecutive multiple/repeated RACH sequences</a:t>
            </a:r>
            <a:endParaRPr lang="ja-JP" altLang="ja-JP" dirty="0"/>
          </a:p>
          <a:p>
            <a:pPr lvl="1"/>
            <a:r>
              <a:rPr lang="en-US" altLang="ja-JP" dirty="0"/>
              <a:t>Option 2: The same RACH sequences with CP is used and GT is reserved at the end of the consecutive multiple/repeated RACH sequences</a:t>
            </a:r>
            <a:endParaRPr lang="ja-JP" altLang="ja-JP" dirty="0"/>
          </a:p>
          <a:p>
            <a:pPr lvl="1"/>
            <a:r>
              <a:rPr lang="en-US" altLang="ja-JP" dirty="0"/>
              <a:t>Option 3: The same RACH sequences with CP/GT is used</a:t>
            </a:r>
            <a:endParaRPr lang="ja-JP" altLang="ja-JP" dirty="0"/>
          </a:p>
          <a:p>
            <a:pPr lvl="1"/>
            <a:r>
              <a:rPr lang="en-US" altLang="ja-JP" dirty="0"/>
              <a:t>Option 4: Different RACH sequences with CP is used and GT is reserved at the end of the consecutive multiple/repeated RACH sequences</a:t>
            </a:r>
            <a:endParaRPr lang="ja-JP" altLang="ja-JP" dirty="0"/>
          </a:p>
          <a:p>
            <a:pPr lvl="1"/>
            <a:r>
              <a:rPr lang="en-US" altLang="ja-JP" dirty="0"/>
              <a:t>Option 5: Different RACH sequences with CP/GT is used</a:t>
            </a:r>
            <a:endParaRPr lang="ja-JP" altLang="ja-JP" dirty="0"/>
          </a:p>
          <a:p>
            <a:pPr lvl="1"/>
            <a:r>
              <a:rPr lang="en-US" altLang="ja-JP" dirty="0"/>
              <a:t>For options 2 and 3, study further that the same RACH sequences with and without GT can be further multiplied with different orthogonal cover codes and transmitted.</a:t>
            </a:r>
            <a:endParaRPr lang="ja-JP" altLang="ja-JP" dirty="0"/>
          </a:p>
          <a:p>
            <a:pPr lvl="1"/>
            <a:r>
              <a:rPr lang="en-US" altLang="ja-JP" dirty="0"/>
              <a:t>For example, the consecutive multiple/repeated RACH preambles would be used when </a:t>
            </a:r>
            <a:r>
              <a:rPr lang="en-US" altLang="ja-JP" dirty="0" err="1"/>
              <a:t>Tx</a:t>
            </a:r>
            <a:r>
              <a:rPr lang="en-US" altLang="ja-JP" dirty="0"/>
              <a:t>/Rx beam correspondence does not hold at TRP</a:t>
            </a:r>
            <a:endParaRPr lang="ja-JP" altLang="ja-JP" dirty="0"/>
          </a:p>
          <a:p>
            <a:pPr lvl="1"/>
            <a:r>
              <a:rPr lang="en-US" altLang="ja-JP" dirty="0"/>
              <a:t>Other options are not precluded</a:t>
            </a:r>
            <a:endParaRPr lang="ja-JP" altLang="ja-JP" dirty="0"/>
          </a:p>
          <a:p>
            <a:pPr lvl="0"/>
            <a:r>
              <a:rPr lang="en-US" altLang="ja-JP" dirty="0"/>
              <a:t>For a single RACH preamble transmission, CP/GT are required</a:t>
            </a:r>
            <a:endParaRPr lang="ja-JP" altLang="ja-JP" dirty="0"/>
          </a:p>
          <a:p>
            <a:pPr lvl="1"/>
            <a:r>
              <a:rPr lang="en-US" altLang="ja-JP" dirty="0"/>
              <a:t>For example, the single RACH preamble would be used when </a:t>
            </a:r>
            <a:r>
              <a:rPr lang="en-US" altLang="ja-JP" dirty="0" err="1"/>
              <a:t>Tx</a:t>
            </a:r>
            <a:r>
              <a:rPr lang="en-US" altLang="ja-JP" dirty="0"/>
              <a:t>/Rx beam correspondence held at both TRP or UE for multi-beam operation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526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36.211 section 5.7.1</a:t>
            </a:r>
          </a:p>
          <a:p>
            <a:pPr marL="0" indent="0">
              <a:buNone/>
            </a:pPr>
            <a:endParaRPr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417799"/>
              </p:ext>
            </p:extLst>
          </p:nvPr>
        </p:nvGraphicFramePr>
        <p:xfrm>
          <a:off x="1749652" y="2276872"/>
          <a:ext cx="5644695" cy="1144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Visio" r:id="rId3" imgW="4152602" imgH="833438" progId="Visio.Drawing.11">
                  <p:embed/>
                </p:oleObj>
              </mc:Choice>
              <mc:Fallback>
                <p:oleObj name="Visio" r:id="rId3" imgW="4152602" imgH="833438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9652" y="2276872"/>
                        <a:ext cx="5644695" cy="11444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58247" y="3391635"/>
            <a:ext cx="54425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Figure 5.7.1-1: Random access preamble format</a:t>
            </a:r>
            <a:endParaRPr kumimoji="1" lang="en-GB" altLang="ja-JP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03" y="4437704"/>
            <a:ext cx="7916437" cy="251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正方形/長方形 21"/>
          <p:cNvSpPr/>
          <p:nvPr/>
        </p:nvSpPr>
        <p:spPr>
          <a:xfrm>
            <a:off x="1691680" y="4006805"/>
            <a:ext cx="5886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2000" b="1" dirty="0"/>
              <a:t>Table 5.7.1-1: Random access preamble parameters</a:t>
            </a:r>
            <a:endParaRPr lang="ja-JP" altLang="ja-JP" sz="2000" b="1" dirty="0"/>
          </a:p>
        </p:txBody>
      </p:sp>
    </p:spTree>
    <p:extLst>
      <p:ext uri="{BB962C8B-B14F-4D97-AF65-F5344CB8AC3E}">
        <p14:creationId xmlns:p14="http://schemas.microsoft.com/office/powerpoint/2010/main" val="232924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ja-JP" dirty="0" smtClean="0"/>
              <a:t>NR defines that: </a:t>
            </a:r>
          </a:p>
          <a:p>
            <a:pPr lvl="1"/>
            <a:r>
              <a:rPr lang="en-GB" altLang="ja-JP" dirty="0" smtClean="0"/>
              <a:t>a random access preamble </a:t>
            </a:r>
            <a:r>
              <a:rPr lang="en-GB" altLang="ja-JP" dirty="0"/>
              <a:t>format </a:t>
            </a:r>
            <a:r>
              <a:rPr lang="en-GB" altLang="ja-JP" dirty="0" smtClean="0"/>
              <a:t>consists </a:t>
            </a:r>
            <a:r>
              <a:rPr lang="en-GB" altLang="ja-JP" dirty="0"/>
              <a:t>of one or multiple </a:t>
            </a:r>
            <a:r>
              <a:rPr lang="en-GB" altLang="ja-JP" dirty="0" smtClean="0"/>
              <a:t>random access </a:t>
            </a:r>
            <a:r>
              <a:rPr lang="en-GB" altLang="ja-JP" dirty="0"/>
              <a:t>preamble(s</a:t>
            </a:r>
            <a:r>
              <a:rPr lang="en-GB" altLang="ja-JP" dirty="0" smtClean="0"/>
              <a:t>),</a:t>
            </a:r>
            <a:endParaRPr lang="en-US" altLang="ja-JP" dirty="0"/>
          </a:p>
          <a:p>
            <a:pPr lvl="1"/>
            <a:r>
              <a:rPr lang="en-GB" altLang="ja-JP" dirty="0" smtClean="0"/>
              <a:t>a random access </a:t>
            </a:r>
            <a:r>
              <a:rPr lang="en-GB" altLang="ja-JP" dirty="0"/>
              <a:t>preamble consists of one </a:t>
            </a:r>
            <a:r>
              <a:rPr lang="en-GB" altLang="ja-JP" dirty="0" smtClean="0"/>
              <a:t>preamble sequence </a:t>
            </a:r>
            <a:r>
              <a:rPr lang="en-GB" altLang="ja-JP" dirty="0"/>
              <a:t>plus </a:t>
            </a:r>
            <a:r>
              <a:rPr lang="en-GB" altLang="ja-JP" dirty="0" smtClean="0"/>
              <a:t>CP, and</a:t>
            </a:r>
            <a:endParaRPr lang="en-US" altLang="ja-JP" dirty="0"/>
          </a:p>
          <a:p>
            <a:pPr lvl="1"/>
            <a:r>
              <a:rPr lang="en-GB" altLang="ja-JP" dirty="0" smtClean="0"/>
              <a:t>one preamble sequence </a:t>
            </a:r>
            <a:r>
              <a:rPr lang="en-GB" altLang="ja-JP" dirty="0"/>
              <a:t>consists of one or multiple </a:t>
            </a:r>
            <a:r>
              <a:rPr lang="en-GB" altLang="ja-JP" dirty="0" smtClean="0"/>
              <a:t>RACH OFDM symbol(s) </a:t>
            </a:r>
          </a:p>
          <a:p>
            <a:pPr lvl="0"/>
            <a:r>
              <a:rPr lang="en-GB" altLang="ja-JP" dirty="0" smtClean="0"/>
              <a:t>UE transmits PRACH according to the configured random access preamble format</a:t>
            </a:r>
          </a:p>
        </p:txBody>
      </p:sp>
    </p:spTree>
    <p:extLst>
      <p:ext uri="{BB962C8B-B14F-4D97-AF65-F5344CB8AC3E}">
        <p14:creationId xmlns:p14="http://schemas.microsoft.com/office/powerpoint/2010/main" val="25762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9170</TotalTime>
  <Words>334</Words>
  <Application>Microsoft Office PowerPoint</Application>
  <PresentationFormat>画面に合わせる (4:3)</PresentationFormat>
  <Paragraphs>30</Paragraphs>
  <Slides>4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6" baseType="lpstr">
      <vt:lpstr>Office テーマ</vt:lpstr>
      <vt:lpstr>Visio</vt:lpstr>
      <vt:lpstr>WF on preamble format definition for PRACH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Hiroki Harada</cp:lastModifiedBy>
  <cp:revision>261</cp:revision>
  <dcterms:created xsi:type="dcterms:W3CDTF">2014-09-26T23:14:47Z</dcterms:created>
  <dcterms:modified xsi:type="dcterms:W3CDTF">2017-01-19T19:13:36Z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