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SRS Transmission </a:t>
            </a:r>
            <a:r>
              <a:rPr lang="en-US" dirty="0"/>
              <a:t>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371600"/>
          </a:xfrm>
        </p:spPr>
        <p:txBody>
          <a:bodyPr>
            <a:normAutofit/>
          </a:bodyPr>
          <a:lstStyle/>
          <a:p>
            <a:r>
              <a:rPr lang="en-US" altLang="ko-KR" sz="2800" dirty="0">
                <a:solidFill>
                  <a:schemeClr val="tx1"/>
                </a:solidFill>
              </a:rPr>
              <a:t>Samsung, Nokia, ASB, </a:t>
            </a:r>
            <a:r>
              <a:rPr lang="en-US" altLang="ko-KR" sz="2800" dirty="0" err="1">
                <a:solidFill>
                  <a:schemeClr val="tx1"/>
                </a:solidFill>
              </a:rPr>
              <a:t>InterDigital</a:t>
            </a:r>
            <a:r>
              <a:rPr lang="en-US" altLang="ko-KR" sz="2800" dirty="0">
                <a:solidFill>
                  <a:schemeClr val="tx1"/>
                </a:solidFill>
              </a:rPr>
              <a:t>, NTT DOCOMO, </a:t>
            </a:r>
            <a:r>
              <a:rPr lang="en-US" altLang="ko-KR" sz="2800" dirty="0" smtClean="0">
                <a:solidFill>
                  <a:schemeClr val="tx1"/>
                </a:solidFill>
              </a:rPr>
              <a:t>KDDI, Huawei,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sz="2800" dirty="0" smtClean="0">
                <a:solidFill>
                  <a:schemeClr val="tx1"/>
                </a:solidFill>
              </a:rPr>
              <a:t>, Sony</a:t>
            </a:r>
            <a:endParaRPr lang="en-US" altLang="ko-KR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112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</a:t>
            </a:r>
            <a:r>
              <a:rPr kumimoji="1" lang="en-US" altLang="zh-CN" sz="2000" dirty="0" smtClean="0"/>
              <a:t>NR Ad Hoc </a:t>
            </a:r>
            <a:endParaRPr kumimoji="1" lang="zh-CN" altLang="zh-CN" sz="2000" dirty="0"/>
          </a:p>
          <a:p>
            <a:r>
              <a:rPr lang="en-GB" sz="2000" dirty="0" smtClean="0"/>
              <a:t>Spokane, </a:t>
            </a:r>
            <a:r>
              <a:rPr lang="en-GB" sz="2000" dirty="0"/>
              <a:t>USA </a:t>
            </a:r>
            <a:r>
              <a:rPr lang="en-GB" sz="2000" dirty="0" smtClean="0"/>
              <a:t>16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20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Jan. 2017</a:t>
            </a:r>
            <a:endParaRPr lang="en-GB" sz="2000" dirty="0"/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5.1.2.3.4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R1-1701437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The following was agreed in RAN1#86bis:</a:t>
            </a:r>
          </a:p>
          <a:p>
            <a:pPr lvl="1"/>
            <a:r>
              <a:rPr lang="en-US" sz="1800" dirty="0"/>
              <a:t>NR supports aperiodic SRS transmission triggered by the network</a:t>
            </a:r>
          </a:p>
          <a:p>
            <a:pPr lvl="2"/>
            <a:r>
              <a:rPr lang="en-US" sz="1600" dirty="0"/>
              <a:t>FFS on other trigger mechanism, e.g. event triggered</a:t>
            </a:r>
          </a:p>
          <a:p>
            <a:pPr lvl="2"/>
            <a:r>
              <a:rPr lang="en-US" sz="1600" dirty="0"/>
              <a:t>FFS on multi-shot SRS transmission, e.g. the UE transmits SRS multiple times with single trigger from network  </a:t>
            </a:r>
          </a:p>
          <a:p>
            <a:pPr lvl="1"/>
            <a:r>
              <a:rPr lang="en-US" sz="1800" dirty="0"/>
              <a:t>FFS: NR supports at least one of followings </a:t>
            </a:r>
          </a:p>
          <a:p>
            <a:pPr lvl="2"/>
            <a:r>
              <a:rPr lang="en-US" sz="1600" dirty="0"/>
              <a:t>Periodic SRS transmission</a:t>
            </a:r>
          </a:p>
          <a:p>
            <a:pPr lvl="2"/>
            <a:r>
              <a:rPr lang="en-US" sz="1600" dirty="0"/>
              <a:t>Semi-persistent SRS transmission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The following was agreed in RAN1 #87:</a:t>
            </a:r>
          </a:p>
          <a:p>
            <a:pPr lvl="1"/>
            <a:r>
              <a:rPr lang="en-GB" sz="1600" dirty="0"/>
              <a:t>An NR-SRS resource comprises of a set of resource elements (RE) within a time duration/frequency span and N antenna ports (N ≥ 1)</a:t>
            </a:r>
            <a:endParaRPr lang="en-US" sz="1600" dirty="0"/>
          </a:p>
          <a:p>
            <a:pPr lvl="2"/>
            <a:r>
              <a:rPr lang="en-US" sz="1400" dirty="0"/>
              <a:t>FFS on the time duration/frequency span</a:t>
            </a:r>
          </a:p>
          <a:p>
            <a:pPr lvl="1"/>
            <a:r>
              <a:rPr lang="en-GB" sz="1600" dirty="0"/>
              <a:t>A UE can be configured with K ≥ 1 NR-SRS resources</a:t>
            </a:r>
            <a:endParaRPr lang="en-US" sz="1600" dirty="0"/>
          </a:p>
          <a:p>
            <a:pPr lvl="2"/>
            <a:r>
              <a:rPr lang="en-US" sz="1400" dirty="0"/>
              <a:t>Consider the maximum value of K to be a UE capability to avoid mandatory support for large values of K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029200"/>
          </a:xfrm>
        </p:spPr>
        <p:txBody>
          <a:bodyPr>
            <a:noAutofit/>
          </a:bodyPr>
          <a:lstStyle/>
          <a:p>
            <a:pPr lvl="0"/>
            <a:r>
              <a:rPr lang="en-GB" sz="1600" dirty="0" smtClean="0"/>
              <a:t>NR supports periodic and semi-persistent NR-SRS transmission. </a:t>
            </a:r>
            <a:endParaRPr lang="en-GB" sz="1600" dirty="0"/>
          </a:p>
          <a:p>
            <a:pPr lvl="1"/>
            <a:r>
              <a:rPr lang="en-GB" sz="1600" dirty="0" smtClean="0"/>
              <a:t>Note </a:t>
            </a:r>
            <a:r>
              <a:rPr lang="en-US" sz="1600" dirty="0"/>
              <a:t>aperiodic SRS transmission </a:t>
            </a:r>
            <a:r>
              <a:rPr lang="en-US" sz="1600" dirty="0" smtClean="0"/>
              <a:t>has been agreed </a:t>
            </a:r>
            <a:endParaRPr lang="en-GB" sz="1600" dirty="0" smtClean="0"/>
          </a:p>
          <a:p>
            <a:pPr lvl="2"/>
            <a:endParaRPr lang="en-US" sz="600" dirty="0" smtClean="0"/>
          </a:p>
          <a:p>
            <a:pPr lvl="0"/>
            <a:r>
              <a:rPr lang="en-US" sz="1600" dirty="0" smtClean="0"/>
              <a:t>Out </a:t>
            </a:r>
            <a:r>
              <a:rPr lang="en-US" sz="1600" dirty="0"/>
              <a:t>of </a:t>
            </a:r>
            <a:r>
              <a:rPr lang="en-US" sz="1600" b="1" i="1" dirty="0"/>
              <a:t>K</a:t>
            </a:r>
            <a:r>
              <a:rPr lang="en-US" sz="1600" dirty="0"/>
              <a:t> ≥ 1 configured NR-SRS resources:</a:t>
            </a:r>
            <a:endParaRPr lang="en-GB" sz="1600" dirty="0"/>
          </a:p>
          <a:p>
            <a:pPr lvl="1"/>
            <a:r>
              <a:rPr lang="en-US" altLang="ko-KR" sz="1600" dirty="0" smtClean="0"/>
              <a:t>For </a:t>
            </a:r>
            <a:r>
              <a:rPr lang="en-US" altLang="ko-KR" sz="1600" dirty="0"/>
              <a:t>aperiodic </a:t>
            </a:r>
            <a:r>
              <a:rPr lang="en-US" altLang="ko-KR" sz="1600" dirty="0" smtClean="0"/>
              <a:t>transmission, </a:t>
            </a:r>
            <a:r>
              <a:rPr lang="en-US" sz="1600" dirty="0" smtClean="0"/>
              <a:t>the </a:t>
            </a:r>
            <a:r>
              <a:rPr lang="en-US" sz="1600" dirty="0"/>
              <a:t>UE can be configured to transmit a subset of or all </a:t>
            </a:r>
            <a:r>
              <a:rPr lang="en-US" sz="1600" b="1" i="1" dirty="0"/>
              <a:t>K</a:t>
            </a:r>
            <a:r>
              <a:rPr lang="en-US" sz="1600" dirty="0"/>
              <a:t> NR-SRS resources in a sweeping </a:t>
            </a:r>
            <a:r>
              <a:rPr lang="en-US" sz="1600" dirty="0" smtClean="0"/>
              <a:t>or non-sweeping manner.</a:t>
            </a:r>
            <a:endParaRPr lang="en-US" sz="1600" dirty="0"/>
          </a:p>
          <a:p>
            <a:pPr lvl="1"/>
            <a:r>
              <a:rPr lang="en-US" altLang="ko-KR" sz="1600" dirty="0" smtClean="0"/>
              <a:t>For </a:t>
            </a:r>
            <a:r>
              <a:rPr lang="en-US" altLang="ko-KR" sz="1600" dirty="0"/>
              <a:t>periodic and semi-persistent </a:t>
            </a:r>
            <a:r>
              <a:rPr lang="en-US" altLang="ko-KR" sz="1600" dirty="0" smtClean="0"/>
              <a:t>transmission, </a:t>
            </a:r>
            <a:r>
              <a:rPr lang="en-US" sz="1600" dirty="0" smtClean="0"/>
              <a:t>the </a:t>
            </a:r>
            <a:r>
              <a:rPr lang="en-US" sz="1600" dirty="0"/>
              <a:t>UE can be configured to transmit </a:t>
            </a:r>
            <a:r>
              <a:rPr lang="en-US" sz="1600" b="1" i="1" dirty="0"/>
              <a:t>K</a:t>
            </a:r>
            <a:r>
              <a:rPr lang="en-US" sz="1600" dirty="0"/>
              <a:t> NR-SRS resources in a sweeping </a:t>
            </a:r>
            <a:r>
              <a:rPr lang="en-US" altLang="ko-KR" sz="1600" dirty="0"/>
              <a:t>or non-sweeping </a:t>
            </a:r>
            <a:r>
              <a:rPr lang="en-US" altLang="ko-KR" sz="1600" dirty="0" smtClean="0"/>
              <a:t>manner.</a:t>
            </a:r>
            <a:endParaRPr lang="en-US" sz="1600" dirty="0"/>
          </a:p>
          <a:p>
            <a:pPr lvl="2"/>
            <a:endParaRPr lang="en-US" sz="600" dirty="0" smtClean="0"/>
          </a:p>
          <a:p>
            <a:r>
              <a:rPr lang="en-US" sz="1600" dirty="0" smtClean="0"/>
              <a:t>NR </a:t>
            </a:r>
            <a:r>
              <a:rPr lang="en-US" sz="1600" dirty="0"/>
              <a:t>supports configurable timing of </a:t>
            </a:r>
            <a:r>
              <a:rPr lang="en-US" sz="1600" dirty="0" smtClean="0"/>
              <a:t>NR-SRS transmission.</a:t>
            </a:r>
          </a:p>
          <a:p>
            <a:pPr lvl="2"/>
            <a:endParaRPr lang="en-GB" sz="600" dirty="0" smtClean="0"/>
          </a:p>
          <a:p>
            <a:r>
              <a:rPr lang="en-GB" sz="1600" dirty="0" smtClean="0"/>
              <a:t>NR supports SRS transmission including </a:t>
            </a:r>
          </a:p>
          <a:p>
            <a:pPr lvl="1"/>
            <a:r>
              <a:rPr lang="en-GB" sz="1600" dirty="0" smtClean="0"/>
              <a:t>Number of SRS ports are 1,2, 4 and 8.</a:t>
            </a:r>
            <a:endParaRPr lang="en-US" sz="1600" dirty="0" smtClean="0"/>
          </a:p>
          <a:p>
            <a:pPr lvl="1"/>
            <a:r>
              <a:rPr lang="en-GB" sz="1600" dirty="0" smtClean="0"/>
              <a:t>Comb levels are 2 and 4</a:t>
            </a:r>
          </a:p>
          <a:p>
            <a:pPr lvl="1"/>
            <a:r>
              <a:rPr lang="en-GB" sz="1600" dirty="0" smtClean="0"/>
              <a:t> Frequency hopping</a:t>
            </a:r>
          </a:p>
          <a:p>
            <a:pPr lvl="2"/>
            <a:endParaRPr lang="en-GB" sz="700" dirty="0" smtClean="0"/>
          </a:p>
          <a:p>
            <a:pPr lvl="0"/>
            <a:r>
              <a:rPr lang="en-GB" sz="1600" dirty="0" smtClean="0"/>
              <a:t>Clarify the following agreed configurations are applicable to each NR-SRS resource from </a:t>
            </a:r>
            <a:r>
              <a:rPr lang="en-GB" sz="1600" dirty="0" smtClean="0">
                <a:solidFill>
                  <a:srgbClr val="0033CC"/>
                </a:solidFill>
              </a:rPr>
              <a:t>K</a:t>
            </a:r>
            <a:r>
              <a:rPr lang="en-GB" sz="1600" dirty="0" smtClean="0"/>
              <a:t> configured NR-SRS resources:</a:t>
            </a:r>
          </a:p>
          <a:p>
            <a:pPr lvl="1"/>
            <a:r>
              <a:rPr lang="en-GB" sz="1600" dirty="0" smtClean="0"/>
              <a:t>NR-SRS bandwidth</a:t>
            </a:r>
          </a:p>
          <a:p>
            <a:pPr lvl="1"/>
            <a:r>
              <a:rPr lang="en-GB" sz="1600" dirty="0" smtClean="0"/>
              <a:t>Number of CP-OFDM/DFT-S-OFDM symbols</a:t>
            </a:r>
          </a:p>
          <a:p>
            <a:pPr lvl="1"/>
            <a:r>
              <a:rPr lang="en-GB" sz="1600" dirty="0" smtClean="0"/>
              <a:t>Number of SRS ports</a:t>
            </a:r>
            <a:endParaRPr lang="en-GB" altLang="ko-KR" sz="1600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GB" sz="1600" dirty="0" smtClean="0"/>
              <a:t>Comb level</a:t>
            </a:r>
            <a:endParaRPr lang="en-GB" altLang="ko-KR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6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</TotalTime>
  <Words>318</Words>
  <Application>Microsoft Office PowerPoint</Application>
  <PresentationFormat>화면 슬라이드 쇼(4:3)</PresentationFormat>
  <Paragraphs>41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SRS Transmission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Hyunseok</cp:lastModifiedBy>
  <cp:revision>184</cp:revision>
  <dcterms:created xsi:type="dcterms:W3CDTF">2016-09-09T20:37:00Z</dcterms:created>
  <dcterms:modified xsi:type="dcterms:W3CDTF">2017-01-19T00:58:13Z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1484779402</vt:lpwstr>
  </property>
  <property fmtid="{D5CDD505-2E9C-101B-9397-08002B2CF9AE}" pid="6" name="_2015_ms_pID_725343">
    <vt:lpwstr>(2)Y/dsXxU1htD4LMGEmKPqPd2T6lab0/aPS/8ulwfNLkE4YJRm5yE1sSuDofadY/c0lloHKdMV
WLih/yOhl55T13DvUxMvdpXHODhH3eqfY084g6WrbYS2Nxpd9Xy28VEOIjtwN1QmdaSV1PQB
4o6QMz12CutriAnGyinITzbTnAQcXDYWN3aPbL46INuIZhTtLvQg4oiU7k8WyTqpQKxTN4Hd
ThfmKA5PGRZllydUZx</vt:lpwstr>
  </property>
  <property fmtid="{D5CDD505-2E9C-101B-9397-08002B2CF9AE}" pid="7" name="_2015_ms_pID_7253431">
    <vt:lpwstr>Lo3LUZj7TCOiEHHXHyb4jKvpOSfj9AU/giTvnJaNNqmHTI2fDZlAEi
nesY4MAp+sJNdrCIGyUajUpawjLPjD4IsfH5bOyjNUSG1OQpsEe6Gii6oWZ5ef5TqxnXPQXN
S9LJg/m3FCCAgBEK58c/82xXd6D2hn6TS3fjo0ZBH0saGw==</vt:lpwstr>
  </property>
</Properties>
</file>