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65" d="100"/>
          <a:sy n="65" d="100"/>
        </p:scale>
        <p:origin x="183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01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Type II CSI Codebook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  <a:r>
              <a:rPr lang="en-US" sz="2800"/>
              <a:t>, Samsung, 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429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AH_NR Meeting</a:t>
            </a:r>
            <a:endParaRPr kumimoji="1" lang="zh-CN" altLang="zh-CN" sz="2000" dirty="0"/>
          </a:p>
          <a:p>
            <a:r>
              <a:rPr lang="en-US" sz="2000" dirty="0"/>
              <a:t>Spokane, USA, 16th - 20th January 2017</a:t>
            </a:r>
            <a:endParaRPr lang="en-GB" sz="2000" dirty="0"/>
          </a:p>
          <a:p>
            <a:r>
              <a:rPr kumimoji="1" lang="en-US" altLang="ja-JP" sz="2000" dirty="0"/>
              <a:t>Agenda item: 5.1.2.2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R1-1701324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/>
              <a:t>Proposal (1)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838200"/>
                <a:ext cx="8534400" cy="5867399"/>
              </a:xfrm>
            </p:spPr>
            <p:txBody>
              <a:bodyPr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GB" sz="2000" dirty="0">
                    <a:solidFill>
                      <a:schemeClr val="tx1"/>
                    </a:solidFill>
                  </a:rPr>
                  <a:t>Support dual-stage W = W1W2 codebook for Type II codebook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000" dirty="0">
                    <a:solidFill>
                      <a:schemeClr val="tx1"/>
                    </a:solidFill>
                  </a:rPr>
                  <a:t>For W1: </a:t>
                </a:r>
                <a:r>
                  <a:rPr lang="en-US" sz="1800" dirty="0">
                    <a:solidFill>
                      <a:schemeClr val="tx1"/>
                    </a:solidFill>
                  </a:rPr>
                  <a:t>orthogonal basis based on DFT beams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1800" dirty="0">
                    <a:solidFill>
                      <a:schemeClr val="tx1"/>
                    </a:solidFill>
                  </a:rPr>
                  <a:t>Freely select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∈{2,3,4,[6,8]}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beams out of the group (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is configurable)</a:t>
                </a:r>
              </a:p>
              <a:p>
                <a:pPr lvl="2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/>
                    </a:solidFill>
                  </a:rPr>
                  <a:t>FFS: down selection between 6 and 8 in RAN1#88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1800" dirty="0">
                    <a:solidFill>
                      <a:schemeClr val="tx1"/>
                    </a:solidFill>
                  </a:rPr>
                  <a:t>Beam selection is wideband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000" dirty="0">
                    <a:solidFill>
                      <a:schemeClr val="tx1"/>
                    </a:solidFill>
                  </a:rPr>
                  <a:t>For W2: </a:t>
                </a:r>
                <a:r>
                  <a:rPr lang="en-US" sz="20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2000" dirty="0">
                    <a:solidFill>
                      <a:schemeClr val="tx1"/>
                    </a:solidFill>
                  </a:rPr>
                  <a:t> beams are combined in W2 independently per layer with common W1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1800" dirty="0">
                    <a:solidFill>
                      <a:schemeClr val="tx1"/>
                    </a:solidFill>
                  </a:rPr>
                  <a:t>Subband reporting of phase quantization: QPSK or 8-PSK (PSK is configurable)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000" dirty="0">
                    <a:solidFill>
                      <a:schemeClr val="tx1"/>
                    </a:solidFill>
                  </a:rPr>
                  <a:t>Beam amplitude scaling can be configured for either wideband or subband reporting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1800" dirty="0">
                    <a:solidFill>
                      <a:schemeClr val="tx1"/>
                    </a:solidFill>
                  </a:rPr>
                  <a:t>With subband reporting, independent amplitude on different polarizations and layers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1800" dirty="0">
                    <a:solidFill>
                      <a:schemeClr val="tx1"/>
                    </a:solidFill>
                  </a:rPr>
                  <a:t>FFS: different wideband amplitude on different polarizations and/or layers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838200"/>
                <a:ext cx="8534400" cy="5867399"/>
              </a:xfrm>
              <a:blipFill>
                <a:blip r:embed="rId2"/>
                <a:stretch>
                  <a:fillRect l="-6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3104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610600" cy="5562600"/>
              </a:xfrm>
            </p:spPr>
            <p:txBody>
              <a:bodyPr>
                <a:normAutofit fontScale="85000" lnSpcReduction="10000"/>
              </a:bodyPr>
              <a:lstStyle/>
              <a:p>
                <a14:m>
                  <m:oMath xmlns:m="http://schemas.openxmlformats.org/officeDocument/2006/math">
                    <m:r>
                      <a:rPr lang="en-CA" sz="2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CA" sz="2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CA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d>
                                  <m:dPr>
                                    <m:ctrlP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</m:sup>
                            </m:sSubSup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d>
                                  <m:dPr>
                                    <m:ctrlP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d>
                              </m:sup>
                            </m:sSubSup>
                          </m:sub>
                        </m:sSub>
                        <m:r>
                          <a:rPr lang="en-CA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,..,</m:t>
                        </m:r>
                        <m:sSub>
                          <m:sSubPr>
                            <m:ctrlPr>
                              <a:rPr lang="en-CA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d>
                                  <m:dPr>
                                    <m:ctrlP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</m:sup>
                            </m:sSubSup>
                            <m:r>
                              <a:rPr lang="sv-SE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d>
                                  <m:dPr>
                                    <m:ctrlP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sv-SE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</m:sup>
                            </m:sSubSup>
                          </m:sub>
                        </m:sSub>
                      </m:e>
                    </m:d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𝐁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p>
                    </m:sSup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𝐁</m:t>
                    </m:r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;</a:t>
                </a:r>
                <a:r>
                  <a:rPr lang="en-US" sz="2000" dirty="0">
                    <a:solidFill>
                      <a:schemeClr val="tx1"/>
                    </a:solidFill>
                    <a:highlight>
                      <a:srgbClr val="FFFF00"/>
                    </a:highlight>
                  </a:rPr>
                  <a:t> </a:t>
                </a:r>
                <a:endParaRPr lang="sv-SE" sz="2000" b="0" i="1" dirty="0">
                  <a:solidFill>
                    <a:schemeClr val="tx1"/>
                  </a:solidFill>
                  <a:highlight>
                    <a:srgbClr val="FFFF00"/>
                  </a:highlight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diagonal matrix with diagonal elements in [0,1] which correspond to amplitudes of L coefficients for polarization r and layer l 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𝐜</m:t>
                        </m:r>
                      </m:e>
                      <m:sub>
                        <m:r>
                          <a:rPr lang="en-CA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CA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CA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  <m:r>
                              <a:rPr lang="en-CA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sv-S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CA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nor/>
                      </m:rPr>
                      <a:rPr lang="en-US" sz="1800" dirty="0">
                        <a:solidFill>
                          <a:schemeClr val="tx1"/>
                        </a:solidFill>
                      </a:rPr>
                      <m:t>,</m:t>
                    </m:r>
                    <m:r>
                      <m:rPr>
                        <m:nor/>
                      </m:rPr>
                      <a:rPr lang="en-CA" sz="1800" dirty="0">
                        <a:solidFill>
                          <a:schemeClr val="tx1"/>
                        </a:solidFill>
                      </a:rPr>
                      <m:t> </m:t>
                    </m:r>
                  </m:oMath>
                </a14:m>
                <a:r>
                  <a:rPr lang="sv-SE" sz="1800" dirty="0" err="1">
                    <a:solidFill>
                      <a:schemeClr val="tx1"/>
                    </a:solidFill>
                  </a:rPr>
                  <a:t>phase</a:t>
                </a:r>
                <a:r>
                  <a:rPr lang="sv-SE" sz="1800" dirty="0">
                    <a:solidFill>
                      <a:schemeClr val="tx1"/>
                    </a:solidFill>
                  </a:rPr>
                  <a:t> </a:t>
                </a:r>
                <a:r>
                  <a:rPr lang="sv-SE" sz="1800" dirty="0" err="1">
                    <a:solidFill>
                      <a:schemeClr val="tx1"/>
                    </a:solidFill>
                  </a:rPr>
                  <a:t>combining</a:t>
                </a:r>
                <a:r>
                  <a:rPr lang="sv-SE" sz="1800" dirty="0">
                    <a:solidFill>
                      <a:schemeClr val="tx1"/>
                    </a:solidFill>
                  </a:rPr>
                  <a:t> </a:t>
                </a:r>
                <a:r>
                  <a:rPr lang="sv-SE" sz="1800" dirty="0" err="1">
                    <a:solidFill>
                      <a:schemeClr val="tx1"/>
                    </a:solidFill>
                  </a:rPr>
                  <a:t>coefficients</a:t>
                </a:r>
                <a:endParaRPr lang="sv-SE" sz="18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sv-SE" sz="1600" dirty="0">
                    <a:solidFill>
                      <a:schemeClr val="tx1"/>
                    </a:solidFill>
                  </a:rPr>
                  <a:t>For rank 1:  </a:t>
                </a:r>
                <a14:m>
                  <m:oMath xmlns:m="http://schemas.openxmlformats.org/officeDocument/2006/math"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6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sv-SE" sz="1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6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sv-SE" sz="16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,1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600" dirty="0">
                    <a:solidFill>
                      <a:schemeClr val="tx1"/>
                    </a:solidFill>
                  </a:rPr>
                  <a:t> , 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sv-SE" sz="1800" dirty="0">
                    <a:solidFill>
                      <a:schemeClr val="tx1"/>
                    </a:solidFill>
                  </a:rPr>
                  <a:t>For rank 2:  </a:t>
                </a:r>
                <a14:m>
                  <m:oMath xmlns:m="http://schemas.openxmlformats.org/officeDocument/2006/math"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sv-SE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sv-SE" sz="1800" i="1" strike="sngStrike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sSub>
                      <m:sSubPr>
                        <m:ctrlPr>
                          <a:rPr lang="sv-SE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sv-SE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sv-SE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sub>
                    </m:sSub>
                    <m:sSub>
                      <m:sSubPr>
                        <m:ctrlPr>
                          <a:rPr lang="sv-SE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>
                          <m:sSubPr>
                            <m:ctrlPr>
                              <a:rPr lang="sv-SE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𝑙</m:t>
                            </m:r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sv-SE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; </a:t>
                </a:r>
                <a14:m>
                  <m:oMath xmlns:m="http://schemas.openxmlformats.org/officeDocument/2006/math"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  <a:r>
                  <a:rPr lang="sv-SE" sz="18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:endParaRPr lang="sv-SE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a 2D DFT beam where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sv-SE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=0,1,…,</m:t>
                    </m:r>
                    <m:sSub>
                      <m:sSubPr>
                        <m:ctrlP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−1,  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=0,1,…,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marL="457200" lvl="1" indent="0">
                  <a:buNone/>
                </a:pPr>
                <a:endParaRPr lang="en-U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sSub>
                      <m:sSubPr>
                        <m:ctrlPr>
                          <a:rPr lang="sv-SE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beam amplitude scaling factor for beam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20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on polarization r and layer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20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(diagonal elements of P)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beam combining coefficient (phase)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on polarization </a:t>
                </a:r>
                <a:r>
                  <a:rPr lang="en-US" sz="2000" i="1" dirty="0">
                    <a:solidFill>
                      <a:schemeClr val="tx1"/>
                    </a:solidFill>
                  </a:rPr>
                  <a:t>r </a:t>
                </a:r>
                <a:r>
                  <a:rPr lang="en-US" sz="2000" dirty="0">
                    <a:solidFill>
                      <a:schemeClr val="tx1"/>
                    </a:solidFill>
                  </a:rPr>
                  <a:t>and layer </a:t>
                </a:r>
                <a14:m>
                  <m:oMath xmlns:m="http://schemas.openxmlformats.org/officeDocument/2006/math">
                    <m:r>
                      <a:rPr lang="sv-SE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US" sz="2000" i="1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 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2,3</m:t>
                        </m:r>
                      </m:e>
                    </m:d>
                  </m:oMath>
                </a14:m>
                <a:endParaRPr lang="en-US" sz="1600" i="1" dirty="0">
                  <a:solidFill>
                    <a:schemeClr val="tx1"/>
                  </a:solidFill>
                </a:endParaRPr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610600" cy="5562600"/>
              </a:xfrm>
              <a:blipFill>
                <a:blip r:embed="rId3"/>
                <a:stretch>
                  <a:fillRect l="-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209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</TotalTime>
  <Words>157</Words>
  <Application>Microsoft Office PowerPoint</Application>
  <PresentationFormat>On-screen Show (4:3)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Cambria Math</vt:lpstr>
      <vt:lpstr>Office Theme</vt:lpstr>
      <vt:lpstr>WF on Type II CSI Codebook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Mark Harrison</cp:lastModifiedBy>
  <cp:revision>255</cp:revision>
  <dcterms:created xsi:type="dcterms:W3CDTF">2016-09-09T20:37:00Z</dcterms:created>
  <dcterms:modified xsi:type="dcterms:W3CDTF">2017-01-18T00:55:26Z</dcterms:modified>
</cp:coreProperties>
</file>