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3"/>
  </p:notesMasterIdLst>
  <p:handoutMasterIdLst>
    <p:handoutMasterId r:id="rId14"/>
  </p:handoutMasterIdLst>
  <p:sldIdLst>
    <p:sldId id="264" r:id="rId11"/>
    <p:sldId id="277"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p15="http://schemas.microsoft.com/office/powerpoint/2012/main" xmlns="" userId="S-1-5-21-147214757-305610072-1517763936-250592" providerId="AD"/>
      </p:ext>
    </p:extLst>
  </p:cmAuthor>
  <p:cmAuthor id="2" name="zhangpeng" initials="zhp" lastIdx="2" clrIdx="1"/>
  <p:cmAuthor id="3" name="a00903748" initials="AB" lastIdx="2" clrIdx="2"/>
  <p:cmAuthor id="4" name="c00161654" initials="cy"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p:scale>
          <a:sx n="70" d="100"/>
          <a:sy n="70" d="100"/>
        </p:scale>
        <p:origin x="96" y="-7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commentAuthors" Target="commentAuthors.xml"/><Relationship Id="rId10" Type="http://schemas.openxmlformats.org/officeDocument/2006/relationships/slideMaster" Target="slideMasters/slideMaster10.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2017/1/17</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1/17/2017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xmlns=""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xmlns=""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resource configuration for UL grant-free transmission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a:t>
            </a:r>
            <a:r>
              <a:rPr lang="en-US" altLang="zh-CN" sz="2400" dirty="0" smtClean="0">
                <a:solidFill>
                  <a:schemeClr val="tx1"/>
                </a:solidFill>
                <a:latin typeface="Times New Roman" pitchFamily="18" charset="0"/>
                <a:cs typeface="Times New Roman" pitchFamily="18" charset="0"/>
              </a:rPr>
              <a:t>, CATR</a:t>
            </a:r>
            <a:r>
              <a:rPr lang="en-US" altLang="zh-CN" sz="2400" dirty="0" smtClean="0">
                <a:latin typeface="Times New Roman" pitchFamily="18" charset="0"/>
                <a:cs typeface="Times New Roman" pitchFamily="18" charset="0"/>
              </a:rPr>
              <a:t>, CATT, Ericsson</a:t>
            </a:r>
            <a:r>
              <a:rPr lang="en-US" altLang="zh-CN" sz="2400" dirty="0" smtClean="0">
                <a:latin typeface="Times New Roman" pitchFamily="18" charset="0"/>
                <a:cs typeface="Times New Roman" pitchFamily="18" charset="0"/>
              </a:rPr>
              <a:t>, Fujitsu</a:t>
            </a:r>
            <a:r>
              <a:rPr lang="en-US" altLang="zh-CN" sz="2400" dirty="0" smtClean="0">
                <a:latin typeface="Times New Roman" pitchFamily="18" charset="0"/>
                <a:cs typeface="Times New Roman" pitchFamily="18" charset="0"/>
              </a:rPr>
              <a:t>, </a:t>
            </a:r>
            <a:r>
              <a:rPr lang="en-US" altLang="zh-CN" sz="2400" dirty="0" err="1" smtClean="0">
                <a:latin typeface="Times New Roman" pitchFamily="18" charset="0"/>
                <a:cs typeface="Times New Roman" pitchFamily="18" charset="0"/>
              </a:rPr>
              <a:t>Spreadtrum</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#87	</a:t>
            </a:r>
            <a:r>
              <a:rPr lang="en-US" b="1" smtClean="0"/>
              <a:t>                                                                              </a:t>
            </a:r>
            <a:r>
              <a:rPr lang="en-US" b="1" smtClean="0"/>
              <a:t>R1-1701318</a:t>
            </a:r>
            <a:endParaRPr lang="en-US" dirty="0" smtClean="0"/>
          </a:p>
          <a:p>
            <a:r>
              <a:rPr lang="en-US" altLang="zh-CN" b="1" dirty="0" smtClean="0"/>
              <a:t>Spokane, USA, 16</a:t>
            </a:r>
            <a:r>
              <a:rPr lang="en-US" altLang="zh-CN" b="1" baseline="30000" dirty="0" smtClean="0"/>
              <a:t>th</a:t>
            </a:r>
            <a:r>
              <a:rPr lang="en-US" altLang="zh-CN" b="1" dirty="0" smtClean="0"/>
              <a:t> - 20</a:t>
            </a:r>
            <a:r>
              <a:rPr lang="en-US" altLang="zh-CN" b="1" baseline="30000" dirty="0" smtClean="0"/>
              <a:t>th</a:t>
            </a:r>
            <a:r>
              <a:rPr lang="en-US" altLang="zh-CN" b="1" dirty="0" smtClean="0"/>
              <a:t> January 2017</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Proposals</a:t>
            </a:r>
            <a:endParaRPr lang="zh-CN" altLang="en-US" strike="sngStrike" dirty="0">
              <a:solidFill>
                <a:srgbClr val="FF0000"/>
              </a:solidFill>
            </a:endParaRPr>
          </a:p>
        </p:txBody>
      </p:sp>
      <p:sp>
        <p:nvSpPr>
          <p:cNvPr id="3" name="内容占位符 2"/>
          <p:cNvSpPr>
            <a:spLocks noGrp="1"/>
          </p:cNvSpPr>
          <p:nvPr>
            <p:ph idx="1"/>
          </p:nvPr>
        </p:nvSpPr>
        <p:spPr>
          <a:xfrm>
            <a:off x="539552" y="1340768"/>
            <a:ext cx="7848872" cy="4968552"/>
          </a:xfrm>
        </p:spPr>
        <p:txBody>
          <a:bodyPr>
            <a:noAutofit/>
          </a:bodyPr>
          <a:lstStyle/>
          <a:p>
            <a:pPr marL="514350" indent="-514350">
              <a:lnSpc>
                <a:spcPct val="100000"/>
              </a:lnSpc>
              <a:spcBef>
                <a:spcPts val="600"/>
              </a:spcBef>
              <a:tabLst>
                <a:tab pos="914400" algn="l"/>
              </a:tabLst>
            </a:pPr>
            <a:r>
              <a:rPr lang="en-US" altLang="zh-CN" sz="2800" b="1" dirty="0" smtClean="0"/>
              <a:t>For an UL transmission scheme without grant</a:t>
            </a:r>
          </a:p>
          <a:p>
            <a:pPr lvl="2" indent="-514350">
              <a:lnSpc>
                <a:spcPct val="100000"/>
              </a:lnSpc>
              <a:spcBef>
                <a:spcPts val="600"/>
              </a:spcBef>
              <a:buFont typeface="Calibri" pitchFamily="34" charset="0"/>
              <a:buChar char="−"/>
              <a:tabLst>
                <a:tab pos="914400" algn="l"/>
              </a:tabLst>
            </a:pPr>
            <a:r>
              <a:rPr lang="en-US" altLang="zh-CN" sz="2400" b="1" dirty="0" smtClean="0"/>
              <a:t>at </a:t>
            </a:r>
            <a:r>
              <a:rPr lang="en-US" altLang="zh-CN" sz="2400" b="1" dirty="0" smtClean="0"/>
              <a:t>least semi-static resource (re-)configuration is supported</a:t>
            </a:r>
          </a:p>
          <a:p>
            <a:pPr marL="1200150" lvl="2" indent="-514350">
              <a:lnSpc>
                <a:spcPct val="100000"/>
              </a:lnSpc>
              <a:spcBef>
                <a:spcPts val="600"/>
              </a:spcBef>
              <a:buFont typeface="Calibri" pitchFamily="34" charset="0"/>
              <a:buChar char="−"/>
              <a:tabLst>
                <a:tab pos="914400" algn="l"/>
              </a:tabLst>
            </a:pPr>
            <a:r>
              <a:rPr lang="en-US" altLang="zh-CN" sz="2000" dirty="0" smtClean="0"/>
              <a:t>The resource includes at least physical resource(s) in time and frequency domain and RS </a:t>
            </a:r>
            <a:r>
              <a:rPr lang="en-US" altLang="zh-CN" sz="2000" dirty="0" smtClean="0"/>
              <a:t>parameters, </a:t>
            </a:r>
            <a:endParaRPr lang="en-US" altLang="zh-CN" sz="2000" dirty="0" smtClean="0"/>
          </a:p>
          <a:p>
            <a:pPr marL="1200150" lvl="2" indent="-514350">
              <a:lnSpc>
                <a:spcPct val="100000"/>
              </a:lnSpc>
              <a:spcBef>
                <a:spcPts val="600"/>
              </a:spcBef>
              <a:buFont typeface="Calibri" pitchFamily="34" charset="0"/>
              <a:buChar char="−"/>
              <a:tabLst>
                <a:tab pos="914400" algn="l"/>
              </a:tabLst>
            </a:pPr>
            <a:r>
              <a:rPr lang="en-US" altLang="zh-CN" sz="2000" dirty="0" smtClean="0"/>
              <a:t>The resource is configured at least via higher layer signaling, e.g. </a:t>
            </a:r>
            <a:r>
              <a:rPr lang="en-US" altLang="zh-CN" sz="2000" dirty="0" smtClean="0"/>
              <a:t>like in LTE </a:t>
            </a:r>
            <a:r>
              <a:rPr lang="en-US" altLang="zh-CN" sz="2000" dirty="0" smtClean="0"/>
              <a:t>semi-persistent scheduling </a:t>
            </a:r>
            <a:r>
              <a:rPr lang="en-US" altLang="zh-CN" sz="2000" dirty="0" smtClean="0"/>
              <a:t>mechanism</a:t>
            </a:r>
            <a:endParaRPr lang="en-US" altLang="zh-CN" sz="2000" dirty="0" smtClean="0"/>
          </a:p>
          <a:p>
            <a:pPr marL="1543050" lvl="3" indent="-514350">
              <a:lnSpc>
                <a:spcPct val="100000"/>
              </a:lnSpc>
              <a:spcBef>
                <a:spcPts val="600"/>
              </a:spcBef>
              <a:buFont typeface="Calibri" pitchFamily="34" charset="0"/>
              <a:buChar char="−"/>
              <a:tabLst>
                <a:tab pos="914400" algn="l"/>
              </a:tabLst>
            </a:pPr>
            <a:r>
              <a:rPr lang="en-US" altLang="zh-CN" sz="1850" dirty="0" smtClean="0"/>
              <a:t>FFS </a:t>
            </a:r>
            <a:r>
              <a:rPr lang="en-US" altLang="zh-CN" sz="1850" dirty="0" smtClean="0"/>
              <a:t>additional complementary </a:t>
            </a:r>
            <a:r>
              <a:rPr lang="en-US" altLang="zh-CN" sz="1850" dirty="0" smtClean="0"/>
              <a:t>signaling, </a:t>
            </a:r>
          </a:p>
          <a:p>
            <a:pPr marL="1200150" lvl="2" indent="-514350">
              <a:lnSpc>
                <a:spcPct val="100000"/>
              </a:lnSpc>
              <a:spcBef>
                <a:spcPts val="600"/>
              </a:spcBef>
              <a:buFont typeface="Calibri" pitchFamily="34" charset="0"/>
              <a:buChar char="−"/>
              <a:tabLst>
                <a:tab pos="914400" algn="l"/>
              </a:tabLst>
            </a:pPr>
            <a:r>
              <a:rPr lang="en-US" altLang="zh-CN" sz="2000" dirty="0" smtClean="0"/>
              <a:t>FFS MCS</a:t>
            </a:r>
          </a:p>
          <a:p>
            <a:pPr lvl="2" indent="-514350">
              <a:lnSpc>
                <a:spcPct val="100000"/>
              </a:lnSpc>
              <a:spcBef>
                <a:spcPts val="600"/>
              </a:spcBef>
              <a:buFont typeface="Calibri" pitchFamily="34" charset="0"/>
              <a:buChar char="−"/>
              <a:tabLst>
                <a:tab pos="914400" algn="l"/>
              </a:tabLst>
            </a:pPr>
            <a:r>
              <a:rPr lang="en-US" altLang="zh-CN" sz="2400" b="1" dirty="0" smtClean="0"/>
              <a:t>RS </a:t>
            </a:r>
            <a:r>
              <a:rPr lang="en-US" altLang="zh-CN" sz="2400" b="1" dirty="0" smtClean="0"/>
              <a:t>is transmitted together with </a:t>
            </a:r>
            <a:r>
              <a:rPr lang="en-US" altLang="zh-CN" sz="2400" b="1" dirty="0" smtClean="0"/>
              <a:t>data</a:t>
            </a:r>
            <a:endParaRPr lang="en-US" altLang="zh-CN" sz="2400" b="1" dirty="0" smtClean="0"/>
          </a:p>
          <a:p>
            <a:pPr marL="1200150" lvl="2" indent="-514350">
              <a:lnSpc>
                <a:spcPct val="100000"/>
              </a:lnSpc>
              <a:spcBef>
                <a:spcPts val="600"/>
              </a:spcBef>
              <a:buFont typeface="Calibri" pitchFamily="34" charset="0"/>
              <a:buChar char="−"/>
              <a:tabLst>
                <a:tab pos="914400" algn="l"/>
              </a:tabLst>
            </a:pPr>
            <a:r>
              <a:rPr lang="en-US" altLang="zh-CN" sz="2000" dirty="0" smtClean="0"/>
              <a:t>channel structure of grant-based data transmission can be starting point</a:t>
            </a:r>
          </a:p>
          <a:p>
            <a:pPr marL="1200150" lvl="2" indent="-514350">
              <a:lnSpc>
                <a:spcPct val="100000"/>
              </a:lnSpc>
              <a:spcBef>
                <a:spcPts val="600"/>
              </a:spcBef>
              <a:buFont typeface="Calibri" pitchFamily="34" charset="0"/>
              <a:buChar char="−"/>
              <a:tabLst>
                <a:tab pos="914400" algn="l"/>
              </a:tabLst>
            </a:pPr>
            <a:r>
              <a:rPr lang="en-US" altLang="zh-CN" sz="2000" dirty="0" smtClean="0"/>
              <a:t>DMRS </a:t>
            </a:r>
            <a:r>
              <a:rPr lang="en-US" altLang="zh-CN" sz="2000" dirty="0" smtClean="0"/>
              <a:t>design </a:t>
            </a:r>
            <a:r>
              <a:rPr lang="en-US" altLang="zh-CN" sz="2000" dirty="0" smtClean="0"/>
              <a:t>as </a:t>
            </a:r>
            <a:r>
              <a:rPr lang="en-US" altLang="zh-CN" sz="2000" dirty="0" smtClean="0"/>
              <a:t>in UL </a:t>
            </a:r>
            <a:r>
              <a:rPr lang="en-US" altLang="zh-CN" sz="2000" dirty="0" smtClean="0"/>
              <a:t>MU-MIMO can be starting point</a:t>
            </a:r>
            <a:r>
              <a:rPr lang="zh-CN" altLang="en-US" sz="2000" dirty="0" smtClean="0"/>
              <a:t> </a:t>
            </a:r>
            <a:endParaRPr lang="en-US" altLang="zh-CN" sz="2000" strike="sngStrike"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3286</TotalTime>
  <Words>120</Words>
  <Application>Microsoft Office PowerPoint</Application>
  <PresentationFormat>全屏显示(4:3)</PresentationFormat>
  <Paragraphs>16</Paragraphs>
  <Slides>2</Slides>
  <Notes>1</Notes>
  <HiddenSlides>0</HiddenSlides>
  <MMClips>0</MMClips>
  <ScaleCrop>false</ScaleCrop>
  <HeadingPairs>
    <vt:vector size="4" baseType="variant">
      <vt:variant>
        <vt:lpstr>主题</vt:lpstr>
      </vt:variant>
      <vt:variant>
        <vt:i4>10</vt:i4>
      </vt:variant>
      <vt:variant>
        <vt:lpstr>幻灯片标题</vt:lpstr>
      </vt:variant>
      <vt:variant>
        <vt:i4>2</vt:i4>
      </vt:variant>
    </vt:vector>
  </HeadingPairs>
  <TitlesOfParts>
    <vt:vector size="12" baseType="lpstr">
      <vt:lpstr>Blank</vt:lpstr>
      <vt:lpstr>1_主题1</vt:lpstr>
      <vt:lpstr>4_主题1</vt:lpstr>
      <vt:lpstr>5_主题1</vt:lpstr>
      <vt:lpstr>6_主题1</vt:lpstr>
      <vt:lpstr>7_主题1</vt:lpstr>
      <vt:lpstr>8_主题1</vt:lpstr>
      <vt:lpstr>9_主题1</vt:lpstr>
      <vt:lpstr>10_主题1</vt:lpstr>
      <vt:lpstr>Office 主题</vt:lpstr>
      <vt:lpstr>WF on resource configuration for UL grant-free transmission</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WangYi(HW)</cp:lastModifiedBy>
  <cp:revision>188</cp:revision>
  <dcterms:created xsi:type="dcterms:W3CDTF">2011-12-01T07:18:24Z</dcterms:created>
  <dcterms:modified xsi:type="dcterms:W3CDTF">2017-01-18T00:07:48Z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(2)hqmxp9ldcQVAlZTX6vfz84fFXBTw0/cUOQo1swJjOLcCgIWD+/Y5BcWAhDsVUmp/R2nxGUH3
79mN3pknw/Z0YOvYCGTFbzaCgDZmmUP4LNm+6ZGN4K3JyqTZcA0FeXQXTM/7KY06qDNzQfig
fdSRi0Z8fpglgKeqcoMbQmJduQ6/YAruVoSEEptO3/h4lSsJB9CSTnOyDro4zRKJW1NywzGs
qCGdOKkChtGPn1iQk8</vt:lpwstr>
  </property>
  <property fmtid="{D5CDD505-2E9C-101B-9397-08002B2CF9AE}" pid="7" name="_2015_ms_pID_7253431">
    <vt:lpwstr>1rCW983vqn6lR9svxgBUIZQ3npwv7fxEdCAwePOI47iToD7d4G1/Wp
oAUCORkQ1bMuH9OwI7G+s64FXfvoA+Mao88viKhnHnPfzkwPozV4hQEyY56HheBhy2vWhw++
8heYNAuIvjXCeB+YyYY4lMwsD8JH0eAIiouiKU0ZvpyCXpDJxJbu+mQnTgvpLgo0EuyHrlOb
0VTJERONrHulTRSI</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1484585856</vt:lpwstr>
  </property>
</Properties>
</file>