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14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62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66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083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822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982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628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099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546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29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45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55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WF</a:t>
            </a:r>
            <a:r>
              <a:rPr lang="en-US" dirty="0" smtClean="0"/>
              <a:t> on Time Evolution Modeling for &gt;6GHz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LGE, ETRI, Intel, Nokia, Ericsson, ALU, </a:t>
            </a:r>
            <a:r>
              <a:rPr lang="en-US" dirty="0" err="1" smtClean="0"/>
              <a:t>ASB</a:t>
            </a:r>
            <a:r>
              <a:rPr lang="en-US" dirty="0" smtClean="0"/>
              <a:t>, Huawei,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R1-161745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9145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>
                <a:latin typeface="+mj-lt"/>
              </a:rPr>
              <a:t>#AH Channel </a:t>
            </a:r>
            <a:r>
              <a:rPr lang="en-GB" altLang="zh-CN" sz="1800" dirty="0" smtClean="0">
                <a:latin typeface="+mj-lt"/>
              </a:rPr>
              <a:t>Mode</a:t>
            </a:r>
            <a:r>
              <a:rPr lang="en-US" altLang="zh-CN" sz="1800" dirty="0" smtClean="0">
                <a:latin typeface="+mj-lt"/>
              </a:rPr>
              <a:t>l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GB" altLang="zh-CN" sz="1800" dirty="0">
                <a:latin typeface="+mj-lt"/>
              </a:rPr>
              <a:t>Ljubljana, Slovenia</a:t>
            </a:r>
            <a:r>
              <a:rPr lang="tr-TR" sz="1800" dirty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March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 smtClean="0">
                <a:latin typeface="+mj-lt"/>
              </a:rPr>
              <a:t>4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 smtClean="0">
                <a:latin typeface="+mj-lt"/>
              </a:rPr>
              <a:t>6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7 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5596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Background – Channel generation equation</a:t>
            </a:r>
            <a:endParaRPr lang="en-US" sz="36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179133"/>
              </p:ext>
            </p:extLst>
          </p:nvPr>
        </p:nvGraphicFramePr>
        <p:xfrm>
          <a:off x="383704" y="3789040"/>
          <a:ext cx="8376591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3" imgW="5435600" imgH="1117600" progId="Equation.3">
                  <p:embed/>
                </p:oleObj>
              </mc:Choice>
              <mc:Fallback>
                <p:oleObj name="Equation" r:id="rId3" imgW="5435600" imgH="1117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704" y="3789040"/>
                        <a:ext cx="8376591" cy="17281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ontent Placeholder 2"/>
          <p:cNvSpPr>
            <a:spLocks noGrp="1"/>
          </p:cNvSpPr>
          <p:nvPr>
            <p:ph idx="4294967295"/>
          </p:nvPr>
        </p:nvSpPr>
        <p:spPr>
          <a:xfrm>
            <a:off x="251520" y="1143000"/>
            <a:ext cx="8928484" cy="2667000"/>
          </a:xfrm>
          <a:prstGeom prst="rect">
            <a:avLst/>
          </a:prstGeom>
        </p:spPr>
        <p:txBody>
          <a:bodyPr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Channel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coefficient generation for a given 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Tx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Rx and cluster is sum of responses of 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subpaths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that can be decomposed into three parts: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r>
              <a:rPr lang="en-US" sz="1800" b="1" kern="0" dirty="0">
                <a:solidFill>
                  <a:sysClr val="windowText" lastClr="000000"/>
                </a:solidFill>
              </a:rPr>
              <a:t>Field response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: determined by multi-path component (MPCs) such as angles</a:t>
            </a:r>
            <a:r>
              <a:rPr lang="en-US" sz="1800" kern="0" dirty="0">
                <a:solidFill>
                  <a:sysClr val="windowText" lastClr="000000"/>
                </a:solidFill>
              </a:rPr>
              <a:t> 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and powers as well as slant angle (polarization). Not dependent on antenna position!</a:t>
            </a:r>
            <a:endParaRPr lang="en-US" sz="1800" kern="0" dirty="0">
              <a:solidFill>
                <a:sysClr val="windowText" lastClr="000000"/>
              </a:solidFill>
            </a:endParaRP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Array response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determined by antenna position and ray angles.</a:t>
            </a: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Time evolution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Doppler for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subpaths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lvl="0">
              <a:spcBef>
                <a:spcPts val="0"/>
              </a:spcBef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In current channel model, the only thing changes across time is time evolution due to Doppler.</a:t>
            </a:r>
          </a:p>
          <a:p>
            <a:pPr lvl="0">
              <a:spcBef>
                <a:spcPts val="0"/>
              </a:spcBef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Note that a global coordinate system is assumed for the below equation.</a:t>
            </a:r>
            <a:endParaRPr lang="en-US" sz="1800" kern="0" dirty="0">
              <a:solidFill>
                <a:sysClr val="windowText" lastClr="000000"/>
              </a:solidFill>
            </a:endParaRP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5" name="Straight Connector 14"/>
          <p:cNvCxnSpPr>
            <a:endCxn id="13" idx="3"/>
          </p:cNvCxnSpPr>
          <p:nvPr/>
        </p:nvCxnSpPr>
        <p:spPr>
          <a:xfrm>
            <a:off x="1511660" y="4653136"/>
            <a:ext cx="7248635" cy="0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16" name="Straight Connector 15"/>
          <p:cNvCxnSpPr/>
          <p:nvPr/>
        </p:nvCxnSpPr>
        <p:spPr>
          <a:xfrm>
            <a:off x="395536" y="5589240"/>
            <a:ext cx="2232248" cy="0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17" name="Straight Connector 16"/>
          <p:cNvCxnSpPr/>
          <p:nvPr/>
        </p:nvCxnSpPr>
        <p:spPr>
          <a:xfrm>
            <a:off x="2780184" y="5580320"/>
            <a:ext cx="3952056" cy="0"/>
          </a:xfrm>
          <a:prstGeom prst="line">
            <a:avLst/>
          </a:prstGeom>
          <a:noFill/>
          <a:ln w="5715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18" name="Straight Connector 17"/>
          <p:cNvCxnSpPr/>
          <p:nvPr/>
        </p:nvCxnSpPr>
        <p:spPr>
          <a:xfrm>
            <a:off x="7020272" y="5580320"/>
            <a:ext cx="1008112" cy="8920"/>
          </a:xfrm>
          <a:prstGeom prst="line">
            <a:avLst/>
          </a:prstGeom>
          <a:noFill/>
          <a:ln w="57150" cap="flat" cmpd="sng" algn="ctr">
            <a:solidFill>
              <a:srgbClr val="16529A"/>
            </a:solidFill>
            <a:prstDash val="solid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251520" y="5718447"/>
            <a:ext cx="2415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Field response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(dependent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on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polarization, multiple paths)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5320" y="5718447"/>
            <a:ext cx="2807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Array response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(dependent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on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antenna position, element pattern)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40440" y="5718447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Time evolution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(dependent on Doppler)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33990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3" name="Straight Connector 362"/>
          <p:cNvCxnSpPr/>
          <p:nvPr/>
        </p:nvCxnSpPr>
        <p:spPr>
          <a:xfrm>
            <a:off x="1371600" y="2895600"/>
            <a:ext cx="2343671" cy="1503403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Background – Mobility Modeling in TR36.873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228600" y="4572000"/>
                <a:ext cx="8928484" cy="2060083"/>
              </a:xfrm>
              <a:prstGeom prst="rect">
                <a:avLst/>
              </a:prstGeom>
            </p:spPr>
            <p:txBody>
              <a:bodyPr>
                <a:normAutofit fontScale="92500"/>
              </a:bodyPr>
              <a:lstStyle/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Assume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movement of </a:t>
                </a:r>
                <a:r>
                  <a:rPr kumimoji="0" lang="en-US" sz="1800" b="0" i="0" u="none" strike="noStrike" kern="0" cap="none" spc="0" normalizeH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UE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array is so small in the simulation duration and hence it does not change </a:t>
                </a:r>
                <a:r>
                  <a:rPr kumimoji="0" lang="en-US" sz="1800" b="0" i="0" u="none" strike="noStrike" kern="0" cap="none" spc="0" normalizeH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MPCs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.</a:t>
                </a: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800" kern="0" noProof="0" dirty="0" smtClean="0">
                    <a:solidFill>
                      <a:sysClr val="windowText" lastClr="000000"/>
                    </a:solidFill>
                  </a:rPr>
                  <a:t>Then, current time evolution of Doppler already captures impact of position change:</a:t>
                </a:r>
                <a:endParaRPr kumimoji="0" lang="en-US" sz="1800" b="0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400" kern="0" dirty="0" smtClean="0">
                    <a:solidFill>
                      <a:sysClr val="windowText" lastClr="000000"/>
                    </a:solidFill>
                  </a:rPr>
                  <a:t>Denote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𝒅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, and the relative position of antenna </a:t>
                </a:r>
                <a14:m>
                  <m:oMath xmlns:m="http://schemas.openxmlformats.org/officeDocument/2006/math"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𝑖</m:t>
                    </m:r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sz="1400" kern="0" dirty="0" smtClean="0">
                    <a:solidFill>
                      <a:sysClr val="windowText" lastClr="000000"/>
                    </a:solidFill>
                  </a:rPr>
                  <a:t> (corresponding to an </a:t>
                </a:r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absolute position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, respective). Also denote the unit directional vector of </a:t>
                </a:r>
                <a:r>
                  <a:rPr kumimoji="0" lang="en-US" sz="1400" b="0" i="0" u="none" strike="noStrike" kern="0" cap="none" spc="0" normalizeH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subpath</a:t>
                </a:r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as </a:t>
                </a:r>
                <a14:m>
                  <m:oMath xmlns:m="http://schemas.openxmlformats.org/officeDocument/2006/math"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𝒓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𝜃</m:t>
                        </m:r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cos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𝜙</m:t>
                        </m:r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;</m:t>
                        </m:r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𝜃</m:t>
                        </m:r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𝜙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; </m:t>
                        </m:r>
                        <m:r>
                          <m:rPr>
                            <m:sty m:val="p"/>
                          </m:r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cos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𝜃</m:t>
                        </m:r>
                      </m:e>
                    </m:d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kumimoji="0" lang="en-US" sz="1400" b="1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lvl="1">
                  <a:spcBef>
                    <a:spcPts val="0"/>
                  </a:spcBef>
                </a:pPr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The change of array response for </a:t>
                </a:r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antenna </a:t>
                </a:r>
                <a14:m>
                  <m:oMath xmlns:m="http://schemas.openxmlformats.org/officeDocument/2006/math"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𝑖</m:t>
                    </m:r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is therefore: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exp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(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𝑗</m:t>
                    </m:r>
                    <m:f>
                      <m:f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𝜋</m:t>
                        </m:r>
                      </m:num>
                      <m:den>
                        <m:sSub>
                          <m:sSubPr>
                            <m:ctrlPr>
                              <a:rPr lang="en-US" sz="1400" b="0" i="1" kern="0" smtClean="0"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b="0" i="1" kern="0" smtClean="0"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  <m:t>𝜆</m:t>
                            </m:r>
                          </m:e>
                          <m:sub>
                            <m:r>
                              <a:rPr lang="en-US" sz="1400" b="0" i="1" kern="0" smtClean="0"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den>
                    </m:f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𝒅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kumimoji="0" lang="en-US" sz="1400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400" kern="0" dirty="0" smtClean="0">
                    <a:solidFill>
                      <a:sysClr val="windowText" lastClr="000000"/>
                    </a:solidFill>
                  </a:rPr>
                  <a:t>Note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𝒅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a:rPr lang="en-US" sz="1400" b="1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𝐯</m:t>
                    </m:r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𝑡</m:t>
                    </m:r>
                    <m: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vΔ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𝑡</m:t>
                    </m:r>
                  </m:oMath>
                </a14:m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, the Doppler term in the channel coefficient equation, 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v</m:t>
                    </m:r>
                    <m: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a:rPr lang="en-US" sz="1400" b="1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𝐯</m:t>
                    </m:r>
                  </m:oMath>
                </a14:m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is the speed projected onto the direction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</m:oMath>
                </a14:m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mc:Choice>
        <mc:Fallback xmlns="">
          <p:sp>
            <p:nvSpPr>
              <p:cNvPr id="14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228600" y="4572000"/>
                <a:ext cx="8928484" cy="2060083"/>
              </a:xfrm>
              <a:prstGeom prst="rect">
                <a:avLst/>
              </a:prstGeom>
              <a:blipFill rotWithShape="1">
                <a:blip r:embed="rId2"/>
                <a:stretch>
                  <a:fillRect l="-342" t="-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47"/>
          <p:cNvGrpSpPr/>
          <p:nvPr/>
        </p:nvGrpSpPr>
        <p:grpSpPr>
          <a:xfrm>
            <a:off x="1116809" y="1405227"/>
            <a:ext cx="853339" cy="795996"/>
            <a:chOff x="5943600" y="2267816"/>
            <a:chExt cx="1371600" cy="1280417"/>
          </a:xfrm>
        </p:grpSpPr>
        <p:grpSp>
          <p:nvGrpSpPr>
            <p:cNvPr id="384" name="Group 383"/>
            <p:cNvGrpSpPr/>
            <p:nvPr/>
          </p:nvGrpSpPr>
          <p:grpSpPr>
            <a:xfrm>
              <a:off x="6086411" y="2381778"/>
              <a:ext cx="479951" cy="439504"/>
              <a:chOff x="2745582" y="2516981"/>
              <a:chExt cx="909637" cy="914400"/>
            </a:xfrm>
          </p:grpSpPr>
          <p:cxnSp>
            <p:nvCxnSpPr>
              <p:cNvPr id="430" name="Straight Connector 429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30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5" name="Group 384"/>
            <p:cNvGrpSpPr/>
            <p:nvPr/>
          </p:nvGrpSpPr>
          <p:grpSpPr>
            <a:xfrm>
              <a:off x="6711491" y="2379298"/>
              <a:ext cx="479951" cy="439504"/>
              <a:chOff x="2745582" y="2516981"/>
              <a:chExt cx="909637" cy="914400"/>
            </a:xfrm>
          </p:grpSpPr>
          <p:cxnSp>
            <p:nvCxnSpPr>
              <p:cNvPr id="428" name="Straight Connector 427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8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8" name="Group 387"/>
            <p:cNvGrpSpPr/>
            <p:nvPr/>
          </p:nvGrpSpPr>
          <p:grpSpPr>
            <a:xfrm>
              <a:off x="6085992" y="2986047"/>
              <a:ext cx="479951" cy="439504"/>
              <a:chOff x="2745582" y="2516981"/>
              <a:chExt cx="909637" cy="914400"/>
            </a:xfrm>
          </p:grpSpPr>
          <p:cxnSp>
            <p:nvCxnSpPr>
              <p:cNvPr id="422" name="Straight Connector 421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9" name="Group 388"/>
            <p:cNvGrpSpPr/>
            <p:nvPr/>
          </p:nvGrpSpPr>
          <p:grpSpPr>
            <a:xfrm>
              <a:off x="6711072" y="2983568"/>
              <a:ext cx="479951" cy="439504"/>
              <a:chOff x="2745582" y="2516981"/>
              <a:chExt cx="909637" cy="914400"/>
            </a:xfrm>
          </p:grpSpPr>
          <p:cxnSp>
            <p:nvCxnSpPr>
              <p:cNvPr id="420" name="Straight Connector 419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20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9" name="Rectangle 368"/>
            <p:cNvSpPr/>
            <p:nvPr/>
          </p:nvSpPr>
          <p:spPr>
            <a:xfrm>
              <a:off x="5943600" y="2267816"/>
              <a:ext cx="1371600" cy="128041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35" name="Straight Connector 434"/>
          <p:cNvCxnSpPr/>
          <p:nvPr/>
        </p:nvCxnSpPr>
        <p:spPr>
          <a:xfrm>
            <a:off x="1354309" y="2290298"/>
            <a:ext cx="2407351" cy="1571051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cxnSp>
        <p:nvCxnSpPr>
          <p:cNvPr id="436" name="Straight Arrow Connector 435"/>
          <p:cNvCxnSpPr/>
          <p:nvPr/>
        </p:nvCxnSpPr>
        <p:spPr>
          <a:xfrm flipH="1" flipV="1">
            <a:off x="711640" y="914400"/>
            <a:ext cx="16325" cy="3090210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cxnSp>
        <p:nvCxnSpPr>
          <p:cNvPr id="437" name="Straight Arrow Connector 436"/>
          <p:cNvCxnSpPr/>
          <p:nvPr/>
        </p:nvCxnSpPr>
        <p:spPr>
          <a:xfrm flipV="1">
            <a:off x="406967" y="4004604"/>
            <a:ext cx="5612833" cy="10619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cxnSp>
        <p:nvCxnSpPr>
          <p:cNvPr id="438" name="Straight Arrow Connector 437"/>
          <p:cNvCxnSpPr/>
          <p:nvPr/>
        </p:nvCxnSpPr>
        <p:spPr>
          <a:xfrm flipV="1">
            <a:off x="471304" y="2614325"/>
            <a:ext cx="3462417" cy="1553299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sp>
        <p:nvSpPr>
          <p:cNvPr id="439" name="Rectangle 438"/>
          <p:cNvSpPr/>
          <p:nvPr/>
        </p:nvSpPr>
        <p:spPr>
          <a:xfrm>
            <a:off x="5767968" y="4038600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kern="0" dirty="0" smtClean="0">
                <a:solidFill>
                  <a:sysClr val="windowText" lastClr="000000"/>
                </a:solidFill>
                <a:cs typeface="Arial" pitchFamily="34" charset="0"/>
              </a:rPr>
              <a:t>y</a:t>
            </a:r>
            <a:endParaRPr lang="en-US" b="1" i="1" kern="0" dirty="0">
              <a:solidFill>
                <a:sysClr val="windowText" lastClr="000000"/>
              </a:solidFill>
            </a:endParaRPr>
          </a:p>
        </p:txBody>
      </p:sp>
      <p:sp>
        <p:nvSpPr>
          <p:cNvPr id="440" name="Rectangle 439"/>
          <p:cNvSpPr/>
          <p:nvPr/>
        </p:nvSpPr>
        <p:spPr>
          <a:xfrm>
            <a:off x="623321" y="408253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kern="0" dirty="0" smtClean="0">
                <a:solidFill>
                  <a:sysClr val="windowText" lastClr="000000"/>
                </a:solidFill>
                <a:cs typeface="Arial" pitchFamily="34" charset="0"/>
              </a:rPr>
              <a:t>x</a:t>
            </a:r>
            <a:endParaRPr lang="en-US" b="1" i="1" kern="0" dirty="0">
              <a:solidFill>
                <a:sysClr val="windowText" lastClr="000000"/>
              </a:solidFill>
            </a:endParaRPr>
          </a:p>
        </p:txBody>
      </p:sp>
      <p:sp>
        <p:nvSpPr>
          <p:cNvPr id="441" name="Rectangle 440"/>
          <p:cNvSpPr/>
          <p:nvPr/>
        </p:nvSpPr>
        <p:spPr>
          <a:xfrm>
            <a:off x="370674" y="91440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kern="0" dirty="0" smtClean="0">
                <a:solidFill>
                  <a:sysClr val="windowText" lastClr="000000"/>
                </a:solidFill>
                <a:cs typeface="Arial" pitchFamily="34" charset="0"/>
              </a:rPr>
              <a:t>z</a:t>
            </a:r>
            <a:endParaRPr lang="en-US" b="1" i="1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447" name="Straight Connector 446"/>
          <p:cNvCxnSpPr/>
          <p:nvPr/>
        </p:nvCxnSpPr>
        <p:spPr>
          <a:xfrm>
            <a:off x="2621849" y="1827919"/>
            <a:ext cx="2407351" cy="1571051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cxnSp>
        <p:nvCxnSpPr>
          <p:cNvPr id="448" name="Straight Connector 447"/>
          <p:cNvCxnSpPr/>
          <p:nvPr/>
        </p:nvCxnSpPr>
        <p:spPr>
          <a:xfrm>
            <a:off x="2667000" y="2467549"/>
            <a:ext cx="2362200" cy="1537055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365" name="Rectangle 364"/>
          <p:cNvSpPr/>
          <p:nvPr/>
        </p:nvSpPr>
        <p:spPr>
          <a:xfrm>
            <a:off x="3832983" y="3390974"/>
            <a:ext cx="3869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kern="0" dirty="0" smtClean="0">
                <a:solidFill>
                  <a:sysClr val="windowText" lastClr="000000"/>
                </a:solidFill>
                <a:cs typeface="Arial" pitchFamily="34" charset="0"/>
              </a:rPr>
              <a:t>Incident wave for a single </a:t>
            </a:r>
            <a:r>
              <a:rPr lang="en-US" sz="1600" kern="0" dirty="0" err="1" smtClean="0">
                <a:solidFill>
                  <a:sysClr val="windowText" lastClr="000000"/>
                </a:solidFill>
                <a:cs typeface="Arial" pitchFamily="34" charset="0"/>
              </a:rPr>
              <a:t>subpath</a:t>
            </a:r>
            <a:r>
              <a:rPr lang="en-US" sz="1600" kern="0" dirty="0" smtClean="0">
                <a:solidFill>
                  <a:sysClr val="windowText" lastClr="000000"/>
                </a:solidFill>
                <a:cs typeface="Arial" pitchFamily="34" charset="0"/>
              </a:rPr>
              <a:t> (</a:t>
            </a:r>
            <a:r>
              <a:rPr lang="en-US" sz="16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far field</a:t>
            </a:r>
            <a:r>
              <a:rPr lang="en-US" sz="1600" kern="0" dirty="0" smtClean="0">
                <a:solidFill>
                  <a:sysClr val="windowText" lastClr="000000"/>
                </a:solidFill>
                <a:cs typeface="Arial" pitchFamily="34" charset="0"/>
              </a:rPr>
              <a:t>)</a:t>
            </a:r>
            <a:endParaRPr lang="en-US" sz="1600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449" name="Group 448"/>
          <p:cNvGrpSpPr/>
          <p:nvPr/>
        </p:nvGrpSpPr>
        <p:grpSpPr>
          <a:xfrm>
            <a:off x="2971800" y="947720"/>
            <a:ext cx="853339" cy="795996"/>
            <a:chOff x="5943600" y="2267816"/>
            <a:chExt cx="1371600" cy="1280417"/>
          </a:xfrm>
        </p:grpSpPr>
        <p:grpSp>
          <p:nvGrpSpPr>
            <p:cNvPr id="450" name="Group 449"/>
            <p:cNvGrpSpPr/>
            <p:nvPr/>
          </p:nvGrpSpPr>
          <p:grpSpPr>
            <a:xfrm>
              <a:off x="6086411" y="2381778"/>
              <a:ext cx="479951" cy="439504"/>
              <a:chOff x="2745582" y="2516981"/>
              <a:chExt cx="909637" cy="914400"/>
            </a:xfrm>
          </p:grpSpPr>
          <p:cxnSp>
            <p:nvCxnSpPr>
              <p:cNvPr id="461" name="Straight Connector 460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Straight Connector 461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1" name="Group 450"/>
            <p:cNvGrpSpPr/>
            <p:nvPr/>
          </p:nvGrpSpPr>
          <p:grpSpPr>
            <a:xfrm>
              <a:off x="6711491" y="2379298"/>
              <a:ext cx="479951" cy="439504"/>
              <a:chOff x="2745582" y="2516981"/>
              <a:chExt cx="909637" cy="914400"/>
            </a:xfrm>
          </p:grpSpPr>
          <p:cxnSp>
            <p:nvCxnSpPr>
              <p:cNvPr id="459" name="Straight Connector 458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Straight Connector 459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2" name="Group 451"/>
            <p:cNvGrpSpPr/>
            <p:nvPr/>
          </p:nvGrpSpPr>
          <p:grpSpPr>
            <a:xfrm>
              <a:off x="6085992" y="2986047"/>
              <a:ext cx="479951" cy="439504"/>
              <a:chOff x="2745582" y="2516981"/>
              <a:chExt cx="909637" cy="914400"/>
            </a:xfrm>
          </p:grpSpPr>
          <p:cxnSp>
            <p:nvCxnSpPr>
              <p:cNvPr id="457" name="Straight Connector 456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8" name="Straight Connector 457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3" name="Group 452"/>
            <p:cNvGrpSpPr/>
            <p:nvPr/>
          </p:nvGrpSpPr>
          <p:grpSpPr>
            <a:xfrm>
              <a:off x="6711072" y="2983568"/>
              <a:ext cx="479951" cy="439504"/>
              <a:chOff x="2745582" y="2516981"/>
              <a:chExt cx="909637" cy="914400"/>
            </a:xfrm>
          </p:grpSpPr>
          <p:cxnSp>
            <p:nvCxnSpPr>
              <p:cNvPr id="455" name="Straight Connector 454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Straight Connector 455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4" name="Rectangle 453"/>
            <p:cNvSpPr/>
            <p:nvPr/>
          </p:nvSpPr>
          <p:spPr>
            <a:xfrm>
              <a:off x="5943600" y="2267816"/>
              <a:ext cx="1371600" cy="128041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63" name="Straight Connector 462"/>
          <p:cNvCxnSpPr/>
          <p:nvPr/>
        </p:nvCxnSpPr>
        <p:spPr>
          <a:xfrm>
            <a:off x="3917249" y="1446919"/>
            <a:ext cx="2407351" cy="1571051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cxnSp>
        <p:nvCxnSpPr>
          <p:cNvPr id="464" name="Straight Connector 463"/>
          <p:cNvCxnSpPr/>
          <p:nvPr/>
        </p:nvCxnSpPr>
        <p:spPr>
          <a:xfrm>
            <a:off x="3917249" y="2086549"/>
            <a:ext cx="2254951" cy="1473702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466" name="Arc 465"/>
          <p:cNvSpPr/>
          <p:nvPr/>
        </p:nvSpPr>
        <p:spPr>
          <a:xfrm rot="18579192">
            <a:off x="1612421" y="823148"/>
            <a:ext cx="1352122" cy="1247543"/>
          </a:xfrm>
          <a:prstGeom prst="arc">
            <a:avLst>
              <a:gd name="adj1" fmla="val 14542602"/>
              <a:gd name="adj2" fmla="val 952471"/>
            </a:avLst>
          </a:prstGeom>
          <a:ln w="254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7" name="Rectangle 466"/>
          <p:cNvSpPr/>
          <p:nvPr/>
        </p:nvSpPr>
        <p:spPr>
          <a:xfrm>
            <a:off x="5988751" y="1063115"/>
            <a:ext cx="3015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 smtClean="0">
                <a:solidFill>
                  <a:sysClr val="windowText" lastClr="000000"/>
                </a:solidFill>
              </a:rPr>
              <a:t>Array moved from one position to another position.</a:t>
            </a:r>
            <a:endParaRPr lang="en-US" dirty="0"/>
          </a:p>
        </p:txBody>
      </p:sp>
      <p:sp>
        <p:nvSpPr>
          <p:cNvPr id="468" name="TextBox 467"/>
          <p:cNvSpPr txBox="1"/>
          <p:nvPr/>
        </p:nvSpPr>
        <p:spPr>
          <a:xfrm>
            <a:off x="1605089" y="2133600"/>
            <a:ext cx="144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</a:t>
            </a:r>
            <a:r>
              <a:rPr lang="en-US" baseline="-25000" dirty="0" smtClean="0"/>
              <a:t>0</a:t>
            </a:r>
            <a:r>
              <a:rPr lang="en-US" dirty="0" smtClean="0"/>
              <a:t>=(x</a:t>
            </a:r>
            <a:r>
              <a:rPr lang="en-US" baseline="-25000" dirty="0" smtClean="0"/>
              <a:t>0</a:t>
            </a:r>
            <a:r>
              <a:rPr lang="en-US" dirty="0" smtClean="0"/>
              <a:t>,y</a:t>
            </a:r>
            <a:r>
              <a:rPr lang="en-US" baseline="-25000" dirty="0" smtClean="0"/>
              <a:t>0</a:t>
            </a:r>
            <a:r>
              <a:rPr lang="en-US" dirty="0" smtClean="0"/>
              <a:t>,z</a:t>
            </a:r>
            <a:r>
              <a:rPr lang="en-US" baseline="-25000" dirty="0" smtClean="0"/>
              <a:t>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79" name="TextBox 478"/>
          <p:cNvSpPr txBox="1"/>
          <p:nvPr/>
        </p:nvSpPr>
        <p:spPr>
          <a:xfrm>
            <a:off x="3184216" y="1712344"/>
            <a:ext cx="144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</a:t>
            </a:r>
            <a:r>
              <a:rPr lang="en-US" baseline="-25000" dirty="0" smtClean="0"/>
              <a:t>1</a:t>
            </a:r>
            <a:r>
              <a:rPr lang="en-US" dirty="0" smtClean="0"/>
              <a:t>=(x</a:t>
            </a:r>
            <a:r>
              <a:rPr lang="en-US" baseline="-25000" dirty="0" smtClean="0"/>
              <a:t>1</a:t>
            </a:r>
            <a:r>
              <a:rPr lang="en-US" dirty="0" smtClean="0"/>
              <a:t>,y</a:t>
            </a:r>
            <a:r>
              <a:rPr lang="en-US" baseline="-25000" dirty="0" smtClean="0"/>
              <a:t>1</a:t>
            </a:r>
            <a:r>
              <a:rPr lang="en-US" dirty="0" smtClean="0"/>
              <a:t>,z</a:t>
            </a:r>
            <a:r>
              <a:rPr lang="en-US" baseline="-25000" dirty="0" smtClean="0"/>
              <a:t>1</a:t>
            </a:r>
            <a:r>
              <a:rPr lang="en-US" dirty="0" smtClean="0"/>
              <a:t>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9" name="Rectangle 468"/>
              <p:cNvSpPr/>
              <p:nvPr/>
            </p:nvSpPr>
            <p:spPr>
              <a:xfrm>
                <a:off x="2218697" y="1219200"/>
                <a:ext cx="5245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Δ</m:t>
                      </m:r>
                      <m:r>
                        <a:rPr lang="en-US" b="1" i="1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69" name="Rectangle 4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8697" y="1219200"/>
                <a:ext cx="524503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81" name="Straight Connector 480"/>
          <p:cNvCxnSpPr/>
          <p:nvPr/>
        </p:nvCxnSpPr>
        <p:spPr>
          <a:xfrm flipH="1">
            <a:off x="1594291" y="1345718"/>
            <a:ext cx="1804178" cy="482201"/>
          </a:xfrm>
          <a:prstGeom prst="line">
            <a:avLst/>
          </a:prstGeom>
          <a:noFill/>
          <a:ln w="25400" cap="flat" cmpd="sng" algn="ctr">
            <a:solidFill>
              <a:srgbClr val="C00000"/>
            </a:solidFill>
            <a:prstDash val="solid"/>
            <a:headEnd type="triangle"/>
          </a:ln>
          <a:effectLst/>
        </p:spPr>
      </p:cxnSp>
      <p:sp>
        <p:nvSpPr>
          <p:cNvPr id="472" name="Rectangle 1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486" name="Straight Connector 485"/>
          <p:cNvCxnSpPr/>
          <p:nvPr/>
        </p:nvCxnSpPr>
        <p:spPr>
          <a:xfrm>
            <a:off x="702532" y="3005731"/>
            <a:ext cx="1267616" cy="855618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489" name="Arc 488"/>
          <p:cNvSpPr/>
          <p:nvPr/>
        </p:nvSpPr>
        <p:spPr>
          <a:xfrm rot="20697103">
            <a:off x="417461" y="2592696"/>
            <a:ext cx="736491" cy="736401"/>
          </a:xfrm>
          <a:prstGeom prst="arc">
            <a:avLst>
              <a:gd name="adj1" fmla="val 16637337"/>
              <a:gd name="adj2" fmla="val 3533643"/>
            </a:avLst>
          </a:prstGeom>
          <a:noFill/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8" name="Rectangle 477"/>
              <p:cNvSpPr/>
              <p:nvPr/>
            </p:nvSpPr>
            <p:spPr>
              <a:xfrm>
                <a:off x="811228" y="2636399"/>
                <a:ext cx="3741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78" name="Rectangle 4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28" y="2636399"/>
                <a:ext cx="374140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93" name="Straight Connector 492"/>
          <p:cNvCxnSpPr/>
          <p:nvPr/>
        </p:nvCxnSpPr>
        <p:spPr>
          <a:xfrm flipV="1">
            <a:off x="702532" y="3861349"/>
            <a:ext cx="1267616" cy="143255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ysDot"/>
            <a:headEnd type="none"/>
          </a:ln>
          <a:effectLst/>
        </p:spPr>
      </p:cxnSp>
      <p:sp>
        <p:nvSpPr>
          <p:cNvPr id="498" name="Arc 497"/>
          <p:cNvSpPr/>
          <p:nvPr/>
        </p:nvSpPr>
        <p:spPr>
          <a:xfrm rot="19322144">
            <a:off x="1140925" y="3703552"/>
            <a:ext cx="293892" cy="322732"/>
          </a:xfrm>
          <a:prstGeom prst="arc">
            <a:avLst>
              <a:gd name="adj1" fmla="val 20374585"/>
              <a:gd name="adj2" fmla="val 3533643"/>
            </a:avLst>
          </a:prstGeom>
          <a:noFill/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8" name="Rectangle 487"/>
              <p:cNvSpPr/>
              <p:nvPr/>
            </p:nvSpPr>
            <p:spPr>
              <a:xfrm>
                <a:off x="1369186" y="3588382"/>
                <a:ext cx="39959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𝜙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88" name="Rectangle 4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9186" y="3588382"/>
                <a:ext cx="399597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6321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11762"/>
          </a:xfrm>
        </p:spPr>
        <p:txBody>
          <a:bodyPr>
            <a:noAutofit/>
          </a:bodyPr>
          <a:lstStyle/>
          <a:p>
            <a:r>
              <a:rPr lang="en-US" altLang="ko-KR" sz="2000" dirty="0"/>
              <a:t>The model should support drop-based evaluations irrespective </a:t>
            </a:r>
            <a:r>
              <a:rPr lang="en-US" altLang="ko-KR" sz="2000" dirty="0" smtClean="0"/>
              <a:t>of </a:t>
            </a:r>
            <a:r>
              <a:rPr lang="en-US" altLang="ko-KR" sz="2000" dirty="0"/>
              <a:t>UE speeds</a:t>
            </a:r>
            <a:r>
              <a:rPr lang="en-US" altLang="ko-KR" sz="2000" dirty="0" smtClean="0"/>
              <a:t>.</a:t>
            </a:r>
          </a:p>
          <a:p>
            <a:pPr lvl="1"/>
            <a:r>
              <a:rPr lang="en-US" altLang="ko-KR" sz="1800" dirty="0"/>
              <a:t>Case 1: For low complexity evaluations</a:t>
            </a:r>
          </a:p>
          <a:p>
            <a:pPr lvl="1"/>
            <a:r>
              <a:rPr lang="en-US" altLang="ko-KR" sz="1800" dirty="0"/>
              <a:t>Case 2: To compare with earlier simulation results, </a:t>
            </a:r>
          </a:p>
          <a:p>
            <a:pPr lvl="1"/>
            <a:r>
              <a:rPr lang="en-US" altLang="ko-KR" sz="1800" dirty="0"/>
              <a:t>Case 3: When none of the additional modeling components are turned on.</a:t>
            </a:r>
          </a:p>
          <a:p>
            <a:pPr lvl="1"/>
            <a:r>
              <a:rPr lang="en-US" altLang="ko-KR" sz="1800" dirty="0"/>
              <a:t>Case 4: When spatial </a:t>
            </a:r>
            <a:r>
              <a:rPr lang="en-US" altLang="ko-KR" sz="1800" dirty="0" smtClean="0"/>
              <a:t>consistency and/or blockage </a:t>
            </a:r>
            <a:r>
              <a:rPr lang="en-US" altLang="ko-KR" sz="1800" dirty="0"/>
              <a:t>is modeled </a:t>
            </a:r>
            <a:r>
              <a:rPr lang="en-US" altLang="ko-KR" sz="1800" dirty="0" smtClean="0"/>
              <a:t>for MU-MIMO simulations</a:t>
            </a:r>
            <a:endParaRPr lang="en-US" altLang="ko-KR" sz="1800" dirty="0"/>
          </a:p>
          <a:p>
            <a:pPr lvl="1"/>
            <a:r>
              <a:rPr lang="en-US" altLang="ko-KR" sz="1800" dirty="0"/>
              <a:t>Other cases are not precluded</a:t>
            </a:r>
          </a:p>
          <a:p>
            <a:endParaRPr lang="en-US" sz="2000" b="1" dirty="0" smtClean="0"/>
          </a:p>
          <a:p>
            <a:r>
              <a:rPr lang="en-US" sz="2000" dirty="0" smtClean="0"/>
              <a:t>For drop-based simulations, the channel generation equation in 3GPP TR36.873 is </a:t>
            </a:r>
            <a:r>
              <a:rPr lang="en-US" sz="2000" dirty="0" smtClean="0"/>
              <a:t>reused</a:t>
            </a:r>
          </a:p>
          <a:p>
            <a:endParaRPr lang="en-US" altLang="ko-KR" sz="2000" dirty="0"/>
          </a:p>
          <a:p>
            <a:r>
              <a:rPr lang="en-US" altLang="ko-KR" sz="2000" dirty="0" smtClean="0"/>
              <a:t>Non drop based (e.g., with dynamically changing parameters) simulations should be added in the future.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2577673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511</Words>
  <Application>Microsoft Office PowerPoint</Application>
  <PresentationFormat>On-screen Show (4:3)</PresentationFormat>
  <Paragraphs>43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Equation</vt:lpstr>
      <vt:lpstr>WF on Time Evolution Modeling for &gt;6GHz</vt:lpstr>
      <vt:lpstr>Background – Channel generation equation</vt:lpstr>
      <vt:lpstr>Background – Mobility Modeling in TR36.873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Evolution Modeling for &gt;6GHz</dc:title>
  <dc:creator>Young Han Nam</dc:creator>
  <cp:lastModifiedBy>Young Han Nam</cp:lastModifiedBy>
  <cp:revision>12</cp:revision>
  <dcterms:created xsi:type="dcterms:W3CDTF">2016-03-15T10:20:13Z</dcterms:created>
  <dcterms:modified xsi:type="dcterms:W3CDTF">2016-03-16T13:56:11Z</dcterms:modified>
</cp:coreProperties>
</file>