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62" r:id="rId2"/>
    <p:sldId id="264" r:id="rId3"/>
    <p:sldId id="267" r:id="rId4"/>
    <p:sldId id="261" r:id="rId5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FD4"/>
    <a:srgbClr val="5ACBF5"/>
    <a:srgbClr val="8CC63E"/>
    <a:srgbClr val="0070B1"/>
    <a:srgbClr val="00ABBD"/>
    <a:srgbClr val="00AEEF"/>
    <a:srgbClr val="0089CF"/>
    <a:srgbClr val="005B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napToObjects="1">
      <p:cViewPr varScale="1">
        <p:scale>
          <a:sx n="93" d="100"/>
          <a:sy n="93" d="100"/>
        </p:scale>
        <p:origin x="92" y="4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8719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A35254-633B-43A5-8299-28FE3C2FFB68}" type="datetimeFigureOut">
              <a:rPr lang="zh-CN" altLang="en-US" smtClean="0"/>
              <a:t>2019/11/7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DC7523-8A5A-4D4C-919E-4F1B798648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59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C7523-8A5A-4D4C-919E-4F1B798648D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596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C7523-8A5A-4D4C-919E-4F1B798648D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39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C7523-8A5A-4D4C-919E-4F1B798648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673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DC7523-8A5A-4D4C-919E-4F1B798648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137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dirty="0"/>
          </a:p>
        </p:txBody>
      </p:sp>
      <p:pic>
        <p:nvPicPr>
          <p:cNvPr id="3" name="图片 2" descr="未标题-1-0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38720" y="314960"/>
            <a:ext cx="1397000" cy="701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 userDrawn="1"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 userDrawn="1"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dirty="0"/>
          </a:p>
        </p:txBody>
      </p:sp>
      <p:pic>
        <p:nvPicPr>
          <p:cNvPr id="2" name="图片 1" descr="169英文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57200" y="-255905"/>
            <a:ext cx="10058400" cy="565594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120188" y="2429667"/>
            <a:ext cx="1482725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32pt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80539" y="3718714"/>
            <a:ext cx="1392237" cy="1317627"/>
            <a:chOff x="0" y="0"/>
            <a:chExt cx="1392554" cy="989008"/>
          </a:xfrm>
        </p:grpSpPr>
        <p:grpSp>
          <p:nvGrpSpPr>
            <p:cNvPr id="6" name="组 6"/>
            <p:cNvGrpSpPr/>
            <p:nvPr userDrawn="1"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12" name="矩形 11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 userDrawn="1"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 userDrawn="1"/>
          </p:nvGrpSpPr>
          <p:grpSpPr bwMode="auto">
            <a:xfrm>
              <a:off x="1" y="372963"/>
              <a:ext cx="1198834" cy="254997"/>
              <a:chOff x="1" y="-497"/>
              <a:chExt cx="1198834" cy="254997"/>
            </a:xfrm>
          </p:grpSpPr>
          <p:sp>
            <p:nvSpPr>
              <p:cNvPr id="10" name="矩形 9"/>
              <p:cNvSpPr>
                <a:spLocks noChangeArrowheads="1"/>
              </p:cNvSpPr>
              <p:nvPr userDrawn="1"/>
            </p:nvSpPr>
            <p:spPr bwMode="auto">
              <a:xfrm>
                <a:off x="1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 userDrawn="1"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 userDrawn="1"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itle 7"/>
          <p:cNvSpPr>
            <a:spLocks noGrp="1"/>
          </p:cNvSpPr>
          <p:nvPr>
            <p:ph type="ctrTitle"/>
          </p:nvPr>
        </p:nvSpPr>
        <p:spPr>
          <a:xfrm>
            <a:off x="146565" y="316257"/>
            <a:ext cx="4331369" cy="962527"/>
          </a:xfrm>
        </p:spPr>
        <p:txBody>
          <a:bodyPr/>
          <a:lstStyle/>
          <a:p>
            <a:r>
              <a:rPr lang="en-US" altLang="zh-CN" sz="1400" dirty="0"/>
              <a:t>3GPP TSG RAN WG1 Meeting #</a:t>
            </a:r>
            <a:r>
              <a:rPr lang="en-US" altLang="zh-CN" sz="1400" dirty="0" smtClean="0"/>
              <a:t>99                                                                  </a:t>
            </a:r>
            <a:br>
              <a:rPr lang="en-US" altLang="zh-CN" sz="1400" dirty="0" smtClean="0"/>
            </a:br>
            <a:r>
              <a:rPr lang="en-US" altLang="zh-CN" sz="1400" dirty="0" smtClean="0"/>
              <a:t>Reno, USA, 18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– </a:t>
            </a:r>
            <a:r>
              <a:rPr lang="en-US" altLang="zh-CN" sz="1400" dirty="0" smtClean="0"/>
              <a:t>22</a:t>
            </a:r>
            <a:r>
              <a:rPr lang="en-US" altLang="zh-CN" sz="1400" baseline="30000" dirty="0" smtClean="0"/>
              <a:t>nd</a:t>
            </a:r>
            <a:r>
              <a:rPr lang="en-US" altLang="zh-CN" sz="1400" dirty="0" smtClean="0"/>
              <a:t> November, 2019</a:t>
            </a:r>
            <a:br>
              <a:rPr lang="en-US" altLang="zh-CN" sz="1400" dirty="0" smtClean="0"/>
            </a:br>
            <a:r>
              <a:rPr lang="en-US" altLang="zh-CN" sz="1400" dirty="0" smtClean="0"/>
              <a:t>Agenda </a:t>
            </a:r>
            <a:r>
              <a:rPr lang="en-US" altLang="zh-CN" sz="1400" dirty="0"/>
              <a:t>Item:     7.2.14</a:t>
            </a:r>
            <a:r>
              <a:rPr lang="zh-CN" altLang="zh-CN" sz="1400" dirty="0"/>
              <a:t/>
            </a:r>
            <a:br>
              <a:rPr lang="zh-CN" altLang="zh-CN" sz="1400" dirty="0"/>
            </a:br>
            <a:r>
              <a:rPr lang="en-US" altLang="zh-CN" sz="1400" dirty="0"/>
              <a:t>Document for:   Discussion and Decision</a:t>
            </a:r>
            <a:r>
              <a:rPr lang="zh-CN" altLang="zh-CN" sz="1400" dirty="0"/>
              <a:t/>
            </a:r>
            <a:br>
              <a:rPr lang="zh-CN" altLang="zh-CN" sz="1400" dirty="0"/>
            </a:br>
            <a:endParaRPr lang="en-US" sz="1400" dirty="0" smtClean="0">
              <a:latin typeface="微软雅黑" panose="020B0503020204020204" charset="-122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46565" y="1479661"/>
            <a:ext cx="8756431" cy="640687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TEI proposal on aperiodic </a:t>
            </a:r>
            <a:r>
              <a:rPr lang="en-US" altLang="zh-CN" sz="2800" dirty="0" smtClean="0"/>
              <a:t>SRS triggering</a:t>
            </a:r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146565" y="2206936"/>
            <a:ext cx="7644123" cy="467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normAutofit/>
          </a:bodyPr>
          <a:lstStyle>
            <a:lvl1pPr marL="0" indent="0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latin typeface="+mn-lt"/>
                <a:ea typeface="微软雅黑" panose="020B0503020204020204" charset="-122"/>
              </a:defRPr>
            </a:lvl2pPr>
            <a:lvl3pPr marL="1143000" indent="-228600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latin typeface="+mn-lt"/>
                <a:ea typeface="微软雅黑" panose="020B0503020204020204" charset="-122"/>
              </a:defRPr>
            </a:lvl3pPr>
            <a:lvl4pPr marL="1600200" indent="-228600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latin typeface="+mn-lt"/>
                <a:ea typeface="微软雅黑" panose="020B0503020204020204" charset="-122"/>
              </a:defRPr>
            </a:lvl4pPr>
            <a:lvl5pPr marL="2057400" indent="-228600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latin typeface="+mn-lt"/>
                <a:ea typeface="微软雅黑" panose="020B0503020204020204" charset="-122"/>
              </a:defRPr>
            </a:lvl5pPr>
            <a:lvl6pPr marL="2514600" indent="-228600" defTabSz="457200">
              <a:spcBef>
                <a:spcPct val="20000"/>
              </a:spcBef>
              <a:buFont typeface="Arial" panose="020B0604020202020204"/>
              <a:buChar char="•"/>
              <a:defRPr sz="2000">
                <a:latin typeface="+mn-lt"/>
                <a:ea typeface="+mn-ea"/>
              </a:defRPr>
            </a:lvl6pPr>
            <a:lvl7pPr marL="2971800" indent="-228600" defTabSz="457200">
              <a:spcBef>
                <a:spcPct val="20000"/>
              </a:spcBef>
              <a:buFont typeface="Arial" panose="020B0604020202020204"/>
              <a:buChar char="•"/>
              <a:defRPr sz="2000">
                <a:latin typeface="+mn-lt"/>
                <a:ea typeface="+mn-ea"/>
              </a:defRPr>
            </a:lvl7pPr>
            <a:lvl8pPr marL="3429000" indent="-228600" defTabSz="457200">
              <a:spcBef>
                <a:spcPct val="20000"/>
              </a:spcBef>
              <a:buFont typeface="Arial" panose="020B0604020202020204"/>
              <a:buChar char="•"/>
              <a:defRPr sz="2000">
                <a:latin typeface="+mn-lt"/>
                <a:ea typeface="+mn-ea"/>
              </a:defRPr>
            </a:lvl8pPr>
            <a:lvl9pPr marL="3886200" indent="-228600" defTabSz="457200">
              <a:spcBef>
                <a:spcPct val="20000"/>
              </a:spcBef>
              <a:buFont typeface="Arial" panose="020B0604020202020204"/>
              <a:buChar char="•"/>
              <a:defRPr sz="2000">
                <a:latin typeface="+mn-lt"/>
                <a:ea typeface="+mn-ea"/>
              </a:defRPr>
            </a:lvl9pPr>
          </a:lstStyle>
          <a:p>
            <a:r>
              <a:rPr lang="en-US" altLang="zh-CN" sz="2400" dirty="0"/>
              <a:t>Source: </a:t>
            </a:r>
            <a:r>
              <a:rPr lang="en-US" altLang="zh-CN" sz="2400" dirty="0" smtClean="0"/>
              <a:t>ZTE, </a:t>
            </a:r>
            <a:r>
              <a:rPr lang="en-US" altLang="zh-CN" sz="2400" dirty="0" err="1" smtClean="0"/>
              <a:t>Sanechips</a:t>
            </a:r>
            <a:r>
              <a:rPr lang="en-US" altLang="zh-CN" sz="2400" dirty="0" smtClean="0"/>
              <a:t>, </a:t>
            </a:r>
            <a:r>
              <a:rPr lang="en-US" altLang="zh-CN" sz="2400" dirty="0" smtClean="0"/>
              <a:t>CMCC, OPPO</a:t>
            </a:r>
            <a:endParaRPr lang="zh-CN" alt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6129230" y="316257"/>
            <a:ext cx="1289098" cy="391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noAutofit/>
          </a:bodyPr>
          <a:lstStyle/>
          <a:p>
            <a:r>
              <a:rPr kumimoji="1" lang="en-US" altLang="zh-CN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R1-1911935</a:t>
            </a:r>
            <a:r>
              <a:rPr kumimoji="1" lang="zh-CN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/>
            </a:r>
            <a:br>
              <a:rPr kumimoji="1" lang="zh-CN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</a:br>
            <a:endParaRPr kumimoji="1" lang="zh-CN" alt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2"/>
          <p:cNvSpPr>
            <a:spLocks noGrp="1"/>
          </p:cNvSpPr>
          <p:nvPr>
            <p:ph type="title"/>
          </p:nvPr>
        </p:nvSpPr>
        <p:spPr>
          <a:xfrm>
            <a:off x="336550" y="251971"/>
            <a:ext cx="8513763" cy="723900"/>
          </a:xfrm>
        </p:spPr>
        <p:txBody>
          <a:bodyPr/>
          <a:lstStyle/>
          <a:p>
            <a:r>
              <a:rPr lang="en-US" b="0" dirty="0" smtClean="0">
                <a:ea typeface="微软雅黑" panose="020B0503020204020204" charset="-122"/>
              </a:rPr>
              <a:t>Issue description</a:t>
            </a:r>
          </a:p>
        </p:txBody>
      </p:sp>
      <p:sp>
        <p:nvSpPr>
          <p:cNvPr id="12" name="Content Placeholder 1"/>
          <p:cNvSpPr txBox="1">
            <a:spLocks/>
          </p:cNvSpPr>
          <p:nvPr/>
        </p:nvSpPr>
        <p:spPr bwMode="auto">
          <a:xfrm>
            <a:off x="196684" y="847745"/>
            <a:ext cx="8793493" cy="602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>
            <a:lvl1pPr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kumimoji="1" lang="zh-CN" altLang="en-US" sz="180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11430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3pPr>
            <a:lvl4pPr marL="16002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4pPr>
            <a:lvl5pPr marL="20574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A-SRS can be either triggered with DCI format 1_1 or DCI format 0_1 with UL-SCH=1 or with UL-SCH=0 and </a:t>
            </a:r>
            <a:r>
              <a:rPr lang="en-US" altLang="zh-CN" sz="1400" dirty="0" smtClean="0">
                <a:solidFill>
                  <a:schemeClr val="tx1"/>
                </a:solidFill>
              </a:rPr>
              <a:t>with non-zero CSI request</a:t>
            </a:r>
          </a:p>
          <a:p>
            <a:pPr marL="1028700" lvl="1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u="sng" dirty="0" smtClean="0">
                <a:solidFill>
                  <a:schemeClr val="tx1"/>
                </a:solidFill>
              </a:rPr>
              <a:t>NW cannot trigger SRS without DL/UL data </a:t>
            </a:r>
            <a:r>
              <a:rPr lang="en-US" altLang="zh-CN" u="sng" dirty="0" smtClean="0">
                <a:solidFill>
                  <a:schemeClr val="tx1"/>
                </a:solidFill>
              </a:rPr>
              <a:t>and </a:t>
            </a:r>
            <a:r>
              <a:rPr lang="en-US" u="sng" dirty="0" smtClean="0">
                <a:solidFill>
                  <a:schemeClr val="tx1"/>
                </a:solidFill>
              </a:rPr>
              <a:t>without CSI request due to the following restriction in current specification</a:t>
            </a:r>
          </a:p>
        </p:txBody>
      </p:sp>
      <p:sp>
        <p:nvSpPr>
          <p:cNvPr id="7" name="Content Placeholder 1"/>
          <p:cNvSpPr txBox="1">
            <a:spLocks/>
          </p:cNvSpPr>
          <p:nvPr/>
        </p:nvSpPr>
        <p:spPr bwMode="auto">
          <a:xfrm>
            <a:off x="305131" y="2046439"/>
            <a:ext cx="8545182" cy="2149877"/>
          </a:xfrm>
          <a:prstGeom prst="rect">
            <a:avLst/>
          </a:prstGeom>
          <a:noFill/>
          <a:ln w="12700">
            <a:solidFill>
              <a:schemeClr val="accent6"/>
            </a:solidFill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>
            <a:lvl1pPr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kumimoji="1" lang="zh-CN" altLang="en-US" sz="180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11430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3pPr>
            <a:lvl4pPr marL="16002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4pPr>
            <a:lvl5pPr marL="20574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smtClean="0"/>
              <a:t>TS 38.212</a:t>
            </a:r>
          </a:p>
          <a:p>
            <a:r>
              <a:rPr lang="en-US" altLang="zh-CN" sz="1400" dirty="0" smtClean="0"/>
              <a:t>7.3.1.1.2	Format 0_1</a:t>
            </a:r>
          </a:p>
          <a:p>
            <a:endParaRPr lang="en-US" altLang="zh-CN" sz="1400" dirty="0" smtClean="0"/>
          </a:p>
          <a:p>
            <a:pPr marL="914400" lvl="1" indent="-171450">
              <a:buFont typeface="SimSun" panose="02010600030101010101" pitchFamily="2" charset="-122"/>
              <a:buChar char="－"/>
            </a:pPr>
            <a:r>
              <a:rPr lang="en-US" altLang="zh-CN" dirty="0" smtClean="0">
                <a:solidFill>
                  <a:schemeClr val="tx1"/>
                </a:solidFill>
              </a:rPr>
              <a:t>UL-SCH indicator – 1 bit. A value of "1" indicates UL-SCH shall be transmitted on the PUSCH and a value of "0" indicates UL-SCH shall not be transmitted on the PUSCH. </a:t>
            </a:r>
            <a:r>
              <a:rPr lang="en-US" altLang="zh-CN" dirty="0" smtClean="0">
                <a:solidFill>
                  <a:schemeClr val="bg2"/>
                </a:solidFill>
              </a:rPr>
              <a:t>Except for DCI format 0_1 with CRC scrambled by SP-CSI-RNTI, a UE is not expected to receive a DCI format 0_1 with UL-SCH indicator of "0" and CSI request of all zero(s)</a:t>
            </a:r>
          </a:p>
          <a:p>
            <a:pPr marL="914400" lvl="1" indent="-171450">
              <a:buFont typeface="SimSun" panose="02010600030101010101" pitchFamily="2" charset="-122"/>
              <a:buChar char="－"/>
            </a:pPr>
            <a:endParaRPr lang="en-US" altLang="zh-CN" sz="1000" dirty="0" smtClean="0"/>
          </a:p>
          <a:p>
            <a:pPr marL="914400" lvl="1" indent="-171450">
              <a:buFont typeface="SimSun" panose="02010600030101010101" pitchFamily="2" charset="-122"/>
              <a:buChar char="－"/>
            </a:pPr>
            <a:endParaRPr lang="en-US" altLang="zh-CN" sz="700" dirty="0" smtClean="0"/>
          </a:p>
          <a:p>
            <a:endParaRPr lang="en-US" altLang="zh-CN" sz="1000" dirty="0" smtClean="0">
              <a:solidFill>
                <a:srgbClr val="FF0000"/>
              </a:solidFill>
            </a:endParaRPr>
          </a:p>
          <a:p>
            <a:endParaRPr lang="en-US" altLang="zh-CN" sz="1000" dirty="0" smtClean="0"/>
          </a:p>
          <a:p>
            <a:pPr fontAlgn="auto">
              <a:spcAft>
                <a:spcPts val="0"/>
              </a:spcAft>
              <a:defRPr/>
            </a:pPr>
            <a:endParaRPr lang="en-US" altLang="zh-CN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2"/>
          </p:nvPr>
        </p:nvSpPr>
        <p:spPr>
          <a:xfrm>
            <a:off x="234249" y="824838"/>
            <a:ext cx="8616064" cy="2618154"/>
          </a:xfrm>
        </p:spPr>
        <p:txBody>
          <a:bodyPr/>
          <a:lstStyle/>
          <a:p>
            <a:pPr marL="285750" lvl="1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A-SRS </a:t>
            </a:r>
            <a:r>
              <a:rPr lang="en-US" altLang="zh-CN" dirty="0">
                <a:solidFill>
                  <a:schemeClr val="tx1"/>
                </a:solidFill>
              </a:rPr>
              <a:t>can be triggered with DCI format 0_1 with UL-SCH=0 and without CSI request.</a:t>
            </a:r>
          </a:p>
          <a:p>
            <a:pPr marL="285750" indent="-28575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1400" dirty="0" smtClean="0">
                <a:solidFill>
                  <a:schemeClr val="tx1"/>
                </a:solidFill>
              </a:rPr>
              <a:t>TP recommendation for TS 38.212</a:t>
            </a:r>
          </a:p>
        </p:txBody>
      </p:sp>
      <p:sp>
        <p:nvSpPr>
          <p:cNvPr id="10243" name="Title 2"/>
          <p:cNvSpPr>
            <a:spLocks noGrp="1"/>
          </p:cNvSpPr>
          <p:nvPr>
            <p:ph type="title"/>
          </p:nvPr>
        </p:nvSpPr>
        <p:spPr>
          <a:xfrm>
            <a:off x="336550" y="251971"/>
            <a:ext cx="8513763" cy="437190"/>
          </a:xfrm>
        </p:spPr>
        <p:txBody>
          <a:bodyPr/>
          <a:lstStyle/>
          <a:p>
            <a:r>
              <a:rPr lang="en-US" b="0" dirty="0" smtClean="0">
                <a:ea typeface="微软雅黑" panose="020B0503020204020204" charset="-122"/>
              </a:rPr>
              <a:t>Proposal </a:t>
            </a:r>
          </a:p>
        </p:txBody>
      </p:sp>
      <p:sp>
        <p:nvSpPr>
          <p:cNvPr id="10" name="Content Placeholder 1"/>
          <p:cNvSpPr txBox="1">
            <a:spLocks/>
          </p:cNvSpPr>
          <p:nvPr/>
        </p:nvSpPr>
        <p:spPr bwMode="auto">
          <a:xfrm>
            <a:off x="320840" y="1642718"/>
            <a:ext cx="8545182" cy="2872605"/>
          </a:xfrm>
          <a:prstGeom prst="rect">
            <a:avLst/>
          </a:prstGeom>
          <a:noFill/>
          <a:ln w="12700">
            <a:solidFill>
              <a:schemeClr val="accent6"/>
            </a:solidFill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>
            <a:lvl1pPr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kumimoji="1" lang="zh-CN" altLang="en-US" sz="180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742950" indent="-28575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11430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3pPr>
            <a:lvl4pPr marL="16002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4pPr>
            <a:lvl5pPr marL="20574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smtClean="0"/>
              <a:t>7.3.1.1.2	Format 0_1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0000"/>
                </a:solidFill>
              </a:rPr>
              <a:t>&lt;Unchanged parts are omitted&gt;</a:t>
            </a:r>
          </a:p>
          <a:p>
            <a:endParaRPr lang="en-US" altLang="zh-CN" sz="1400" dirty="0" smtClean="0"/>
          </a:p>
          <a:p>
            <a:pPr marL="914400" lvl="1" indent="-171450">
              <a:buFont typeface="SimSun" panose="02010600030101010101" pitchFamily="2" charset="-122"/>
              <a:buChar char="－"/>
            </a:pPr>
            <a:r>
              <a:rPr lang="en-US" altLang="zh-CN" dirty="0" smtClean="0">
                <a:solidFill>
                  <a:srgbClr val="FF0000"/>
                </a:solidFill>
              </a:rPr>
              <a:t>&lt; Unchanged parts are omitted &gt;</a:t>
            </a:r>
          </a:p>
          <a:p>
            <a:pPr marL="914400" lvl="1" indent="-171450">
              <a:buFont typeface="SimSun" panose="02010600030101010101" pitchFamily="2" charset="-122"/>
              <a:buChar char="－"/>
            </a:pPr>
            <a:r>
              <a:rPr lang="en-US" altLang="zh-CN" dirty="0" smtClean="0">
                <a:solidFill>
                  <a:schemeClr val="tx1"/>
                </a:solidFill>
              </a:rPr>
              <a:t>UL-SCH indicator – 1 bit. A value of "1" indicates UL-SCH shall be transmitted on the PUSCH and a value of "0" indicates UL-SCH shall not be transmitted on the PUSCH. Except for DCI format 0_1 with CRC scrambled by SP-CSI-RNTI, a UE is not expected to receive a DCI format 0_1 with UL-SCH indicator of "0" and CSI request of all zero(s)</a:t>
            </a:r>
            <a:r>
              <a:rPr lang="en-US" altLang="zh-CN" dirty="0" smtClean="0">
                <a:solidFill>
                  <a:srgbClr val="FF0000"/>
                </a:solidFill>
              </a:rPr>
              <a:t> and SRS request of all zero(s)</a:t>
            </a:r>
            <a:r>
              <a:rPr lang="en-US" altLang="zh-CN" dirty="0" smtClean="0">
                <a:solidFill>
                  <a:schemeClr val="tx1"/>
                </a:solidFill>
              </a:rPr>
              <a:t>.</a:t>
            </a:r>
          </a:p>
          <a:p>
            <a:pPr lvl="1" indent="0">
              <a:buNone/>
            </a:pPr>
            <a:endParaRPr lang="en-US" altLang="zh-CN" dirty="0" smtClean="0"/>
          </a:p>
          <a:p>
            <a:pPr marL="914400" lvl="1" indent="-171450">
              <a:buFont typeface="SimSun" panose="02010600030101010101" pitchFamily="2" charset="-122"/>
              <a:buChar char="－"/>
            </a:pPr>
            <a:r>
              <a:rPr lang="en-US" altLang="zh-CN" dirty="0" smtClean="0">
                <a:solidFill>
                  <a:srgbClr val="FF0000"/>
                </a:solidFill>
              </a:rPr>
              <a:t>&lt;Unchanged parts are omitted&gt;</a:t>
            </a:r>
          </a:p>
          <a:p>
            <a:pPr marL="914400" lvl="1" indent="-171450">
              <a:buFont typeface="SimSun" panose="02010600030101010101" pitchFamily="2" charset="-122"/>
              <a:buChar char="－"/>
            </a:pPr>
            <a:endParaRPr lang="en-US" altLang="zh-CN" sz="1000" dirty="0" smtClean="0"/>
          </a:p>
          <a:p>
            <a:pPr marL="914400" lvl="1" indent="-171450">
              <a:buFont typeface="SimSun" panose="02010600030101010101" pitchFamily="2" charset="-122"/>
              <a:buChar char="－"/>
            </a:pPr>
            <a:endParaRPr lang="en-US" altLang="zh-CN" sz="700" dirty="0" smtClean="0"/>
          </a:p>
          <a:p>
            <a:endParaRPr lang="en-US" altLang="zh-CN" sz="1000" dirty="0" smtClean="0">
              <a:solidFill>
                <a:srgbClr val="FF0000"/>
              </a:solidFill>
            </a:endParaRPr>
          </a:p>
          <a:p>
            <a:endParaRPr lang="en-US" altLang="zh-CN" sz="1000" dirty="0" smtClean="0"/>
          </a:p>
          <a:p>
            <a:pPr fontAlgn="auto">
              <a:spcAft>
                <a:spcPts val="0"/>
              </a:spcAft>
              <a:defRPr/>
            </a:pPr>
            <a:endParaRPr lang="en-US" altLang="zh-CN" sz="1000" dirty="0"/>
          </a:p>
        </p:txBody>
      </p:sp>
    </p:spTree>
    <p:extLst>
      <p:ext uri="{BB962C8B-B14F-4D97-AF65-F5344CB8AC3E}">
        <p14:creationId xmlns:p14="http://schemas.microsoft.com/office/powerpoint/2010/main" val="411979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smtClean="0">
                <a:ea typeface="微软雅黑" panose="020B0503020204020204" charset="-122"/>
              </a:rPr>
              <a:t>Thank you</a:t>
            </a:r>
            <a:endParaRPr sz="2400" smtClean="0"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TE-Confidential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4639</TotalTime>
  <Words>98</Words>
  <Application>Microsoft Office PowerPoint</Application>
  <PresentationFormat>On-screen Show (16:9)</PresentationFormat>
  <Paragraphs>32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Heiti SC Light</vt:lpstr>
      <vt:lpstr>SimSun</vt:lpstr>
      <vt:lpstr>SimSun</vt:lpstr>
      <vt:lpstr>微软雅黑</vt:lpstr>
      <vt:lpstr>Arial</vt:lpstr>
      <vt:lpstr>Calibri</vt:lpstr>
      <vt:lpstr>Times</vt:lpstr>
      <vt:lpstr>ZTE-Confidential-16X9</vt:lpstr>
      <vt:lpstr>3GPP TSG RAN WG1 Meeting #99                                                                   Reno, USA, 18th – 22nd November, 2019 Agenda Item:     7.2.14 Document for:   Discussion and Decision </vt:lpstr>
      <vt:lpstr>Issue description</vt:lpstr>
      <vt:lpstr>Proposal </vt:lpstr>
      <vt:lpstr>Thank you</vt:lpstr>
    </vt:vector>
  </TitlesOfParts>
  <Company>ZTE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ZTE</dc:creator>
  <cp:lastModifiedBy>ZTE</cp:lastModifiedBy>
  <cp:revision>210</cp:revision>
  <dcterms:created xsi:type="dcterms:W3CDTF">2019-09-27T06:20:00Z</dcterms:created>
  <dcterms:modified xsi:type="dcterms:W3CDTF">2019-11-07T03:24:18Z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2052-10.8.2.7027</vt:lpwstr>
  </property>
</Properties>
</file>