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2" r:id="rId2"/>
    <p:sldId id="264" r:id="rId3"/>
    <p:sldId id="271" r:id="rId4"/>
    <p:sldId id="267" r:id="rId5"/>
    <p:sldId id="269" r:id="rId6"/>
    <p:sldId id="270" r:id="rId7"/>
    <p:sldId id="261" r:id="rId8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68" y="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2019/10/5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871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35254-633B-43A5-8299-28FE3C2FFB68}" type="datetimeFigureOut">
              <a:rPr lang="zh-CN" altLang="en-US" smtClean="0"/>
              <a:t>2019/10/5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C7523-8A5A-4D4C-919E-4F1B79864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59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9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39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39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73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89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70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37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 userDrawn="1"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 userDrawn="1"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  <p:pic>
        <p:nvPicPr>
          <p:cNvPr id="2" name="图片 1" descr="169英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57200" y="-255905"/>
            <a:ext cx="10058400" cy="56559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7"/>
          <p:cNvSpPr>
            <a:spLocks noGrp="1"/>
          </p:cNvSpPr>
          <p:nvPr>
            <p:ph type="ctrTitle"/>
          </p:nvPr>
        </p:nvSpPr>
        <p:spPr>
          <a:xfrm>
            <a:off x="146565" y="316257"/>
            <a:ext cx="4331369" cy="962527"/>
          </a:xfrm>
        </p:spPr>
        <p:txBody>
          <a:bodyPr/>
          <a:lstStyle/>
          <a:p>
            <a:r>
              <a:rPr lang="en-US" altLang="zh-CN" sz="1400" dirty="0"/>
              <a:t>3GPP TSG RAN WG1 Meeting #98bis                                                                  </a:t>
            </a:r>
            <a:r>
              <a:rPr lang="en-US" altLang="zh-CN" sz="1400" dirty="0" smtClean="0"/>
              <a:t/>
            </a:r>
            <a:br>
              <a:rPr lang="en-US" altLang="zh-CN" sz="1400" dirty="0" smtClean="0"/>
            </a:br>
            <a:r>
              <a:rPr lang="en-US" altLang="zh-CN" sz="1400" dirty="0" smtClean="0"/>
              <a:t>Chongqing</a:t>
            </a:r>
            <a:r>
              <a:rPr lang="en-US" altLang="zh-CN" sz="1400" dirty="0"/>
              <a:t>, China, 14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– 20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October, </a:t>
            </a:r>
            <a:r>
              <a:rPr lang="en-US" altLang="zh-CN" sz="1400" dirty="0" smtClean="0"/>
              <a:t>2019</a:t>
            </a:r>
            <a:br>
              <a:rPr lang="en-US" altLang="zh-CN" sz="1400" dirty="0" smtClean="0"/>
            </a:br>
            <a:r>
              <a:rPr lang="en-US" altLang="zh-CN" sz="1400" dirty="0" smtClean="0"/>
              <a:t>Agenda </a:t>
            </a:r>
            <a:r>
              <a:rPr lang="en-US" altLang="zh-CN" sz="1400" dirty="0"/>
              <a:t>Item:     7.2.14</a:t>
            </a:r>
            <a:r>
              <a:rPr lang="zh-CN" altLang="zh-CN" sz="1400" dirty="0"/>
              <a:t/>
            </a:r>
            <a:br>
              <a:rPr lang="zh-CN" altLang="zh-CN" sz="1400" dirty="0"/>
            </a:br>
            <a:r>
              <a:rPr lang="en-US" altLang="zh-CN" sz="1400" dirty="0"/>
              <a:t>Document for:   Discussion and Decision</a:t>
            </a:r>
            <a:r>
              <a:rPr lang="zh-CN" altLang="zh-CN" sz="1400" dirty="0"/>
              <a:t/>
            </a:r>
            <a:br>
              <a:rPr lang="zh-CN" altLang="zh-CN" sz="1400" dirty="0"/>
            </a:br>
            <a:endParaRPr lang="en-US" sz="1400" dirty="0" smtClean="0">
              <a:latin typeface="微软雅黑" panose="020B0503020204020204" charset="-122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6565" y="1479661"/>
            <a:ext cx="8756431" cy="640687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TEI proposal on aperiodic </a:t>
            </a:r>
            <a:r>
              <a:rPr lang="en-US" altLang="zh-CN" sz="2800" dirty="0" smtClean="0"/>
              <a:t>RS </a:t>
            </a:r>
            <a:r>
              <a:rPr lang="en-US" altLang="zh-CN" sz="2800" dirty="0"/>
              <a:t>triggering offset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46565" y="2206936"/>
            <a:ext cx="6469551" cy="467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rmAutofit/>
          </a:bodyPr>
          <a:lstStyle>
            <a:lvl1pPr marL="0" indent="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latin typeface="+mn-lt"/>
                <a:ea typeface="微软雅黑" panose="020B0503020204020204" charset="-122"/>
              </a:defRPr>
            </a:lvl2pPr>
            <a:lvl3pPr marL="11430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+mn-lt"/>
                <a:ea typeface="微软雅黑" panose="020B0503020204020204" charset="-122"/>
              </a:defRPr>
            </a:lvl3pPr>
            <a:lvl4pPr marL="16002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latin typeface="+mn-lt"/>
                <a:ea typeface="微软雅黑" panose="020B0503020204020204" charset="-122"/>
              </a:defRPr>
            </a:lvl4pPr>
            <a:lvl5pPr marL="20574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latin typeface="+mn-lt"/>
                <a:ea typeface="微软雅黑" panose="020B0503020204020204" charset="-122"/>
              </a:defRPr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altLang="zh-CN" sz="2400" dirty="0"/>
              <a:t>Source: </a:t>
            </a:r>
            <a:r>
              <a:rPr lang="en-US" altLang="zh-CN" sz="2400" dirty="0" smtClean="0"/>
              <a:t>ZTE, </a:t>
            </a:r>
            <a:r>
              <a:rPr lang="en-US" altLang="zh-CN" sz="2400" dirty="0" err="1" smtClean="0"/>
              <a:t>Sanechips</a:t>
            </a:r>
            <a:endParaRPr lang="zh-CN" alt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6129230" y="316257"/>
            <a:ext cx="1289098" cy="391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r>
              <a:rPr kumimoji="1" lang="en-US" altLang="zh-CN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R1-1910289</a:t>
            </a:r>
            <a:r>
              <a:rPr kumimoji="1" lang="zh-CN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/>
            </a:r>
            <a:br>
              <a:rPr kumimoji="1" lang="zh-CN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</a:br>
            <a:endParaRPr kumimoji="1"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36548" y="667512"/>
            <a:ext cx="8642860" cy="1417320"/>
          </a:xfrm>
        </p:spPr>
        <p:txBody>
          <a:bodyPr/>
          <a:lstStyle/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The triggering offset of aperiodic CSI-RS/SRS is defined as the slot offset between the slot with PDCCH triggering the CSI-RS/SRS and the slot with CSI-RS/SRS transmission.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In NR Rel-15, triggering offset of A-CSI-RS/SRS resource can only be configured per resource set in RRC.  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For usages of ‘codebook’, ‘non-codebook’ </a:t>
            </a:r>
            <a:r>
              <a:rPr lang="en-US" sz="1400" dirty="0">
                <a:solidFill>
                  <a:schemeClr val="tx1"/>
                </a:solidFill>
              </a:rPr>
              <a:t>and ‘</a:t>
            </a:r>
            <a:r>
              <a:rPr lang="en-US" sz="1400" dirty="0" err="1" smtClean="0">
                <a:solidFill>
                  <a:schemeClr val="tx1"/>
                </a:solidFill>
              </a:rPr>
              <a:t>antennaSwitching</a:t>
            </a:r>
            <a:r>
              <a:rPr lang="en-US" sz="1400" dirty="0" smtClean="0">
                <a:solidFill>
                  <a:schemeClr val="tx1"/>
                </a:solidFill>
              </a:rPr>
              <a:t>’, only one aperiodic SRS resource set for each usage is supported.  Hence only one triggering offset is allowed for each usage.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 smtClean="0"/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Issue description (1)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387267"/>
              </p:ext>
            </p:extLst>
          </p:nvPr>
        </p:nvGraphicFramePr>
        <p:xfrm>
          <a:off x="5052060" y="2085070"/>
          <a:ext cx="3657600" cy="1600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Slot offset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S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U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 </a:t>
                      </a:r>
                      <a:r>
                        <a:rPr lang="en-US" sz="900" u="none" strike="noStrike" dirty="0" smtClean="0">
                          <a:effectLst/>
                        </a:rPr>
                        <a:t>   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0312" y="2084832"/>
            <a:ext cx="47183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Considering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typical slot format “DDDSU”,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triggering offsets 0 to 4 are possible and there are 8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cases for A-SRS trigger if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we consider only 5 slots. 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e.g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. If we configure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slot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offset =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2,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we only can support 2 cases.  If we want to use other slot offset e.g. offset=0 for fast triggering, it cannot be done unless RRC reconfiguration is done.</a:t>
            </a:r>
          </a:p>
        </p:txBody>
      </p:sp>
      <p:sp>
        <p:nvSpPr>
          <p:cNvPr id="12" name="Content Placeholder 1"/>
          <p:cNvSpPr txBox="1">
            <a:spLocks/>
          </p:cNvSpPr>
          <p:nvPr/>
        </p:nvSpPr>
        <p:spPr bwMode="auto">
          <a:xfrm>
            <a:off x="254254" y="3735324"/>
            <a:ext cx="8642860" cy="1417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A-SRS can only be triggered with UL/DL grant.  A-CSI-RS can only be triggered using DCI format 0_1.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u="sng" dirty="0" smtClean="0">
                <a:solidFill>
                  <a:schemeClr val="tx1"/>
                </a:solidFill>
              </a:rPr>
              <a:t>This limits the choice of possible PDCCH and RS locations.</a:t>
            </a:r>
            <a:r>
              <a:rPr lang="en-US" sz="1400" dirty="0" smtClean="0">
                <a:solidFill>
                  <a:schemeClr val="tx1"/>
                </a:solidFill>
              </a:rPr>
              <a:t>  With these restrictions on all UEs, PDCCH may be overloaded in certain locations more easily which can cause PDCCH blocking issue.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36548" y="815990"/>
            <a:ext cx="8642860" cy="1360282"/>
          </a:xfrm>
        </p:spPr>
        <p:txBody>
          <a:bodyPr/>
          <a:lstStyle/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chemeClr val="tx1"/>
                </a:solidFill>
              </a:rPr>
              <a:t>Slot format can be dynamically updated by DCI format </a:t>
            </a:r>
            <a:r>
              <a:rPr lang="en-GB" altLang="zh-CN" sz="1400" dirty="0" smtClean="0">
                <a:solidFill>
                  <a:schemeClr val="tx1"/>
                </a:solidFill>
              </a:rPr>
              <a:t>2-0.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1400" dirty="0" smtClean="0">
                <a:solidFill>
                  <a:schemeClr val="tx1"/>
                </a:solidFill>
              </a:rPr>
              <a:t>The issue becomes more serious if we consider dynamic slot format. 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1400" dirty="0" smtClean="0">
                <a:solidFill>
                  <a:schemeClr val="tx1"/>
                </a:solidFill>
              </a:rPr>
              <a:t>When </a:t>
            </a:r>
            <a:r>
              <a:rPr lang="en-GB" altLang="zh-CN" sz="1400" dirty="0">
                <a:solidFill>
                  <a:schemeClr val="tx1"/>
                </a:solidFill>
              </a:rPr>
              <a:t>SFI is </a:t>
            </a:r>
            <a:r>
              <a:rPr lang="en-GB" altLang="zh-CN" sz="1400" dirty="0" smtClean="0">
                <a:solidFill>
                  <a:schemeClr val="tx1"/>
                </a:solidFill>
              </a:rPr>
              <a:t>indicated by </a:t>
            </a:r>
            <a:r>
              <a:rPr lang="en-GB" altLang="zh-CN" sz="1400" dirty="0">
                <a:solidFill>
                  <a:schemeClr val="tx1"/>
                </a:solidFill>
              </a:rPr>
              <a:t>DCI, the RRC configured slot offset </a:t>
            </a:r>
            <a:r>
              <a:rPr lang="en-GB" altLang="zh-CN" sz="1400" dirty="0" smtClean="0">
                <a:solidFill>
                  <a:schemeClr val="tx1"/>
                </a:solidFill>
              </a:rPr>
              <a:t>may </a:t>
            </a:r>
            <a:r>
              <a:rPr lang="en-GB" altLang="zh-CN" sz="1400" dirty="0">
                <a:solidFill>
                  <a:schemeClr val="tx1"/>
                </a:solidFill>
              </a:rPr>
              <a:t>not be suitable </a:t>
            </a:r>
            <a:r>
              <a:rPr lang="en-GB" altLang="zh-CN" sz="1400" dirty="0" smtClean="0">
                <a:solidFill>
                  <a:schemeClr val="tx1"/>
                </a:solidFill>
              </a:rPr>
              <a:t>anymore, as the following examples. </a:t>
            </a:r>
            <a:r>
              <a:rPr lang="en-US" altLang="zh-CN" sz="1400" dirty="0" smtClean="0">
                <a:solidFill>
                  <a:schemeClr val="tx1"/>
                </a:solidFill>
              </a:rPr>
              <a:t>The specification prohibits NW to do the DCI indication.</a:t>
            </a:r>
            <a:r>
              <a:rPr lang="en-GB" altLang="zh-CN" sz="1400" dirty="0" smtClean="0">
                <a:solidFill>
                  <a:schemeClr val="tx1"/>
                </a:solidFill>
              </a:rPr>
              <a:t> </a:t>
            </a:r>
            <a:r>
              <a:rPr lang="en-GB" altLang="zh-CN" sz="1400" u="sng" dirty="0" smtClean="0">
                <a:solidFill>
                  <a:schemeClr val="tx1"/>
                </a:solidFill>
              </a:rPr>
              <a:t>This </a:t>
            </a:r>
            <a:r>
              <a:rPr lang="en-GB" altLang="zh-CN" sz="1400" u="sng" dirty="0">
                <a:solidFill>
                  <a:schemeClr val="tx1"/>
                </a:solidFill>
              </a:rPr>
              <a:t>will either restrict </a:t>
            </a:r>
            <a:r>
              <a:rPr lang="en-GB" altLang="zh-CN" sz="1400" u="sng" dirty="0" smtClean="0">
                <a:solidFill>
                  <a:schemeClr val="tx1"/>
                </a:solidFill>
              </a:rPr>
              <a:t>RS </a:t>
            </a:r>
            <a:r>
              <a:rPr lang="en-GB" altLang="zh-CN" sz="1400" u="sng" dirty="0">
                <a:solidFill>
                  <a:schemeClr val="tx1"/>
                </a:solidFill>
              </a:rPr>
              <a:t>triggering or SFI indication on slot format.</a:t>
            </a:r>
            <a:endParaRPr lang="en-US" sz="1400" u="sng" dirty="0">
              <a:solidFill>
                <a:schemeClr val="tx1"/>
              </a:solidFill>
            </a:endParaRPr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Issue description (2)</a:t>
            </a:r>
          </a:p>
        </p:txBody>
      </p:sp>
      <p:pic>
        <p:nvPicPr>
          <p:cNvPr id="1025" name="图片 8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29"/>
          <a:stretch>
            <a:fillRect/>
          </a:stretch>
        </p:blipFill>
        <p:spPr bwMode="auto">
          <a:xfrm>
            <a:off x="747023" y="2405905"/>
            <a:ext cx="3249409" cy="168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14710" y="4088528"/>
            <a:ext cx="3481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Triggering offset =2 is suitable for this SFI</a:t>
            </a:r>
            <a:endParaRPr kumimoji="1" lang="zh-CN" altLang="en-US" sz="1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8" name="图片 85"/>
          <p:cNvPicPr/>
          <p:nvPr/>
        </p:nvPicPr>
        <p:blipFill>
          <a:blip r:embed="rId4"/>
          <a:srcRect r="49773"/>
          <a:stretch>
            <a:fillRect/>
          </a:stretch>
        </p:blipFill>
        <p:spPr>
          <a:xfrm>
            <a:off x="4657064" y="2421179"/>
            <a:ext cx="3118884" cy="16581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/>
          <p:nvPr/>
        </p:nvSpPr>
        <p:spPr>
          <a:xfrm>
            <a:off x="4423313" y="4067262"/>
            <a:ext cx="37798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Triggering offset =2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is not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suitable for this SFI</a:t>
            </a:r>
            <a:endParaRPr kumimoji="1" lang="zh-CN" altLang="en-US" sz="1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7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258581" y="689161"/>
            <a:ext cx="8616064" cy="863954"/>
          </a:xfrm>
        </p:spPr>
        <p:txBody>
          <a:bodyPr/>
          <a:lstStyle/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u="sng" dirty="0" smtClean="0">
                <a:solidFill>
                  <a:schemeClr val="tx1"/>
                </a:solidFill>
              </a:rPr>
              <a:t>Proposal:</a:t>
            </a:r>
            <a:r>
              <a:rPr lang="en-US" sz="1400" dirty="0" smtClean="0">
                <a:solidFill>
                  <a:schemeClr val="tx1"/>
                </a:solidFill>
              </a:rPr>
              <a:t> Postpone the transmission of AP CSI-RS/SRS to the next valid slot, rather than cancelling it.</a:t>
            </a:r>
          </a:p>
          <a:p>
            <a:pPr marL="102870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/>
                </a:solidFill>
              </a:rPr>
              <a:t>If the configured triggering offset sets at least one aperiodic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 in the triggered aperiodic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 set on at least one </a:t>
            </a:r>
            <a:r>
              <a:rPr lang="en-US" altLang="zh-CN" sz="1200" dirty="0" smtClean="0">
                <a:solidFill>
                  <a:schemeClr val="tx1"/>
                </a:solidFill>
              </a:rPr>
              <a:t>UL</a:t>
            </a:r>
            <a:r>
              <a:rPr lang="en-US" altLang="zh-CN" sz="1200" dirty="0" smtClean="0">
                <a:solidFill>
                  <a:schemeClr val="accent6"/>
                </a:solidFill>
              </a:rPr>
              <a:t>(DL)</a:t>
            </a:r>
            <a:r>
              <a:rPr lang="en-US" altLang="zh-CN" sz="1200" dirty="0" smtClean="0">
                <a:solidFill>
                  <a:schemeClr val="tx1"/>
                </a:solidFill>
              </a:rPr>
              <a:t>  </a:t>
            </a:r>
            <a:r>
              <a:rPr lang="en-US" altLang="zh-CN" sz="1200" dirty="0">
                <a:solidFill>
                  <a:schemeClr val="tx1"/>
                </a:solidFill>
              </a:rPr>
              <a:t>symbol of if the triggering offset is not configured for the triggered aperiodic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 set, the aperiodic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 set is transmitted on the next valid </a:t>
            </a:r>
            <a:r>
              <a:rPr lang="en-US" altLang="zh-CN" sz="1200" dirty="0" smtClean="0">
                <a:solidFill>
                  <a:schemeClr val="tx1"/>
                </a:solidFill>
              </a:rPr>
              <a:t>slot after the slot corresponding to the triggering offset. </a:t>
            </a:r>
          </a:p>
          <a:p>
            <a:pPr marL="102870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tx1"/>
                </a:solidFill>
              </a:rPr>
              <a:t>The slot is considered as valid if there are available </a:t>
            </a:r>
            <a:r>
              <a:rPr lang="en-US" altLang="zh-CN" sz="1200" dirty="0" smtClean="0">
                <a:solidFill>
                  <a:schemeClr val="tx1"/>
                </a:solidFill>
              </a:rPr>
              <a:t>DL</a:t>
            </a:r>
            <a:r>
              <a:rPr lang="en-US" altLang="zh-CN" sz="1200" dirty="0" smtClean="0">
                <a:solidFill>
                  <a:schemeClr val="accent6"/>
                </a:solidFill>
              </a:rPr>
              <a:t>(UL)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symbol(s) for the configured time-domain location(s) in a slot for all the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resources in the resource set and if it satisfies the minimum timing requirement between triggering PDCCH and all the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resources in the resource set</a:t>
            </a:r>
            <a:r>
              <a:rPr lang="en-US" altLang="zh-CN" sz="1200" dirty="0" smtClean="0">
                <a:solidFill>
                  <a:schemeClr val="tx1"/>
                </a:solidFill>
              </a:rPr>
              <a:t>.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marL="28575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Examples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43719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Proposed Solution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80" y="2860367"/>
            <a:ext cx="2540362" cy="8465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1766" y="2914125"/>
            <a:ext cx="2749201" cy="77789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965781" y="2617876"/>
            <a:ext cx="24063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Postpone CSI-RS (offset=1)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25823" y="2617876"/>
            <a:ext cx="21675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Postpone </a:t>
            </a:r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SRS (</a:t>
            </a:r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offset=2)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553488"/>
              </p:ext>
            </p:extLst>
          </p:nvPr>
        </p:nvGraphicFramePr>
        <p:xfrm>
          <a:off x="4485159" y="3713621"/>
          <a:ext cx="3657600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Slot offset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S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U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 </a:t>
                      </a:r>
                      <a:r>
                        <a:rPr lang="en-US" sz="900" u="none" strike="noStrike" dirty="0" smtClean="0">
                          <a:effectLst/>
                        </a:rPr>
                        <a:t>   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SRS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endParaRPr lang="en-US" altLang="zh-CN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SRS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66558" y="3949424"/>
            <a:ext cx="3758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Considering </a:t>
            </a:r>
            <a:r>
              <a:rPr kumimoji="1" lang="en-US" altLang="zh-CN" sz="12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typical slot format “DDDSU”, triggering PDCCH now can be put in 4 slots. Now 5 cases for A-SRS trigger are possible if slot offset is 0 or if slot offset is not configured.  </a:t>
            </a:r>
            <a:endParaRPr kumimoji="1" lang="en-US" altLang="zh-CN" sz="12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9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05131" y="900930"/>
            <a:ext cx="8545182" cy="1933710"/>
          </a:xfrm>
          <a:ln w="12700">
            <a:solidFill>
              <a:schemeClr val="accent6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1100" dirty="0"/>
              <a:t>5.2.1.5.1	Aperiodic CSI Reporting/Aperiodic </a:t>
            </a:r>
            <a:r>
              <a:rPr lang="en-US" altLang="zh-CN" sz="1100" dirty="0" smtClean="0"/>
              <a:t>CSI-RS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zh-CN" sz="11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zh-CN" sz="1100" dirty="0"/>
              <a:t>If the UE is configured with a single carrier for uplink, the UE is not expected to transmit more than one aperiodic CSI report triggered by different DCIs on overlapping OFDM symbols</a:t>
            </a:r>
            <a:r>
              <a:rPr lang="en-US" altLang="zh-CN" sz="1100" dirty="0" smtClean="0"/>
              <a:t>.</a:t>
            </a:r>
          </a:p>
          <a:p>
            <a:pPr marL="0" lvl="1" indent="0" fontAlgn="auto">
              <a:spcAft>
                <a:spcPts val="0"/>
              </a:spcAft>
              <a:buNone/>
              <a:defRPr/>
            </a:pPr>
            <a:r>
              <a:rPr lang="en-US" altLang="zh-CN" sz="1100" u="sng" dirty="0">
                <a:solidFill>
                  <a:srgbClr val="FF0000"/>
                </a:solidFill>
              </a:rPr>
              <a:t>If the configured triggering offset sets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at least one aperiodic CSI-RS resource in the triggered </a:t>
            </a:r>
            <a:r>
              <a:rPr lang="en-US" altLang="zh-CN" sz="1100" u="sng" dirty="0">
                <a:solidFill>
                  <a:srgbClr val="FF0000"/>
                </a:solidFill>
              </a:rPr>
              <a:t>aperiodic CSI-RS resource set on at least one UL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symbol or if the triggering offset is not configured for the triggered aperiodic CSI-RS resource set, </a:t>
            </a:r>
            <a:r>
              <a:rPr lang="en-US" altLang="zh-CN" sz="1100" u="sng" dirty="0">
                <a:solidFill>
                  <a:srgbClr val="FF0000"/>
                </a:solidFill>
              </a:rPr>
              <a:t>the aperiodic CSI-RS resource set is transmitted on the next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valid slot after the slot corresponding to the triggering offset.  The slot is considered as valid if there are available </a:t>
            </a:r>
            <a:r>
              <a:rPr lang="en-US" altLang="zh-CN" sz="1100" u="sng" dirty="0">
                <a:solidFill>
                  <a:srgbClr val="FF0000"/>
                </a:solidFill>
              </a:rPr>
              <a:t>DL symbol(s) for the configured time-domain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location(s</a:t>
            </a:r>
            <a:r>
              <a:rPr lang="en-US" altLang="zh-CN" sz="1100" u="sng" dirty="0">
                <a:solidFill>
                  <a:srgbClr val="FF0000"/>
                </a:solidFill>
              </a:rPr>
              <a:t>) in a slot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for all the </a:t>
            </a:r>
            <a:r>
              <a:rPr lang="en-US" altLang="zh-CN" sz="1100" u="sng" dirty="0">
                <a:solidFill>
                  <a:srgbClr val="FF0000"/>
                </a:solidFill>
              </a:rPr>
              <a:t>CSI-RS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resources </a:t>
            </a:r>
            <a:r>
              <a:rPr lang="en-US" altLang="zh-CN" sz="1100" u="sng" dirty="0">
                <a:solidFill>
                  <a:srgbClr val="FF0000"/>
                </a:solidFill>
              </a:rPr>
              <a:t>in the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resource set</a:t>
            </a:r>
            <a:r>
              <a:rPr lang="en-US" altLang="zh-CN" sz="1100" u="sng" dirty="0">
                <a:solidFill>
                  <a:srgbClr val="FF0000"/>
                </a:solidFill>
              </a:rPr>
              <a:t>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and if </a:t>
            </a:r>
            <a:r>
              <a:rPr lang="en-US" altLang="zh-CN" sz="1100" u="sng" dirty="0">
                <a:solidFill>
                  <a:srgbClr val="FF0000"/>
                </a:solidFill>
              </a:rPr>
              <a:t>it satisfies the minimum timing requirement between triggering PDCCH and all the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CSI-RS resources </a:t>
            </a:r>
            <a:r>
              <a:rPr lang="en-US" altLang="zh-CN" sz="1100" u="sng" dirty="0">
                <a:solidFill>
                  <a:srgbClr val="FF0000"/>
                </a:solidFill>
              </a:rPr>
              <a:t>in the resource set.</a:t>
            </a:r>
            <a:endParaRPr lang="en-US" altLang="zh-CN" sz="1100" u="sng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en-US" altLang="zh-CN" sz="1400" dirty="0"/>
          </a:p>
          <a:p>
            <a:pPr fontAlgn="auto">
              <a:spcAft>
                <a:spcPts val="0"/>
              </a:spcAft>
              <a:defRPr/>
            </a:pPr>
            <a:endParaRPr lang="en-US" altLang="zh-CN" dirty="0" smtClean="0"/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TP recommendation – Part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550" y="621119"/>
            <a:ext cx="2860412" cy="1993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defRPr/>
            </a:pP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TPs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to TS 38.214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305131" y="2840662"/>
            <a:ext cx="8576601" cy="2106242"/>
          </a:xfrm>
          <a:prstGeom prst="rect">
            <a:avLst/>
          </a:prstGeom>
          <a:noFill/>
          <a:ln w="12700">
            <a:solidFill>
              <a:schemeClr val="accent6"/>
            </a:solidFill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/>
              <a:t>6.2.1	UE sounding procedure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zh-CN" sz="11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r>
              <a:rPr lang="en-US" altLang="zh-CN" sz="1100" dirty="0"/>
              <a:t>When the UE is configured with the higher layer parameter </a:t>
            </a:r>
            <a:r>
              <a:rPr lang="en-US" altLang="zh-CN" sz="1100" i="1" dirty="0"/>
              <a:t>usage</a:t>
            </a:r>
            <a:r>
              <a:rPr lang="en-US" altLang="zh-CN" sz="1100" dirty="0"/>
              <a:t> in </a:t>
            </a:r>
            <a:r>
              <a:rPr lang="en-US" altLang="zh-CN" sz="1100" i="1" dirty="0"/>
              <a:t>SRS-ResourceSet </a:t>
            </a:r>
            <a:r>
              <a:rPr lang="en-US" altLang="zh-CN" sz="1100" dirty="0"/>
              <a:t>set to 'antennaSwitching', and a guard period of Y symbols is configured according to Subclause 6.2.1.2, the UE shall use the same priority rules as defined above during the guard period as if SRS was configured.</a:t>
            </a:r>
          </a:p>
          <a:p>
            <a:pPr marL="0" lvl="1" indent="0" fontAlgn="auto">
              <a:spcAft>
                <a:spcPts val="0"/>
              </a:spcAft>
              <a:buNone/>
              <a:defRPr/>
            </a:pPr>
            <a:r>
              <a:rPr lang="en-US" altLang="zh-CN" sz="1100" u="sng" dirty="0">
                <a:solidFill>
                  <a:srgbClr val="FF0000"/>
                </a:solidFill>
              </a:rPr>
              <a:t>If the configured triggering offset sets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at least one aperiodic SRS resource in the triggered </a:t>
            </a:r>
            <a:r>
              <a:rPr lang="en-US" altLang="zh-CN" sz="1100" u="sng" dirty="0">
                <a:solidFill>
                  <a:srgbClr val="FF0000"/>
                </a:solidFill>
              </a:rPr>
              <a:t>aperiodic SRS resource set on at least one DL symbol or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if </a:t>
            </a:r>
            <a:r>
              <a:rPr lang="en-US" altLang="zh-CN" sz="1100" u="sng" dirty="0">
                <a:solidFill>
                  <a:srgbClr val="FF0000"/>
                </a:solidFill>
              </a:rPr>
              <a:t>the triggering offset is not configured for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the triggered </a:t>
            </a:r>
            <a:r>
              <a:rPr lang="en-US" altLang="zh-CN" sz="1100" u="sng" dirty="0">
                <a:solidFill>
                  <a:srgbClr val="FF0000"/>
                </a:solidFill>
              </a:rPr>
              <a:t>aperiodic SRS resource set,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the </a:t>
            </a:r>
            <a:r>
              <a:rPr lang="en-US" altLang="zh-CN" sz="1100" u="sng" dirty="0">
                <a:solidFill>
                  <a:srgbClr val="FF0000"/>
                </a:solidFill>
              </a:rPr>
              <a:t>aperiodic SRS resource set is transmitted on the next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valid slot after the slot corresponding to the triggering offset.  The slot is considered as valid if there are available </a:t>
            </a:r>
            <a:r>
              <a:rPr lang="en-US" altLang="zh-CN" sz="1100" u="sng" dirty="0">
                <a:solidFill>
                  <a:srgbClr val="FF0000"/>
                </a:solidFill>
              </a:rPr>
              <a:t>UL symbol(s) for the configured time-domain location(s) in a slot for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all the SRS </a:t>
            </a:r>
            <a:r>
              <a:rPr lang="en-US" altLang="zh-CN" sz="1100" u="sng" dirty="0">
                <a:solidFill>
                  <a:srgbClr val="FF0000"/>
                </a:solidFill>
              </a:rPr>
              <a:t>resources in the resource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set</a:t>
            </a:r>
            <a:r>
              <a:rPr lang="en-US" altLang="zh-CN" sz="1100" u="sng" dirty="0">
                <a:solidFill>
                  <a:srgbClr val="FF0000"/>
                </a:solidFill>
              </a:rPr>
              <a:t> </a:t>
            </a:r>
            <a:r>
              <a:rPr lang="en-US" altLang="zh-CN" sz="1100" u="sng" dirty="0" smtClean="0">
                <a:solidFill>
                  <a:srgbClr val="FF0000"/>
                </a:solidFill>
              </a:rPr>
              <a:t>and if it satisfies the minimum timing requirement between triggering PDCCH and all the SRS resources in the resource set.</a:t>
            </a:r>
            <a:endParaRPr lang="en-US" altLang="zh-CN" sz="1100" u="sng" dirty="0" smtClean="0"/>
          </a:p>
          <a:p>
            <a:pPr fontAlgn="auto">
              <a:spcAft>
                <a:spcPts val="0"/>
              </a:spcAft>
              <a:defRPr/>
            </a:pPr>
            <a:endParaRPr lang="en-US" altLang="zh-CN" sz="1400" dirty="0" smtClean="0"/>
          </a:p>
          <a:p>
            <a:pPr fontAlgn="auto">
              <a:spcAft>
                <a:spcPts val="0"/>
              </a:spcAf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888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36550" y="984754"/>
            <a:ext cx="8545182" cy="3986009"/>
          </a:xfrm>
          <a:ln w="12700">
            <a:solidFill>
              <a:schemeClr val="accent6"/>
            </a:solidFill>
          </a:ln>
        </p:spPr>
        <p:txBody>
          <a:bodyPr/>
          <a:lstStyle/>
          <a:p>
            <a:r>
              <a:rPr lang="en-US" altLang="zh-CN" sz="1000" dirty="0"/>
              <a:t>11.1.1	UE procedure for determining slot format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zh-CN" sz="10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r>
              <a:rPr lang="en-US" altLang="zh-CN" sz="1000" dirty="0"/>
              <a:t>For a set of symbols of a slot, a UE does not expect to detect a DCI format 2_0 with an SFI-index field value indicating the set of symbols of the slot as uplink and to detect a DCI format </a:t>
            </a:r>
            <a:r>
              <a:rPr lang="en-US" altLang="zh-CN" sz="1000" dirty="0" smtClean="0"/>
              <a:t>1_0</a:t>
            </a:r>
            <a:r>
              <a:rPr lang="en-US" altLang="zh-CN" sz="1000" strike="sngStrike" dirty="0" smtClean="0">
                <a:solidFill>
                  <a:srgbClr val="FF0000"/>
                </a:solidFill>
              </a:rPr>
              <a:t>,</a:t>
            </a:r>
            <a:r>
              <a:rPr lang="en-US" altLang="zh-CN" sz="1000" dirty="0" smtClean="0"/>
              <a:t> </a:t>
            </a:r>
            <a:r>
              <a:rPr lang="en-US" altLang="zh-CN" sz="1000" u="sng" dirty="0" smtClean="0">
                <a:solidFill>
                  <a:srgbClr val="FF0000"/>
                </a:solidFill>
              </a:rPr>
              <a:t>or </a:t>
            </a:r>
            <a:r>
              <a:rPr lang="en-US" altLang="zh-CN" sz="1000" dirty="0" smtClean="0"/>
              <a:t>a </a:t>
            </a:r>
            <a:r>
              <a:rPr lang="en-US" altLang="zh-CN" sz="1000" dirty="0"/>
              <a:t>DCI format 1_1</a:t>
            </a:r>
            <a:r>
              <a:rPr lang="en-US" altLang="zh-CN" sz="1000" strike="sngStrike" dirty="0">
                <a:solidFill>
                  <a:srgbClr val="FF0000"/>
                </a:solidFill>
              </a:rPr>
              <a:t>, or DCI format 0_1 </a:t>
            </a:r>
            <a:r>
              <a:rPr lang="en-US" altLang="zh-CN" sz="1000" dirty="0"/>
              <a:t>indicating to the UE to receive PDSCH </a:t>
            </a:r>
            <a:r>
              <a:rPr lang="en-US" altLang="zh-CN" sz="1000" strike="sngStrike" dirty="0">
                <a:solidFill>
                  <a:srgbClr val="FF0000"/>
                </a:solidFill>
              </a:rPr>
              <a:t>or CSI-RS </a:t>
            </a:r>
            <a:r>
              <a:rPr lang="en-US" altLang="zh-CN" sz="1000" dirty="0"/>
              <a:t>in the set of symbols of the slot.</a:t>
            </a:r>
          </a:p>
          <a:p>
            <a:r>
              <a:rPr lang="en-US" altLang="zh-CN" sz="1000" dirty="0"/>
              <a:t>For a set of symbols of a slot, a UE does not expect to detect a DCI format 2_0 with an SFI-index field value indicating the set of symbols in the slot as downlink and to detect a DCI format 0_0, DCI format 0_1, DCI format 1_0</a:t>
            </a:r>
            <a:r>
              <a:rPr lang="en-US" altLang="zh-CN" sz="1000" strike="sngStrike" dirty="0">
                <a:solidFill>
                  <a:srgbClr val="FF0000"/>
                </a:solidFill>
              </a:rPr>
              <a:t>, DCI format 1_1, DCI format 2_3</a:t>
            </a:r>
            <a:r>
              <a:rPr lang="en-US" altLang="zh-CN" sz="1000" dirty="0"/>
              <a:t>, or a RAR UL grant indicating to the UE to transmit PUSCH, PUCCH</a:t>
            </a:r>
            <a:r>
              <a:rPr lang="en-US" altLang="zh-CN" sz="1000" dirty="0" smtClean="0"/>
              <a:t>,</a:t>
            </a:r>
            <a:r>
              <a:rPr lang="en-US" altLang="zh-CN" sz="1000" u="sng" dirty="0" smtClean="0">
                <a:solidFill>
                  <a:srgbClr val="FF0000"/>
                </a:solidFill>
              </a:rPr>
              <a:t> or</a:t>
            </a:r>
            <a:r>
              <a:rPr lang="en-US" altLang="zh-CN" sz="1000" dirty="0" smtClean="0"/>
              <a:t> </a:t>
            </a:r>
            <a:r>
              <a:rPr lang="en-US" altLang="zh-CN" sz="1000" dirty="0"/>
              <a:t>PRACH</a:t>
            </a:r>
            <a:r>
              <a:rPr lang="en-US" altLang="zh-CN" sz="1000" strike="sngStrike" dirty="0">
                <a:solidFill>
                  <a:srgbClr val="FF0000"/>
                </a:solidFill>
              </a:rPr>
              <a:t>, or SRS </a:t>
            </a:r>
            <a:r>
              <a:rPr lang="en-US" altLang="zh-CN" sz="1000" dirty="0"/>
              <a:t>in the set of symbols of the slot. </a:t>
            </a:r>
            <a:endParaRPr lang="en-US" altLang="zh-CN" sz="1000" dirty="0" smtClean="0"/>
          </a:p>
          <a:p>
            <a:r>
              <a:rPr lang="en-US" altLang="zh-CN" sz="1000" dirty="0">
                <a:solidFill>
                  <a:srgbClr val="FF0000"/>
                </a:solidFill>
              </a:rPr>
              <a:t>&lt;Unchanged parts are omitted</a:t>
            </a:r>
            <a:r>
              <a:rPr lang="en-US" altLang="zh-CN" sz="1000" dirty="0" smtClean="0">
                <a:solidFill>
                  <a:srgbClr val="FF0000"/>
                </a:solidFill>
              </a:rPr>
              <a:t>&gt;</a:t>
            </a:r>
          </a:p>
          <a:p>
            <a:r>
              <a:rPr lang="en-US" altLang="zh-CN" sz="1000" dirty="0" smtClean="0"/>
              <a:t>For a set of symbols of a slot indicated to a UE as flexible by </a:t>
            </a:r>
            <a:r>
              <a:rPr lang="en-US" altLang="zh-CN" sz="1000" i="1" dirty="0" err="1" smtClean="0"/>
              <a:t>tdd</a:t>
            </a:r>
            <a:r>
              <a:rPr lang="en-US" altLang="zh-CN" sz="1000" i="1" dirty="0" smtClean="0"/>
              <a:t>-UL-DL-</a:t>
            </a:r>
            <a:r>
              <a:rPr lang="en-US" altLang="zh-CN" sz="1000" i="1" dirty="0" err="1" smtClean="0"/>
              <a:t>ConfigurationCommon</a:t>
            </a:r>
            <a:r>
              <a:rPr lang="en-US" altLang="zh-CN" sz="1000" dirty="0" smtClean="0"/>
              <a:t> and </a:t>
            </a:r>
            <a:r>
              <a:rPr lang="en-US" altLang="zh-CN" sz="1000" i="1" dirty="0" err="1" smtClean="0"/>
              <a:t>tdd</a:t>
            </a:r>
            <a:r>
              <a:rPr lang="en-US" altLang="zh-CN" sz="1000" i="1" dirty="0" smtClean="0"/>
              <a:t>-UL-DL-</a:t>
            </a:r>
            <a:r>
              <a:rPr lang="en-US" altLang="zh-CN" sz="1000" i="1" dirty="0" err="1" smtClean="0"/>
              <a:t>ConfigurationDedicated</a:t>
            </a:r>
            <a:r>
              <a:rPr lang="en-US" altLang="zh-CN" sz="1000" dirty="0" smtClean="0"/>
              <a:t>, or when </a:t>
            </a:r>
            <a:r>
              <a:rPr lang="en-US" altLang="zh-CN" sz="1000" i="1" dirty="0" err="1" smtClean="0"/>
              <a:t>tdd</a:t>
            </a:r>
            <a:r>
              <a:rPr lang="en-US" altLang="zh-CN" sz="1000" i="1" dirty="0" smtClean="0"/>
              <a:t>-UL-DL-</a:t>
            </a:r>
            <a:r>
              <a:rPr lang="en-US" altLang="zh-CN" sz="1000" i="1" dirty="0" err="1" smtClean="0"/>
              <a:t>ConfigurationCommon</a:t>
            </a:r>
            <a:r>
              <a:rPr lang="en-US" altLang="zh-CN" sz="1000" dirty="0" smtClean="0"/>
              <a:t> and </a:t>
            </a:r>
            <a:r>
              <a:rPr lang="en-US" altLang="zh-CN" sz="1000" i="1" dirty="0" err="1" smtClean="0"/>
              <a:t>tdd</a:t>
            </a:r>
            <a:r>
              <a:rPr lang="en-US" altLang="zh-CN" sz="1000" i="1" dirty="0" smtClean="0"/>
              <a:t>-UL-DL-</a:t>
            </a:r>
            <a:r>
              <a:rPr lang="en-US" altLang="zh-CN" sz="1000" i="1" dirty="0" err="1" smtClean="0"/>
              <a:t>ConfigurationDedicated</a:t>
            </a:r>
            <a:r>
              <a:rPr lang="en-US" altLang="zh-CN" sz="1000" dirty="0" smtClean="0"/>
              <a:t> are not provided to the UE, and if the UE detects a DCI format 2_0 providing a format for the slot using a slot format value other than 255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sz="1000" dirty="0" smtClean="0">
                <a:solidFill>
                  <a:srgbClr val="FF0000"/>
                </a:solidFill>
              </a:rPr>
              <a:t>&lt;</a:t>
            </a:r>
            <a:r>
              <a:rPr lang="en-US" altLang="zh-CN" sz="1000" dirty="0">
                <a:solidFill>
                  <a:srgbClr val="FF0000"/>
                </a:solidFill>
              </a:rPr>
              <a:t> Unchanged parts are omitted </a:t>
            </a:r>
            <a:r>
              <a:rPr lang="en-US" altLang="zh-CN" sz="1000" dirty="0" smtClean="0">
                <a:solidFill>
                  <a:srgbClr val="FF0000"/>
                </a:solidFill>
              </a:rPr>
              <a:t>&gt;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sz="1000" dirty="0" smtClean="0"/>
              <a:t>a </a:t>
            </a:r>
            <a:r>
              <a:rPr lang="en-US" altLang="zh-CN" sz="1000" dirty="0"/>
              <a:t>UE does not expect to detect an SFI-index field value in DCI format 2_0 indicating the set of symbols of the slot as downlink and also detect a DCI format 0_0, DCI format 0_1, DCI format 1_0, </a:t>
            </a:r>
            <a:r>
              <a:rPr lang="en-US" altLang="zh-CN" sz="1000" strike="sngStrike" dirty="0" smtClean="0">
                <a:solidFill>
                  <a:srgbClr val="FF0000"/>
                </a:solidFill>
              </a:rPr>
              <a:t>DCI format 1_1, DCI format 2_3, </a:t>
            </a:r>
            <a:r>
              <a:rPr lang="en-US" altLang="zh-CN" sz="1000" dirty="0" smtClean="0"/>
              <a:t>or </a:t>
            </a:r>
            <a:r>
              <a:rPr lang="en-US" altLang="zh-CN" sz="1000" dirty="0"/>
              <a:t>a RAR UL grant indicating to the UE to transmit </a:t>
            </a:r>
            <a:r>
              <a:rPr lang="en-US" altLang="zh-CN" sz="1000" strike="sngStrike" dirty="0">
                <a:solidFill>
                  <a:srgbClr val="FF0000"/>
                </a:solidFill>
              </a:rPr>
              <a:t>SRS, </a:t>
            </a:r>
            <a:r>
              <a:rPr lang="en-US" altLang="zh-CN" sz="1000" dirty="0"/>
              <a:t>PUSCH, PUCCH, or PRACH, in one or more symbols from </a:t>
            </a:r>
            <a:r>
              <a:rPr lang="en-US" altLang="zh-CN" sz="1000" dirty="0" smtClean="0"/>
              <a:t>the </a:t>
            </a:r>
            <a:r>
              <a:rPr lang="en-US" altLang="zh-CN" sz="1000" dirty="0"/>
              <a:t>set of symbols of the </a:t>
            </a:r>
            <a:r>
              <a:rPr lang="en-US" altLang="zh-CN" sz="1000" dirty="0" smtClean="0"/>
              <a:t>slot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sz="10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sz="1000" dirty="0"/>
              <a:t>a UE does not expect to detect an SFI-index field value in DCI format 2_0 indicating the set of symbols of the slot as uplink and also detect a DCI format </a:t>
            </a:r>
            <a:r>
              <a:rPr lang="en-US" altLang="zh-CN" sz="1000" dirty="0" smtClean="0"/>
              <a:t>1_0 </a:t>
            </a:r>
            <a:r>
              <a:rPr lang="en-US" altLang="zh-CN" sz="1000" dirty="0"/>
              <a:t>or DCI format 1_1 </a:t>
            </a:r>
            <a:r>
              <a:rPr lang="en-US" altLang="zh-CN" sz="1000" strike="sngStrike" dirty="0">
                <a:solidFill>
                  <a:srgbClr val="FF0000"/>
                </a:solidFill>
              </a:rPr>
              <a:t>or DCI format 0_1 </a:t>
            </a:r>
            <a:r>
              <a:rPr lang="en-US" altLang="zh-CN" sz="1000" dirty="0"/>
              <a:t>indicating to the UE to receive PDSCH </a:t>
            </a:r>
            <a:r>
              <a:rPr lang="en-US" altLang="zh-CN" sz="1000" strike="sngStrike" dirty="0">
                <a:solidFill>
                  <a:srgbClr val="FF0000"/>
                </a:solidFill>
              </a:rPr>
              <a:t>or CSI-RS </a:t>
            </a:r>
            <a:r>
              <a:rPr lang="en-US" altLang="zh-CN" sz="1000" dirty="0"/>
              <a:t>in one or more symbols from the set of symbols of the slot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1000" dirty="0"/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700" dirty="0" smtClean="0"/>
          </a:p>
          <a:p>
            <a:endParaRPr lang="en-US" altLang="zh-CN" sz="1000" dirty="0">
              <a:solidFill>
                <a:srgbClr val="FF0000"/>
              </a:solidFill>
            </a:endParaRPr>
          </a:p>
          <a:p>
            <a:endParaRPr lang="en-US" altLang="zh-CN" sz="1000" dirty="0"/>
          </a:p>
          <a:p>
            <a:pPr fontAlgn="auto">
              <a:spcAft>
                <a:spcPts val="0"/>
              </a:spcAft>
              <a:defRPr/>
            </a:pPr>
            <a:endParaRPr lang="en-US" altLang="zh-CN" sz="1000" dirty="0" smtClean="0"/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TP recommendation – Part 2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550" y="667495"/>
            <a:ext cx="2860412" cy="1993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defRPr/>
            </a:pP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TP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to TS </a:t>
            </a: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38.213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14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1092</TotalTime>
  <Words>595</Words>
  <Application>Microsoft Office PowerPoint</Application>
  <PresentationFormat>全屏显示(16:9)</PresentationFormat>
  <Paragraphs>103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Heiti SC Light</vt:lpstr>
      <vt:lpstr>宋体</vt:lpstr>
      <vt:lpstr>宋体</vt:lpstr>
      <vt:lpstr>微软雅黑</vt:lpstr>
      <vt:lpstr>Arial</vt:lpstr>
      <vt:lpstr>Calibri</vt:lpstr>
      <vt:lpstr>Times</vt:lpstr>
      <vt:lpstr>Times New Roman</vt:lpstr>
      <vt:lpstr>ZTE-Confidential-16X9</vt:lpstr>
      <vt:lpstr>3GPP TSG RAN WG1 Meeting #98bis                                                                   Chongqing, China, 14th – 20th October, 2019 Agenda Item:     7.2.14 Document for:   Discussion and Decision </vt:lpstr>
      <vt:lpstr>Issue description (1)</vt:lpstr>
      <vt:lpstr>Issue description (2)</vt:lpstr>
      <vt:lpstr>Proposed Solution</vt:lpstr>
      <vt:lpstr>TP recommendation – Part 1</vt:lpstr>
      <vt:lpstr>TP recommendation – Part 2 </vt:lpstr>
      <vt:lpstr>Thank you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ZTE</dc:creator>
  <cp:lastModifiedBy>ZTE2</cp:lastModifiedBy>
  <cp:revision>129</cp:revision>
  <dcterms:created xsi:type="dcterms:W3CDTF">2019-09-27T06:20:00Z</dcterms:created>
  <dcterms:modified xsi:type="dcterms:W3CDTF">2019-10-05T05:23:50Z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2052-10.8.2.7027</vt:lpwstr>
  </property>
</Properties>
</file>