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74" r:id="rId5"/>
    <p:sldId id="277" r:id="rId6"/>
    <p:sldId id="280" r:id="rId7"/>
    <p:sldId id="278" r:id="rId8"/>
    <p:sldId id="275" r:id="rId9"/>
    <p:sldId id="276" r:id="rId10"/>
    <p:sldId id="282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 varScale="1">
        <p:scale>
          <a:sx n="66" d="100"/>
          <a:sy n="66" d="100"/>
        </p:scale>
        <p:origin x="136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C</a:t>
            </a:r>
            <a:r>
              <a:rPr lang="en-US" altLang="ja-JP" dirty="0" smtClean="0"/>
              <a:t>hannel access proposals for NR-Unlicensed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Broadcom, Cisco</a:t>
            </a:r>
            <a:r>
              <a:rPr kumimoji="1" lang="en-US" altLang="ja-JP" dirty="0" smtClean="0">
                <a:solidFill>
                  <a:schemeClr val="tx1"/>
                </a:solidFill>
              </a:rPr>
              <a:t>, HPE, BlackBerry, Comcast, Ruckus, …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#95	R1- </a:t>
            </a:r>
            <a:r>
              <a:rPr lang="en-US" altLang="ja-JP" b="1" dirty="0" smtClean="0"/>
              <a:t>1814138</a:t>
            </a:r>
            <a:endParaRPr lang="ja-JP" altLang="ja-JP" b="1" dirty="0" smtClean="0">
              <a:solidFill>
                <a:srgbClr val="FF0000"/>
              </a:solidFill>
            </a:endParaRPr>
          </a:p>
          <a:p>
            <a:r>
              <a:rPr lang="en-US" altLang="ja-JP" b="1" dirty="0" smtClean="0"/>
              <a:t>Spokane, USA, November 12th – 16th, 2018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7.2.2.4.1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8296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References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R1-1813565, Proposals for channel access procedures for NR-Unlicensed</a:t>
            </a:r>
          </a:p>
        </p:txBody>
      </p:sp>
    </p:spTree>
    <p:extLst>
      <p:ext uri="{BB962C8B-B14F-4D97-AF65-F5344CB8AC3E}">
        <p14:creationId xmlns:p14="http://schemas.microsoft.com/office/powerpoint/2010/main" val="3592225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073427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US" sz="2000" dirty="0" smtClean="0"/>
              <a:t>This presentation discusses the following channel </a:t>
            </a:r>
            <a:r>
              <a:rPr lang="en-US" sz="2000" dirty="0"/>
              <a:t>access </a:t>
            </a:r>
            <a:r>
              <a:rPr lang="en-US" sz="2000" dirty="0" smtClean="0"/>
              <a:t>procedures for NR-U:</a:t>
            </a:r>
            <a:endParaRPr lang="en-US" sz="2000" dirty="0"/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outside</a:t>
            </a:r>
            <a:r>
              <a:rPr lang="en-US" sz="2000" dirty="0"/>
              <a:t> a shared COT: No-LBT and 25us </a:t>
            </a:r>
            <a:r>
              <a:rPr lang="en-US" sz="2000" dirty="0" smtClean="0"/>
              <a:t>LBT for critical NR-U messages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 smtClean="0">
                <a:solidFill>
                  <a:srgbClr val="C00000"/>
                </a:solidFill>
              </a:rPr>
              <a:t>inside</a:t>
            </a:r>
            <a:r>
              <a:rPr lang="en-US" sz="2000" dirty="0" smtClean="0"/>
              <a:t> </a:t>
            </a:r>
            <a:r>
              <a:rPr lang="en-US" sz="2000" dirty="0"/>
              <a:t>a shared </a:t>
            </a:r>
            <a:r>
              <a:rPr lang="en-US" sz="2000" dirty="0" smtClean="0"/>
              <a:t>COT: N</a:t>
            </a:r>
            <a:r>
              <a:rPr lang="en-GB" sz="2000" dirty="0" smtClean="0"/>
              <a:t>o-LBT </a:t>
            </a:r>
            <a:r>
              <a:rPr lang="en-GB" sz="2000" dirty="0"/>
              <a:t>for UL </a:t>
            </a:r>
            <a:r>
              <a:rPr lang="en-GB" sz="2000" dirty="0" smtClean="0"/>
              <a:t>transmissions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inside</a:t>
            </a:r>
            <a:r>
              <a:rPr lang="en-US" sz="2000" dirty="0"/>
              <a:t> a shared </a:t>
            </a:r>
            <a:r>
              <a:rPr lang="en-US" sz="2000" dirty="0" smtClean="0"/>
              <a:t>COT: DL-UL-DL </a:t>
            </a:r>
            <a:r>
              <a:rPr lang="en-US" sz="2000" dirty="0"/>
              <a:t>switches </a:t>
            </a:r>
            <a:r>
              <a:rPr lang="en-US" sz="2000" dirty="0" smtClean="0"/>
              <a:t>when </a:t>
            </a:r>
            <a:r>
              <a:rPr lang="en-US" sz="2000" dirty="0"/>
              <a:t>the </a:t>
            </a:r>
            <a:r>
              <a:rPr lang="en-US" sz="2000" dirty="0" smtClean="0"/>
              <a:t>DL-UL </a:t>
            </a:r>
            <a:r>
              <a:rPr lang="en-US" sz="2000" dirty="0"/>
              <a:t>gap exceeds </a:t>
            </a:r>
            <a:r>
              <a:rPr lang="en-US" sz="2000" dirty="0" smtClean="0"/>
              <a:t>25us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inside</a:t>
            </a:r>
            <a:r>
              <a:rPr lang="en-US" sz="2000" dirty="0"/>
              <a:t> a shared </a:t>
            </a:r>
            <a:r>
              <a:rPr lang="en-US" sz="2000" dirty="0" smtClean="0"/>
              <a:t>COT: Multiple </a:t>
            </a:r>
            <a:r>
              <a:rPr lang="en-US" sz="2000" dirty="0"/>
              <a:t>one-shot LBT </a:t>
            </a:r>
            <a:r>
              <a:rPr lang="en-US" sz="2000" dirty="0" smtClean="0"/>
              <a:t>attempts for </a:t>
            </a:r>
            <a:r>
              <a:rPr lang="en-US" sz="2000" dirty="0"/>
              <a:t>granted UL </a:t>
            </a:r>
            <a:r>
              <a:rPr lang="en-US" sz="2000" dirty="0" smtClean="0"/>
              <a:t>transmissions</a:t>
            </a:r>
          </a:p>
          <a:p>
            <a:pPr algn="just"/>
            <a:r>
              <a:rPr lang="en-US" sz="2000" dirty="0" smtClean="0"/>
              <a:t>Shared </a:t>
            </a:r>
            <a:r>
              <a:rPr lang="en-US" sz="2000" dirty="0"/>
              <a:t>COT for Autonomous Uplink (AUL) transmission</a:t>
            </a:r>
            <a:endParaRPr lang="en-GB" sz="2000" dirty="0" smtClean="0"/>
          </a:p>
          <a:p>
            <a:pPr algn="just"/>
            <a:r>
              <a:rPr lang="en-GB" sz="2000" dirty="0" smtClean="0"/>
              <a:t>UE-to-</a:t>
            </a:r>
            <a:r>
              <a:rPr lang="en-GB" sz="2000" dirty="0" err="1" smtClean="0"/>
              <a:t>gNB</a:t>
            </a:r>
            <a:r>
              <a:rPr lang="en-GB" sz="2000" dirty="0" smtClean="0"/>
              <a:t> COT sharing</a:t>
            </a:r>
          </a:p>
          <a:p>
            <a:pPr algn="just"/>
            <a:r>
              <a:rPr lang="en-GB" sz="2000" dirty="0" smtClean="0"/>
              <a:t>Multi-carrier </a:t>
            </a:r>
            <a:r>
              <a:rPr lang="en-GB" sz="2000" smtClean="0"/>
              <a:t>channel access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036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32048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Transmissions </a:t>
            </a:r>
            <a:r>
              <a:rPr lang="en-US" sz="2400" b="1" dirty="0" smtClean="0">
                <a:solidFill>
                  <a:srgbClr val="C00000"/>
                </a:solidFill>
              </a:rPr>
              <a:t>outside</a:t>
            </a:r>
            <a:r>
              <a:rPr lang="en-US" sz="2400" b="1" dirty="0" smtClean="0"/>
              <a:t> a shared COT: No-LBT </a:t>
            </a:r>
            <a:r>
              <a:rPr lang="en-US" sz="2400" b="1" dirty="0"/>
              <a:t>and </a:t>
            </a:r>
            <a:r>
              <a:rPr lang="en-US" sz="2400" b="1" dirty="0" smtClean="0"/>
              <a:t>25us LBT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336704"/>
          </a:xfrm>
        </p:spPr>
        <p:txBody>
          <a:bodyPr>
            <a:normAutofit fontScale="32500" lnSpcReduction="20000"/>
          </a:bodyPr>
          <a:lstStyle/>
          <a:p>
            <a:r>
              <a:rPr lang="en-US" sz="5600" dirty="0" smtClean="0"/>
              <a:t>There are proposals that </a:t>
            </a:r>
            <a:r>
              <a:rPr lang="en-US" sz="5600" dirty="0"/>
              <a:t>NR-U </a:t>
            </a:r>
            <a:r>
              <a:rPr lang="en-US" sz="5600" dirty="0" smtClean="0"/>
              <a:t>DRS, RACH, PUCCH  </a:t>
            </a:r>
            <a:r>
              <a:rPr lang="en-US" sz="5600" dirty="0"/>
              <a:t>etc. should use either no-LBT or 25us </a:t>
            </a:r>
            <a:r>
              <a:rPr lang="en-US" sz="5600" dirty="0" smtClean="0"/>
              <a:t>LBT outside a shared COT.</a:t>
            </a:r>
            <a:endParaRPr lang="en-US" sz="5600" dirty="0"/>
          </a:p>
          <a:p>
            <a:r>
              <a:rPr lang="en-US" sz="5600" dirty="0"/>
              <a:t>E</a:t>
            </a:r>
            <a:r>
              <a:rPr lang="en-US" sz="5600" dirty="0" smtClean="0"/>
              <a:t>quivalent messages in Wi-Fi such as beacons, probe request/response, association request/response etc. are </a:t>
            </a:r>
            <a:r>
              <a:rPr lang="en-US" sz="5600" dirty="0"/>
              <a:t>transmitted with CAT4 LBT</a:t>
            </a:r>
            <a:r>
              <a:rPr lang="en-US" sz="5600" dirty="0" smtClean="0"/>
              <a:t>.</a:t>
            </a:r>
            <a:endParaRPr lang="en-US" dirty="0" smtClean="0"/>
          </a:p>
          <a:p>
            <a:pPr algn="just"/>
            <a:r>
              <a:rPr lang="en-US" sz="5500" dirty="0"/>
              <a:t>So, in order to be fair to co-channel Wi-Fi </a:t>
            </a:r>
            <a:r>
              <a:rPr lang="en-US" sz="5500" i="1" dirty="0"/>
              <a:t>even when fairness is defined in a bidirectional manner as being “mutually fair” for example by ensuring equal opportunity or equal probability of channel access</a:t>
            </a:r>
            <a:r>
              <a:rPr lang="en-US" sz="5500" dirty="0"/>
              <a:t>, it is necessary that DRS and RACH/PUCCH etc. in NR-U be also transmitted with CAT4 LBT outside a </a:t>
            </a:r>
            <a:r>
              <a:rPr lang="en-US" sz="5500" dirty="0" err="1"/>
              <a:t>gNB</a:t>
            </a:r>
            <a:r>
              <a:rPr lang="en-US" sz="5500" dirty="0"/>
              <a:t> shared </a:t>
            </a:r>
            <a:r>
              <a:rPr lang="en-US" sz="5500" dirty="0" smtClean="0"/>
              <a:t>COT.</a:t>
            </a:r>
          </a:p>
          <a:p>
            <a:r>
              <a:rPr lang="en-US" sz="5600" dirty="0"/>
              <a:t>It has been argued in RAN1 that LAA DRS uses 25us LBT and so NR-U DRS should also use 25us LBT. </a:t>
            </a:r>
          </a:p>
          <a:p>
            <a:pPr lvl="1"/>
            <a:r>
              <a:rPr lang="en-US" sz="5200" dirty="0"/>
              <a:t>However, during LAA standardization, the decision regarding 25us LBT for LAA DRS was made under the incorrect assumption that  equivalent Wi-Fi messages are transmitted using 25us LBT. </a:t>
            </a:r>
          </a:p>
          <a:p>
            <a:pPr lvl="1"/>
            <a:r>
              <a:rPr lang="en-US" sz="5200" dirty="0"/>
              <a:t>This incorrectness has been pointed out by IEEE 802.11 through multiple LSs sent to RAN1.</a:t>
            </a:r>
          </a:p>
          <a:p>
            <a:pPr lvl="1"/>
            <a:r>
              <a:rPr lang="en-US" sz="5200" dirty="0"/>
              <a:t>Note also that the clause that DRS be limited to 5% of the total airtime “per device” does not alleviate the concerns regarding aggressive channel access, since for a network with uncoordinated transmission of such messages from multiple devices, the total airtime of messages with 25us LBT can be much higher.</a:t>
            </a:r>
          </a:p>
          <a:p>
            <a:pPr marL="0" indent="0" algn="just">
              <a:buNone/>
            </a:pPr>
            <a:endParaRPr lang="en-US" sz="5500" b="1" dirty="0" smtClean="0"/>
          </a:p>
          <a:p>
            <a:pPr marL="0" indent="0" algn="just">
              <a:buNone/>
            </a:pPr>
            <a:r>
              <a:rPr lang="en-US" sz="5500" b="1" dirty="0" smtClean="0"/>
              <a:t>Proposal </a:t>
            </a:r>
            <a:r>
              <a:rPr lang="en-US" sz="5500" b="1" dirty="0"/>
              <a:t>1: </a:t>
            </a:r>
            <a:r>
              <a:rPr lang="en-US" sz="5500" dirty="0"/>
              <a:t>No-LBT and </a:t>
            </a:r>
            <a:r>
              <a:rPr lang="en-US" sz="5500" dirty="0" smtClean="0"/>
              <a:t>25us LBT </a:t>
            </a:r>
            <a:r>
              <a:rPr lang="en-US" sz="5500" dirty="0"/>
              <a:t>shall not be used for transmission of any NR-U </a:t>
            </a:r>
            <a:r>
              <a:rPr lang="en-US" sz="5500" dirty="0" smtClean="0"/>
              <a:t>messages </a:t>
            </a:r>
            <a:r>
              <a:rPr lang="en-US" sz="5500" u="sng" dirty="0"/>
              <a:t>outside a shared COT</a:t>
            </a:r>
            <a:r>
              <a:rPr lang="en-US" sz="5500" dirty="0"/>
              <a:t>. </a:t>
            </a:r>
            <a:endParaRPr lang="en-US" sz="5500" dirty="0" smtClean="0"/>
          </a:p>
          <a:p>
            <a:pPr algn="just"/>
            <a:r>
              <a:rPr lang="en-US" sz="5500" dirty="0" smtClean="0"/>
              <a:t>Critical messages </a:t>
            </a:r>
            <a:r>
              <a:rPr lang="en-US" sz="5500" dirty="0"/>
              <a:t>in NR-U that are </a:t>
            </a:r>
            <a:r>
              <a:rPr lang="en-US" sz="5500" dirty="0" smtClean="0"/>
              <a:t>not </a:t>
            </a:r>
            <a:r>
              <a:rPr lang="en-US" sz="5500" dirty="0"/>
              <a:t>multiplexed with other lower priority </a:t>
            </a:r>
            <a:r>
              <a:rPr lang="en-US" sz="5500" dirty="0" smtClean="0"/>
              <a:t>messages/data </a:t>
            </a:r>
            <a:r>
              <a:rPr lang="en-US" sz="5500" dirty="0"/>
              <a:t>can be transmitted using CAT4 LBT of the highest </a:t>
            </a:r>
            <a:r>
              <a:rPr lang="en-US" sz="5500" dirty="0" smtClean="0"/>
              <a:t>priority.</a:t>
            </a:r>
            <a:endParaRPr lang="en-US" sz="5500" dirty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61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60040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 smtClean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</a:t>
            </a:r>
            <a:r>
              <a:rPr lang="en-GB" sz="2400" b="1" dirty="0" smtClean="0"/>
              <a:t>COT</a:t>
            </a:r>
            <a:r>
              <a:rPr lang="en-US" sz="2400" b="1" dirty="0" smtClean="0"/>
              <a:t>: </a:t>
            </a:r>
            <a:r>
              <a:rPr lang="en-GB" sz="2400" b="1" dirty="0" smtClean="0"/>
              <a:t>no-LBT </a:t>
            </a:r>
            <a:r>
              <a:rPr lang="en-GB" sz="2400" b="1" dirty="0"/>
              <a:t>for </a:t>
            </a:r>
            <a:r>
              <a:rPr lang="en-GB" sz="2400" b="1" dirty="0" smtClean="0"/>
              <a:t>NR-U UL</a:t>
            </a:r>
            <a:endParaRPr lang="en-GB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620688"/>
            <a:ext cx="9001000" cy="6192688"/>
          </a:xfrm>
        </p:spPr>
        <p:txBody>
          <a:bodyPr>
            <a:normAutofit fontScale="25000" lnSpcReduction="20000"/>
          </a:bodyPr>
          <a:lstStyle/>
          <a:p>
            <a:r>
              <a:rPr lang="en-GB" sz="7200" dirty="0" smtClean="0"/>
              <a:t>ETSI-BRAN allows no-LBT </a:t>
            </a:r>
            <a:r>
              <a:rPr lang="en-GB" sz="7200" dirty="0"/>
              <a:t>before </a:t>
            </a:r>
            <a:r>
              <a:rPr lang="en-GB" sz="7200" dirty="0" smtClean="0"/>
              <a:t>a UL transmission if </a:t>
            </a:r>
            <a:r>
              <a:rPr lang="en-GB" sz="7200" dirty="0"/>
              <a:t>the </a:t>
            </a:r>
            <a:r>
              <a:rPr lang="en-GB" sz="7200" dirty="0" smtClean="0"/>
              <a:t>DL-UL gap is &lt;= </a:t>
            </a:r>
            <a:r>
              <a:rPr lang="en-GB" sz="7200" dirty="0"/>
              <a:t>16 us.</a:t>
            </a:r>
            <a:endParaRPr lang="en-US" sz="7200" dirty="0"/>
          </a:p>
          <a:p>
            <a:r>
              <a:rPr lang="en-GB" sz="7200" dirty="0"/>
              <a:t>E</a:t>
            </a:r>
            <a:r>
              <a:rPr lang="en-GB" sz="7200" dirty="0" smtClean="0"/>
              <a:t>ven when DL-UL </a:t>
            </a:r>
            <a:r>
              <a:rPr lang="en-GB" sz="7200" dirty="0"/>
              <a:t>gaps &lt;= </a:t>
            </a:r>
            <a:r>
              <a:rPr lang="en-GB" sz="7200" dirty="0" smtClean="0"/>
              <a:t>16us, Wi-Fi uses no-LBT only for short transmissions: </a:t>
            </a:r>
          </a:p>
          <a:p>
            <a:pPr lvl="1"/>
            <a:r>
              <a:rPr lang="en-GB" sz="7200" dirty="0" smtClean="0"/>
              <a:t>802.11ac: (Block) ACKs</a:t>
            </a:r>
            <a:endParaRPr lang="en-US" sz="7200" dirty="0"/>
          </a:p>
          <a:p>
            <a:pPr lvl="1"/>
            <a:r>
              <a:rPr lang="en-GB" sz="7200" dirty="0" smtClean="0"/>
              <a:t>802.11ax: UL transmissions </a:t>
            </a:r>
            <a:r>
              <a:rPr lang="en-GB" sz="7200" dirty="0"/>
              <a:t>with duration </a:t>
            </a:r>
            <a:r>
              <a:rPr lang="en-GB" sz="7200" dirty="0" smtClean="0"/>
              <a:t>&lt;= 128us </a:t>
            </a:r>
            <a:r>
              <a:rPr lang="en-GB" sz="7200" dirty="0"/>
              <a:t>in most cases and &lt;= </a:t>
            </a:r>
            <a:r>
              <a:rPr lang="en-GB" sz="7200" dirty="0" smtClean="0"/>
              <a:t>584us </a:t>
            </a:r>
            <a:r>
              <a:rPr lang="en-GB" sz="7200" dirty="0"/>
              <a:t>in some special </a:t>
            </a:r>
            <a:r>
              <a:rPr lang="en-GB" sz="7200" dirty="0" smtClean="0"/>
              <a:t>cases, including the preamble.</a:t>
            </a:r>
            <a:endParaRPr lang="en-US" sz="7200" dirty="0"/>
          </a:p>
          <a:p>
            <a:r>
              <a:rPr lang="en-GB" sz="7200" dirty="0"/>
              <a:t>N</a:t>
            </a:r>
            <a:r>
              <a:rPr lang="en-GB" sz="7200" dirty="0" smtClean="0"/>
              <a:t>o-LBT transmissions lead to collisions </a:t>
            </a:r>
            <a:r>
              <a:rPr lang="en-GB" sz="7200" dirty="0"/>
              <a:t>in </a:t>
            </a:r>
            <a:r>
              <a:rPr lang="en-GB" sz="7200" dirty="0" smtClean="0"/>
              <a:t>presence </a:t>
            </a:r>
            <a:r>
              <a:rPr lang="en-GB" sz="7200" dirty="0"/>
              <a:t>of hidden </a:t>
            </a:r>
            <a:r>
              <a:rPr lang="en-GB" sz="7200" dirty="0" smtClean="0"/>
              <a:t>nodes. </a:t>
            </a:r>
          </a:p>
          <a:p>
            <a:pPr lvl="1"/>
            <a:r>
              <a:rPr lang="en-GB" sz="7200" dirty="0"/>
              <a:t>A</a:t>
            </a:r>
            <a:r>
              <a:rPr lang="en-GB" sz="7200" dirty="0" smtClean="0"/>
              <a:t> Wi-Fi only network is expected to have a much lower incidence of hidden nodes than a NR-U + Wi-Fi network due to an at least 10dB lower detection threshold among Wi-Fi nodes.</a:t>
            </a:r>
          </a:p>
          <a:p>
            <a:pPr lvl="2"/>
            <a:r>
              <a:rPr lang="en-GB" sz="6800" dirty="0" smtClean="0"/>
              <a:t>PD at -82dBm (or lower) in a Wi-Fi only network compared to ED at -72dBm or -62dBm in a NR-U + Wi-Fi network </a:t>
            </a:r>
            <a:endParaRPr lang="en-US" sz="6800" dirty="0"/>
          </a:p>
          <a:p>
            <a:pPr lvl="1"/>
            <a:r>
              <a:rPr lang="en-GB" sz="7200" dirty="0" smtClean="0"/>
              <a:t>However, the incidence of hidden nodes in a NR-U + Wi-Fi network will be similar to a Wi-Fi only network if </a:t>
            </a:r>
            <a:r>
              <a:rPr lang="en-GB" sz="7200" dirty="0"/>
              <a:t>NR-U transmits and receives the Wi-Fi preamble at -</a:t>
            </a:r>
            <a:r>
              <a:rPr lang="en-GB" sz="7200" dirty="0" smtClean="0"/>
              <a:t>82dBm. In this case, </a:t>
            </a:r>
            <a:r>
              <a:rPr lang="en-GB" sz="7200" dirty="0"/>
              <a:t>the impact of no-LBT may also be similar to a Wi-Fi only network.</a:t>
            </a:r>
            <a:endParaRPr lang="en-US" sz="7200" dirty="0"/>
          </a:p>
          <a:p>
            <a:r>
              <a:rPr lang="en-GB" sz="7200" dirty="0" smtClean="0"/>
              <a:t>A </a:t>
            </a:r>
            <a:r>
              <a:rPr lang="en-GB" sz="7200" dirty="0"/>
              <a:t>Wi-Fi network is </a:t>
            </a:r>
            <a:r>
              <a:rPr lang="en-GB" sz="7200" dirty="0" smtClean="0"/>
              <a:t> required to implement many other schemes to mitigate </a:t>
            </a:r>
            <a:r>
              <a:rPr lang="en-GB" sz="7200" dirty="0"/>
              <a:t>collisions that </a:t>
            </a:r>
            <a:r>
              <a:rPr lang="en-GB" sz="7200" dirty="0" smtClean="0"/>
              <a:t>arise </a:t>
            </a:r>
            <a:r>
              <a:rPr lang="en-GB" sz="7200" dirty="0"/>
              <a:t>due the presence of hidden </a:t>
            </a:r>
            <a:r>
              <a:rPr lang="en-GB" sz="7200" dirty="0" smtClean="0"/>
              <a:t>nodes [1].</a:t>
            </a:r>
          </a:p>
          <a:p>
            <a:pPr marL="0" indent="0">
              <a:buNone/>
            </a:pPr>
            <a:endParaRPr lang="en-GB" sz="7200" b="1" dirty="0" smtClean="0"/>
          </a:p>
          <a:p>
            <a:pPr marL="0" indent="0">
              <a:buNone/>
            </a:pPr>
            <a:r>
              <a:rPr lang="en-GB" sz="7200" b="1" dirty="0" smtClean="0"/>
              <a:t>Proposal</a:t>
            </a:r>
            <a:r>
              <a:rPr lang="en-GB" sz="7200" dirty="0" smtClean="0"/>
              <a:t> </a:t>
            </a:r>
            <a:r>
              <a:rPr lang="en-GB" sz="7200" dirty="0"/>
              <a:t>2: If NR-U uses no-LBT for UL transmissions </a:t>
            </a:r>
            <a:r>
              <a:rPr lang="en-GB" sz="7200" u="sng" dirty="0"/>
              <a:t>inside a shared COT </a:t>
            </a:r>
            <a:r>
              <a:rPr lang="en-GB" sz="7200" dirty="0"/>
              <a:t>in case the DL-UL gap is &lt;= 16us, it must ensure that the impact of no-LBT in an NR-U + Wi-Fi network is similar to that of a Wi-Fi only network by implementing the following: 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The incidence of hidden nodes in an NR-U + Wi-Fi network is similar to the incidence of hidden nodes in a Wi-Fi only network by transmission and reception of a preamble based on the Wi-Fi preamble.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Implement procedures similar to Wi-Fi in order to mitigate collisions from hidden nodes.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Restrict no-LBT to short control transmissions.</a:t>
            </a:r>
            <a:endParaRPr lang="en-US" sz="7200" dirty="0"/>
          </a:p>
          <a:p>
            <a:endParaRPr lang="en-US" sz="7200" dirty="0"/>
          </a:p>
          <a:p>
            <a:pPr lvl="0" algn="just"/>
            <a:endParaRPr lang="en-US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1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252520" cy="504056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COT </a:t>
            </a:r>
            <a:r>
              <a:rPr lang="en-GB" sz="2400" b="1" dirty="0" smtClean="0"/>
              <a:t>: </a:t>
            </a:r>
            <a:r>
              <a:rPr lang="en-US" sz="2400" b="1" dirty="0" smtClean="0"/>
              <a:t>DL-UL-DL </a:t>
            </a:r>
            <a:r>
              <a:rPr lang="en-US" sz="2400" b="1" dirty="0"/>
              <a:t>switches </a:t>
            </a:r>
            <a:r>
              <a:rPr lang="en-US" sz="2400" b="1" dirty="0" smtClean="0"/>
              <a:t>when DL-UL </a:t>
            </a:r>
            <a:r>
              <a:rPr lang="en-US" sz="2400" b="1" dirty="0"/>
              <a:t>gap &gt;</a:t>
            </a:r>
            <a:r>
              <a:rPr lang="en-US" sz="2400" b="1" dirty="0" smtClean="0"/>
              <a:t> 25us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7861"/>
            <a:ext cx="8229600" cy="5073427"/>
          </a:xfrm>
        </p:spPr>
        <p:txBody>
          <a:bodyPr>
            <a:normAutofit/>
          </a:bodyPr>
          <a:lstStyle/>
          <a:p>
            <a:pPr algn="just"/>
            <a:r>
              <a:rPr lang="en-US" sz="2000" dirty="0"/>
              <a:t>I</a:t>
            </a:r>
            <a:r>
              <a:rPr lang="en-US" sz="2000" dirty="0" smtClean="0"/>
              <a:t>n LAA a </a:t>
            </a:r>
            <a:r>
              <a:rPr lang="en-US" sz="2000" dirty="0"/>
              <a:t>shared COT </a:t>
            </a:r>
            <a:r>
              <a:rPr lang="en-US" sz="2000" dirty="0" smtClean="0"/>
              <a:t>cannot have DL-UL-DL switches.</a:t>
            </a:r>
          </a:p>
          <a:p>
            <a:pPr algn="just"/>
            <a:r>
              <a:rPr lang="en-US" sz="2000" dirty="0"/>
              <a:t>I</a:t>
            </a:r>
            <a:r>
              <a:rPr lang="en-US" sz="2000" dirty="0" smtClean="0"/>
              <a:t>t </a:t>
            </a:r>
            <a:r>
              <a:rPr lang="en-US" sz="2000" dirty="0"/>
              <a:t>is being proposed that NR-U should be allowed to </a:t>
            </a:r>
            <a:r>
              <a:rPr lang="en-US" sz="2000" dirty="0" smtClean="0"/>
              <a:t>have </a:t>
            </a:r>
            <a:r>
              <a:rPr lang="en-US" sz="2000" dirty="0"/>
              <a:t>one or more DL-UL-DL </a:t>
            </a:r>
            <a:r>
              <a:rPr lang="en-US" sz="2000" dirty="0" smtClean="0"/>
              <a:t>switches even when the DL-UL gap is &gt; 25us </a:t>
            </a:r>
            <a:r>
              <a:rPr lang="en-US" sz="2000" dirty="0"/>
              <a:t>and only one-shot LBT of 25us </a:t>
            </a:r>
            <a:r>
              <a:rPr lang="en-US" sz="2000" dirty="0" smtClean="0"/>
              <a:t>is </a:t>
            </a:r>
            <a:r>
              <a:rPr lang="en-US" sz="2000" dirty="0"/>
              <a:t>performed ahead of </a:t>
            </a:r>
            <a:r>
              <a:rPr lang="en-US" sz="2000" dirty="0" smtClean="0"/>
              <a:t>the UL transmission.</a:t>
            </a:r>
            <a:endParaRPr lang="en-GB" sz="2000" dirty="0" smtClean="0"/>
          </a:p>
          <a:p>
            <a:pPr algn="just"/>
            <a:r>
              <a:rPr lang="en-GB" sz="2000" dirty="0" smtClean="0"/>
              <a:t>However, ETSI-BRAN </a:t>
            </a:r>
            <a:r>
              <a:rPr lang="en-GB" sz="2000" dirty="0"/>
              <a:t>EN 301 893 does not allow </a:t>
            </a:r>
            <a:r>
              <a:rPr lang="en-GB" sz="2000" dirty="0" smtClean="0"/>
              <a:t>DL-UL-DL </a:t>
            </a:r>
            <a:r>
              <a:rPr lang="en-GB" sz="2000" dirty="0"/>
              <a:t>switches in a shared COT when the </a:t>
            </a:r>
            <a:r>
              <a:rPr lang="en-GB" sz="2000" dirty="0" smtClean="0"/>
              <a:t>DL-UL </a:t>
            </a:r>
            <a:r>
              <a:rPr lang="en-GB" sz="2000" dirty="0"/>
              <a:t>gap </a:t>
            </a:r>
            <a:r>
              <a:rPr lang="en-GB" sz="2000" dirty="0" smtClean="0"/>
              <a:t>is &gt; 25us</a:t>
            </a:r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r>
              <a:rPr lang="en-US" sz="2000" b="1" dirty="0" smtClean="0"/>
              <a:t>Proposal </a:t>
            </a:r>
            <a:r>
              <a:rPr lang="en-US" sz="2000" b="1" dirty="0"/>
              <a:t>3:  </a:t>
            </a:r>
            <a:r>
              <a:rPr lang="en-US" sz="2000" dirty="0"/>
              <a:t>An NR-U shared COT shall not have DL-UL-DL switches if the gap between any of the switching points is &gt; 25us. </a:t>
            </a:r>
          </a:p>
          <a:p>
            <a:r>
              <a:rPr lang="en-US" sz="2000" dirty="0"/>
              <a:t>For gaps &lt;= 25us, the procedure is FFS.</a:t>
            </a:r>
          </a:p>
          <a:p>
            <a:pPr marL="0" indent="0" algn="just">
              <a:buNone/>
            </a:pPr>
            <a:endParaRPr lang="en-US" sz="2400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112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504056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COT </a:t>
            </a:r>
            <a:r>
              <a:rPr lang="en-GB" sz="2400" b="1" dirty="0" smtClean="0"/>
              <a:t>: </a:t>
            </a:r>
            <a:r>
              <a:rPr lang="en-US" sz="2400" b="1" dirty="0" smtClean="0"/>
              <a:t>Multiple </a:t>
            </a:r>
            <a:r>
              <a:rPr lang="en-US" sz="2400" b="1" dirty="0"/>
              <a:t>one-shot LBT attempts </a:t>
            </a:r>
            <a:r>
              <a:rPr lang="en-US" sz="2400" b="1" dirty="0" smtClean="0"/>
              <a:t>for </a:t>
            </a:r>
            <a:r>
              <a:rPr lang="en-US" sz="2400" b="1" dirty="0"/>
              <a:t>granted UL transmissions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507288" cy="5832648"/>
          </a:xfrm>
        </p:spPr>
        <p:txBody>
          <a:bodyPr>
            <a:noAutofit/>
          </a:bodyPr>
          <a:lstStyle/>
          <a:p>
            <a:r>
              <a:rPr lang="en-GB" sz="1800" dirty="0" smtClean="0"/>
              <a:t>The shared COT </a:t>
            </a:r>
            <a:r>
              <a:rPr lang="en-GB" sz="1800" dirty="0"/>
              <a:t>feature </a:t>
            </a:r>
            <a:r>
              <a:rPr lang="en-GB" sz="1800" dirty="0" smtClean="0"/>
              <a:t>was </a:t>
            </a:r>
            <a:r>
              <a:rPr lang="en-GB" sz="1800" dirty="0"/>
              <a:t>added to ETSI-BRAN </a:t>
            </a:r>
            <a:r>
              <a:rPr lang="en-GB" sz="1800" dirty="0" smtClean="0"/>
              <a:t>in order to </a:t>
            </a:r>
            <a:r>
              <a:rPr lang="en-GB" sz="1800" dirty="0"/>
              <a:t>accommodate the </a:t>
            </a:r>
            <a:r>
              <a:rPr lang="en-GB" sz="1800" dirty="0" smtClean="0"/>
              <a:t>UL grant-to-UL transmission </a:t>
            </a:r>
            <a:r>
              <a:rPr lang="en-GB" sz="1800" dirty="0"/>
              <a:t>delay </a:t>
            </a:r>
            <a:r>
              <a:rPr lang="en-GB" sz="1800" dirty="0" smtClean="0"/>
              <a:t>in LAA. </a:t>
            </a:r>
          </a:p>
          <a:p>
            <a:r>
              <a:rPr lang="en-GB" sz="1800" dirty="0"/>
              <a:t>It is being proposed that </a:t>
            </a:r>
            <a:r>
              <a:rPr lang="en-GB" sz="1800" dirty="0" smtClean="0"/>
              <a:t>an NR-U UE be allowed multiple </a:t>
            </a:r>
            <a:r>
              <a:rPr lang="en-GB" sz="1800" dirty="0"/>
              <a:t>one-shot LBT attempts within a </a:t>
            </a:r>
            <a:r>
              <a:rPr lang="en-GB" sz="1800" dirty="0" smtClean="0"/>
              <a:t>shared </a:t>
            </a:r>
            <a:r>
              <a:rPr lang="en-GB" sz="1800" dirty="0"/>
              <a:t>COT for granted UL </a:t>
            </a:r>
            <a:r>
              <a:rPr lang="en-GB" sz="1800" dirty="0" smtClean="0"/>
              <a:t>transmissions.</a:t>
            </a:r>
          </a:p>
          <a:p>
            <a:r>
              <a:rPr lang="en-GB" sz="1800" dirty="0" smtClean="0"/>
              <a:t>There </a:t>
            </a:r>
            <a:r>
              <a:rPr lang="en-GB" sz="1800" dirty="0"/>
              <a:t>are two different interpretations on the number of one-shot LBT attempts that are allowed in ETSI-BRAN </a:t>
            </a:r>
            <a:r>
              <a:rPr lang="en-GB" sz="1800" dirty="0" smtClean="0"/>
              <a:t>within </a:t>
            </a:r>
            <a:r>
              <a:rPr lang="en-GB" sz="1800" dirty="0"/>
              <a:t>a shared </a:t>
            </a:r>
            <a:r>
              <a:rPr lang="en-GB" sz="1800" dirty="0" smtClean="0"/>
              <a:t>COT </a:t>
            </a:r>
            <a:r>
              <a:rPr lang="en-GB" sz="1800" u="sng" dirty="0" smtClean="0"/>
              <a:t>for transmissions after a pause</a:t>
            </a:r>
            <a:r>
              <a:rPr lang="en-GB" sz="1800" dirty="0" smtClean="0"/>
              <a:t>. </a:t>
            </a:r>
          </a:p>
          <a:p>
            <a:pPr lvl="1"/>
            <a:r>
              <a:rPr lang="en-GB" sz="1800" dirty="0" smtClean="0"/>
              <a:t>Interpretation 1:  </a:t>
            </a:r>
            <a:r>
              <a:rPr lang="en-GB" sz="1800" dirty="0"/>
              <a:t>only a single one-shot LBT is allowed. </a:t>
            </a:r>
            <a:endParaRPr lang="en-GB" sz="1800" dirty="0" smtClean="0"/>
          </a:p>
          <a:p>
            <a:pPr lvl="1"/>
            <a:r>
              <a:rPr lang="en-GB" sz="1800" dirty="0" smtClean="0"/>
              <a:t>Interpretation</a:t>
            </a:r>
            <a:r>
              <a:rPr lang="en-GB" sz="1800" dirty="0"/>
              <a:t> </a:t>
            </a:r>
            <a:r>
              <a:rPr lang="en-GB" sz="1800" dirty="0" smtClean="0"/>
              <a:t>2:  multiple </a:t>
            </a:r>
            <a:r>
              <a:rPr lang="en-GB" sz="1800" dirty="0"/>
              <a:t>one-shot LBT attempts are allowed, but the number of </a:t>
            </a:r>
            <a:r>
              <a:rPr lang="en-GB" sz="1800" dirty="0" smtClean="0"/>
              <a:t>one-shot </a:t>
            </a:r>
            <a:r>
              <a:rPr lang="en-GB" sz="1800" dirty="0"/>
              <a:t>LBT attempts is limited to the total consecutive time in </a:t>
            </a:r>
            <a:r>
              <a:rPr lang="en-GB" sz="1800" dirty="0" smtClean="0"/>
              <a:t>milliseconds </a:t>
            </a:r>
            <a:r>
              <a:rPr lang="en-GB" sz="1800" dirty="0"/>
              <a:t>granted to the Responding device for transmission within a shared COT</a:t>
            </a:r>
            <a:r>
              <a:rPr lang="en-GB" sz="1800" dirty="0" smtClean="0"/>
              <a:t>.</a:t>
            </a:r>
            <a:endParaRPr lang="en-US" sz="1800" dirty="0" smtClean="0"/>
          </a:p>
          <a:p>
            <a:pPr lvl="0" algn="just"/>
            <a:endParaRPr lang="en-US" sz="1600" dirty="0" smtClean="0"/>
          </a:p>
          <a:p>
            <a:pPr marL="0" indent="0" algn="just">
              <a:buNone/>
            </a:pPr>
            <a:r>
              <a:rPr lang="en-GB" sz="1800" b="1" dirty="0"/>
              <a:t>Proposal 4</a:t>
            </a:r>
            <a:r>
              <a:rPr lang="en-GB" sz="1800" dirty="0"/>
              <a:t>: The number of </a:t>
            </a:r>
            <a:r>
              <a:rPr lang="en-US" sz="1800" dirty="0"/>
              <a:t>one-shot </a:t>
            </a:r>
            <a:r>
              <a:rPr lang="en-US" sz="1800" dirty="0" smtClean="0"/>
              <a:t>LBT </a:t>
            </a:r>
            <a:r>
              <a:rPr lang="en-US" sz="1800" dirty="0"/>
              <a:t>attempts within a shared COT for granted UL transmissions </a:t>
            </a:r>
            <a:r>
              <a:rPr lang="en-US" sz="1800" dirty="0" smtClean="0"/>
              <a:t>in NR-U shall </a:t>
            </a:r>
            <a:r>
              <a:rPr lang="en-US" sz="1800" dirty="0"/>
              <a:t>be limited to the total consecutive time in milliseconds granted to the UE for transmission within </a:t>
            </a:r>
            <a:r>
              <a:rPr lang="en-US" sz="1800" dirty="0" smtClean="0"/>
              <a:t>the </a:t>
            </a:r>
            <a:r>
              <a:rPr lang="en-US" sz="1800" dirty="0"/>
              <a:t>shared COT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94164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60040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Shared COT for Autonomous Uplink (AUL)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363272" cy="5832648"/>
          </a:xfrm>
        </p:spPr>
        <p:txBody>
          <a:bodyPr>
            <a:normAutofit/>
          </a:bodyPr>
          <a:lstStyle/>
          <a:p>
            <a:r>
              <a:rPr lang="en-GB" sz="1800" dirty="0" smtClean="0"/>
              <a:t>The </a:t>
            </a:r>
            <a:r>
              <a:rPr lang="en-GB" sz="1800" dirty="0"/>
              <a:t>shared COT feature was </a:t>
            </a:r>
            <a:r>
              <a:rPr lang="en-GB" sz="1800" dirty="0" smtClean="0"/>
              <a:t>added </a:t>
            </a:r>
            <a:r>
              <a:rPr lang="en-GB" sz="1800" dirty="0"/>
              <a:t>in ETSI-BRAN </a:t>
            </a:r>
            <a:r>
              <a:rPr lang="en-GB" sz="1800" dirty="0" smtClean="0"/>
              <a:t>to </a:t>
            </a:r>
            <a:r>
              <a:rPr lang="en-GB" sz="1800" dirty="0"/>
              <a:t>accommodate </a:t>
            </a:r>
            <a:r>
              <a:rPr lang="en-GB" sz="1800" dirty="0" smtClean="0"/>
              <a:t>the UL grant-to-UL-transmission </a:t>
            </a:r>
            <a:r>
              <a:rPr lang="en-GB" sz="1800" dirty="0"/>
              <a:t>delay present in </a:t>
            </a:r>
            <a:r>
              <a:rPr lang="en-GB" sz="1800" dirty="0" smtClean="0"/>
              <a:t>scheduled </a:t>
            </a:r>
            <a:r>
              <a:rPr lang="en-GB" sz="1800" dirty="0"/>
              <a:t>UL </a:t>
            </a:r>
            <a:r>
              <a:rPr lang="en-GB" sz="1800" dirty="0" smtClean="0"/>
              <a:t>LAA.</a:t>
            </a:r>
          </a:p>
          <a:p>
            <a:r>
              <a:rPr lang="en-GB" sz="1800" dirty="0" smtClean="0"/>
              <a:t>Such </a:t>
            </a:r>
            <a:r>
              <a:rPr lang="en-GB" sz="1800" dirty="0"/>
              <a:t>a concession was needed to pause the COT and relax the LBT </a:t>
            </a:r>
            <a:r>
              <a:rPr lang="en-GB" sz="1800" dirty="0" smtClean="0"/>
              <a:t>for </a:t>
            </a:r>
            <a:r>
              <a:rPr lang="en-GB" sz="1800" dirty="0"/>
              <a:t>only those transmissions which could not have otherwise occurred in the absence of a </a:t>
            </a:r>
            <a:r>
              <a:rPr lang="en-GB" sz="1800" dirty="0" smtClean="0"/>
              <a:t>grant.</a:t>
            </a:r>
            <a:endParaRPr lang="en-US" sz="1800" dirty="0"/>
          </a:p>
          <a:p>
            <a:pPr algn="just"/>
            <a:r>
              <a:rPr lang="en-GB" sz="1800" dirty="0"/>
              <a:t>So, only those transmissions that cannot happen without an explicit </a:t>
            </a:r>
            <a:r>
              <a:rPr lang="en-GB" sz="1800" dirty="0" smtClean="0"/>
              <a:t>grant within </a:t>
            </a:r>
            <a:r>
              <a:rPr lang="en-GB" sz="1800" dirty="0"/>
              <a:t>the same </a:t>
            </a:r>
            <a:r>
              <a:rPr lang="en-GB" sz="1800" dirty="0" smtClean="0"/>
              <a:t>COT should utilize </a:t>
            </a: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shared </a:t>
            </a:r>
            <a:r>
              <a:rPr lang="en-GB" sz="1800" dirty="0" smtClean="0"/>
              <a:t>COT. </a:t>
            </a:r>
          </a:p>
          <a:p>
            <a:pPr algn="just"/>
            <a:r>
              <a:rPr lang="en-GB" sz="1800" dirty="0" smtClean="0"/>
              <a:t>AUL </a:t>
            </a:r>
            <a:r>
              <a:rPr lang="en-GB" sz="1800" dirty="0"/>
              <a:t>transmissions which can proceed without any grant </a:t>
            </a:r>
            <a:r>
              <a:rPr lang="en-GB" sz="1800" dirty="0" smtClean="0"/>
              <a:t>should </a:t>
            </a:r>
            <a:r>
              <a:rPr lang="en-GB" sz="1800" dirty="0"/>
              <a:t>not use a shared </a:t>
            </a:r>
            <a:r>
              <a:rPr lang="en-GB" sz="1800" dirty="0" smtClean="0"/>
              <a:t>COT and should instead use CAT4 LBT.</a:t>
            </a:r>
            <a:endParaRPr lang="en-US" sz="1800" dirty="0"/>
          </a:p>
          <a:p>
            <a:pPr algn="just"/>
            <a:r>
              <a:rPr lang="en-US" sz="1800" u="sng" dirty="0" smtClean="0"/>
              <a:t>Coexistence with Wi-Fi</a:t>
            </a:r>
            <a:r>
              <a:rPr lang="en-US" sz="1800" dirty="0" smtClean="0"/>
              <a:t>: </a:t>
            </a:r>
          </a:p>
          <a:p>
            <a:pPr lvl="1" algn="just"/>
            <a:r>
              <a:rPr lang="en-US" sz="1800" dirty="0" smtClean="0"/>
              <a:t>802.11ac does not use a shared COT. </a:t>
            </a:r>
          </a:p>
          <a:p>
            <a:pPr lvl="1" algn="just"/>
            <a:r>
              <a:rPr lang="en-US" sz="1800" dirty="0" smtClean="0"/>
              <a:t>802.11ax uses a shared COT only for triggered (granted) UL transmissions, whereas AUL transmissions use CAT4 </a:t>
            </a:r>
            <a:r>
              <a:rPr lang="en-US" sz="1800" dirty="0"/>
              <a:t>LBT. </a:t>
            </a:r>
            <a:endParaRPr lang="en-US" sz="1800" dirty="0" smtClean="0"/>
          </a:p>
          <a:p>
            <a:pPr algn="just"/>
            <a:r>
              <a:rPr lang="en-US" sz="1800" dirty="0" smtClean="0"/>
              <a:t>So</a:t>
            </a:r>
            <a:r>
              <a:rPr lang="en-US" sz="1800" dirty="0"/>
              <a:t>, in order to be fair to co-channel Wi-Fi </a:t>
            </a:r>
            <a:r>
              <a:rPr lang="en-US" sz="1800" i="1" dirty="0"/>
              <a:t>even when fairness is defined in a bidirectional manner as being “mutually fair” for example by ensuring equal opportunity or equal probability of channel access</a:t>
            </a:r>
            <a:r>
              <a:rPr lang="en-US" sz="1800" dirty="0"/>
              <a:t>, it is necessary </a:t>
            </a:r>
            <a:r>
              <a:rPr lang="en-US" sz="1800" dirty="0" smtClean="0"/>
              <a:t>that </a:t>
            </a:r>
            <a:r>
              <a:rPr lang="en-US" sz="1800" dirty="0"/>
              <a:t>A</a:t>
            </a:r>
            <a:r>
              <a:rPr lang="en-US" sz="1800" dirty="0" smtClean="0"/>
              <a:t>UL transmissions in NR-U use CAT4 LBT.</a:t>
            </a:r>
          </a:p>
          <a:p>
            <a:pPr marL="0" indent="0" algn="just">
              <a:buNone/>
            </a:pPr>
            <a:r>
              <a:rPr lang="en-GB" sz="1800" b="1" dirty="0"/>
              <a:t>Proposal 5</a:t>
            </a:r>
            <a:r>
              <a:rPr lang="en-GB" sz="1800" dirty="0"/>
              <a:t>: Autonomous Uplink transmissions in NR-U shall use CAT4 LBT.</a:t>
            </a:r>
            <a:endParaRPr lang="en-US" altLang="zh-CN" sz="1800" dirty="0"/>
          </a:p>
          <a:p>
            <a:pPr marL="0" indent="0" algn="just">
              <a:buNone/>
            </a:pPr>
            <a:endParaRPr lang="en-US" sz="1800" dirty="0"/>
          </a:p>
          <a:p>
            <a:pPr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945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UE-to-</a:t>
            </a:r>
            <a:r>
              <a:rPr lang="en-US" sz="2400" b="1" dirty="0" err="1"/>
              <a:t>gNB</a:t>
            </a:r>
            <a:r>
              <a:rPr lang="en-US" sz="2400" b="1" dirty="0"/>
              <a:t> COT sharing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2300" dirty="0" smtClean="0"/>
              <a:t>If </a:t>
            </a:r>
            <a:r>
              <a:rPr lang="en-GB" sz="2300" dirty="0"/>
              <a:t>UE to </a:t>
            </a:r>
            <a:r>
              <a:rPr lang="en-GB" sz="2300" dirty="0" err="1"/>
              <a:t>gNB</a:t>
            </a:r>
            <a:r>
              <a:rPr lang="en-GB" sz="2300" dirty="0"/>
              <a:t> COT sharing is allowed without restrictions it can be used to circumvent the principles of fair channel access. Some of the examples are as follows:</a:t>
            </a:r>
            <a:endParaRPr lang="en-US" sz="2300" dirty="0"/>
          </a:p>
          <a:p>
            <a:r>
              <a:rPr lang="en-GB" sz="2300" dirty="0"/>
              <a:t>The ED threshold used for CAT4 LBT to win a COT is proportional to the maximum transmit power of a device. However, if UE-</a:t>
            </a:r>
            <a:r>
              <a:rPr lang="en-GB" sz="2300" dirty="0" err="1"/>
              <a:t>gNB</a:t>
            </a:r>
            <a:r>
              <a:rPr lang="en-GB" sz="2300" dirty="0"/>
              <a:t> COT sharing is allowed without restrictions, a COT that is won with a </a:t>
            </a:r>
            <a:r>
              <a:rPr lang="en-GB" sz="2300" dirty="0" smtClean="0"/>
              <a:t>higher </a:t>
            </a:r>
            <a:r>
              <a:rPr lang="en-GB" sz="2300" dirty="0"/>
              <a:t>ED threshold due to the lower maximum transmit power of a UE can be used by a </a:t>
            </a:r>
            <a:r>
              <a:rPr lang="en-GB" sz="2300" dirty="0" err="1"/>
              <a:t>gNB</a:t>
            </a:r>
            <a:r>
              <a:rPr lang="en-GB" sz="2300" dirty="0"/>
              <a:t> which has a much higher transmit </a:t>
            </a:r>
            <a:r>
              <a:rPr lang="en-GB" sz="2300" dirty="0" smtClean="0"/>
              <a:t>power and would have otherwise used a lower ED threshold.</a:t>
            </a:r>
            <a:endParaRPr lang="en-US" sz="2300" dirty="0"/>
          </a:p>
          <a:p>
            <a:r>
              <a:rPr lang="en-GB" sz="2300" dirty="0"/>
              <a:t>It can be used by a </a:t>
            </a:r>
            <a:r>
              <a:rPr lang="en-GB" sz="2300" dirty="0" err="1"/>
              <a:t>gNB</a:t>
            </a:r>
            <a:r>
              <a:rPr lang="en-GB" sz="2300" dirty="0"/>
              <a:t> to circumvent congestion in its neighbourhood by directing a UE that experiences the least congestion to win the COT and then handover the COT to the </a:t>
            </a:r>
            <a:r>
              <a:rPr lang="en-GB" sz="2300" dirty="0" err="1"/>
              <a:t>gNB</a:t>
            </a:r>
            <a:r>
              <a:rPr lang="en-GB" sz="2300" dirty="0"/>
              <a:t> for its own transmission. </a:t>
            </a:r>
            <a:r>
              <a:rPr lang="en-GB" sz="2300" i="1" dirty="0" smtClean="0"/>
              <a:t>The </a:t>
            </a:r>
            <a:r>
              <a:rPr lang="en-GB" sz="2300" i="1" dirty="0"/>
              <a:t>above procedure can be enabled by the existing LTE/NR </a:t>
            </a:r>
            <a:r>
              <a:rPr lang="en-GB" sz="2300" i="1" dirty="0" smtClean="0"/>
              <a:t>specification as the </a:t>
            </a:r>
            <a:r>
              <a:rPr lang="en-GB" sz="2300" i="1" dirty="0" err="1" smtClean="0"/>
              <a:t>gNB</a:t>
            </a:r>
            <a:r>
              <a:rPr lang="en-GB" sz="2300" i="1" dirty="0" smtClean="0"/>
              <a:t> is aware of the congestion around each UE via Layer2 reports.</a:t>
            </a:r>
          </a:p>
          <a:p>
            <a:pPr marL="0" indent="0">
              <a:buNone/>
            </a:pPr>
            <a:endParaRPr lang="en-GB" sz="2300" b="1" dirty="0" smtClean="0"/>
          </a:p>
          <a:p>
            <a:pPr marL="0" indent="0">
              <a:buNone/>
            </a:pPr>
            <a:endParaRPr lang="en-GB" sz="2300" b="1" dirty="0" smtClean="0"/>
          </a:p>
          <a:p>
            <a:pPr marL="0" indent="0">
              <a:buNone/>
            </a:pPr>
            <a:r>
              <a:rPr lang="en-GB" sz="2300" b="1" dirty="0" smtClean="0"/>
              <a:t>Proposal </a:t>
            </a:r>
            <a:r>
              <a:rPr lang="en-GB" sz="2300" b="1" dirty="0"/>
              <a:t>6</a:t>
            </a:r>
            <a:r>
              <a:rPr lang="en-GB" sz="2300" dirty="0"/>
              <a:t>: For UE to </a:t>
            </a:r>
            <a:r>
              <a:rPr lang="en-GB" sz="2300" dirty="0" err="1"/>
              <a:t>gNB</a:t>
            </a:r>
            <a:r>
              <a:rPr lang="en-GB" sz="2300" dirty="0"/>
              <a:t> COT sharing, a procedure similar to AUL UE to </a:t>
            </a:r>
            <a:r>
              <a:rPr lang="en-GB" sz="2300" dirty="0" err="1"/>
              <a:t>eNB</a:t>
            </a:r>
            <a:r>
              <a:rPr lang="en-GB" sz="2300" dirty="0"/>
              <a:t> COT sharing as agreed in RAN1#92 can be considered as a starting point also keeping in mind the restrictions due to differences in the maximum transmit power between the UE and the </a:t>
            </a:r>
            <a:r>
              <a:rPr lang="en-GB" sz="2300" dirty="0" err="1"/>
              <a:t>gNB</a:t>
            </a:r>
            <a:r>
              <a:rPr lang="en-GB" sz="2300" dirty="0"/>
              <a:t>. For example, </a:t>
            </a:r>
            <a:endParaRPr lang="en-US" sz="2300" dirty="0"/>
          </a:p>
          <a:p>
            <a:r>
              <a:rPr lang="en-US" sz="2300" dirty="0"/>
              <a:t>The DL transmission shall be limited to a partial ending subframe of up to 2 OS length</a:t>
            </a:r>
          </a:p>
          <a:p>
            <a:r>
              <a:rPr lang="en-US" sz="2300" dirty="0"/>
              <a:t>The DL transmit power shall be equal to (or lower) than the transmit power used by the UE to determine the ED threshold for CAT4 LBT. </a:t>
            </a:r>
          </a:p>
          <a:p>
            <a:pPr lvl="0" algn="just"/>
            <a:endParaRPr lang="en-US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614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Multi-carrier channel access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73427"/>
          </a:xfrm>
        </p:spPr>
        <p:txBody>
          <a:bodyPr>
            <a:normAutofit/>
          </a:bodyPr>
          <a:lstStyle/>
          <a:p>
            <a:r>
              <a:rPr lang="en-GB" sz="2000" dirty="0" smtClean="0"/>
              <a:t>Multi-carrier </a:t>
            </a:r>
            <a:r>
              <a:rPr lang="en-GB" sz="2000" dirty="0"/>
              <a:t>channel access </a:t>
            </a:r>
            <a:r>
              <a:rPr lang="en-GB" sz="2000" dirty="0" smtClean="0"/>
              <a:t>schemes are already </a:t>
            </a:r>
            <a:r>
              <a:rPr lang="en-GB" sz="2000" dirty="0"/>
              <a:t>specified in section 4.2.7.3.2.3 of ETSI-BRAN EN 301 893</a:t>
            </a:r>
            <a:r>
              <a:rPr lang="en-GB" sz="2000" dirty="0" smtClean="0"/>
              <a:t>.</a:t>
            </a:r>
          </a:p>
          <a:p>
            <a:r>
              <a:rPr lang="en-GB" sz="2000" dirty="0" smtClean="0"/>
              <a:t>Wi-Fi already  follows these schemes</a:t>
            </a:r>
          </a:p>
          <a:p>
            <a:r>
              <a:rPr lang="en-GB" sz="2000" dirty="0" smtClean="0"/>
              <a:t>LAA UL too follows these schemes</a:t>
            </a:r>
          </a:p>
          <a:p>
            <a:r>
              <a:rPr lang="en-GB" sz="2000" dirty="0" smtClean="0"/>
              <a:t>For fair-coexistence, NR-U must also follow the same schemes as specified by ETSI-BRAN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b="1" dirty="0"/>
              <a:t>Proposal 7</a:t>
            </a:r>
            <a:r>
              <a:rPr lang="en-GB" sz="2000" dirty="0"/>
              <a:t>: Multi-carrier channel access in NR-U shall follow the multi-carrier channel access schemes specified in section 4.2.7.3.2.3 of ETSI-BRAN EN 301 893</a:t>
            </a:r>
            <a:r>
              <a:rPr lang="en-GB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99058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10039</TotalTime>
  <Words>1571</Words>
  <Application>Microsoft Office PowerPoint</Application>
  <PresentationFormat>On-screen Show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Malgun Gothic</vt:lpstr>
      <vt:lpstr>MS PGothic</vt:lpstr>
      <vt:lpstr>SimSun</vt:lpstr>
      <vt:lpstr>Arial</vt:lpstr>
      <vt:lpstr>Calibri</vt:lpstr>
      <vt:lpstr>Office ​​テーマ</vt:lpstr>
      <vt:lpstr>Channel access proposals for NR-Unlicensed</vt:lpstr>
      <vt:lpstr>Introduction</vt:lpstr>
      <vt:lpstr>Transmissions outside a shared COT: No-LBT and 25us LBT </vt:lpstr>
      <vt:lpstr>Transmissions inside a shared COT: no-LBT for NR-U UL</vt:lpstr>
      <vt:lpstr>Transmissions inside a shared COT : DL-UL-DL switches when DL-UL gap &gt; 25us</vt:lpstr>
      <vt:lpstr>Transmissions inside a shared COT : Multiple one-shot LBT attempts for granted UL transmissions</vt:lpstr>
      <vt:lpstr>Shared COT for Autonomous Uplink (AUL) transmission</vt:lpstr>
      <vt:lpstr>UE-to-gNB COT sharing</vt:lpstr>
      <vt:lpstr>Multi-carrier channel access schemes</vt:lpstr>
      <vt:lpstr>References</vt:lpstr>
    </vt:vector>
  </TitlesOfParts>
  <Company>Broadcom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Sindhu Verma</cp:lastModifiedBy>
  <cp:revision>363</cp:revision>
  <dcterms:created xsi:type="dcterms:W3CDTF">2016-10-06T11:44:35Z</dcterms:created>
  <dcterms:modified xsi:type="dcterms:W3CDTF">2018-11-15T17:34:40Z</dcterms:modified>
</cp:coreProperties>
</file>