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>
        <p:scale>
          <a:sx n="72" d="100"/>
          <a:sy n="72" d="100"/>
        </p:scale>
        <p:origin x="-116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2018/10/10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WF </a:t>
            </a:r>
            <a:r>
              <a:rPr lang="en-US" altLang="ja-JP" dirty="0" smtClean="0"/>
              <a:t>on initial signal that facilitates power saving and fair coexistence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9512" y="4196680"/>
            <a:ext cx="8640960" cy="175260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>
                <a:solidFill>
                  <a:schemeClr val="tx1"/>
                </a:solidFill>
              </a:rPr>
              <a:t>Broadcom, </a:t>
            </a:r>
            <a:r>
              <a:rPr kumimoji="1" lang="en-US" altLang="ja-JP" sz="2800" dirty="0" err="1" smtClean="0">
                <a:solidFill>
                  <a:schemeClr val="tx1"/>
                </a:solidFill>
              </a:rPr>
              <a:t>CableLabs</a:t>
            </a:r>
            <a:r>
              <a:rPr kumimoji="1" lang="en-US" altLang="ja-JP" sz="2800" dirty="0" smtClean="0">
                <a:solidFill>
                  <a:schemeClr val="tx1"/>
                </a:solidFill>
              </a:rPr>
              <a:t>, Cisco, HPE (Aruba), BlackBerry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</a:t>
            </a:r>
            <a:r>
              <a:rPr lang="en-US" altLang="ja-JP" b="1" dirty="0" smtClean="0"/>
              <a:t>#94-BIS</a:t>
            </a:r>
            <a:r>
              <a:rPr lang="en-US" altLang="ja-JP" b="1" dirty="0"/>
              <a:t>	</a:t>
            </a:r>
            <a:r>
              <a:rPr lang="en-US" altLang="ja-JP" b="1" dirty="0" smtClean="0"/>
              <a:t>R1-1811947</a:t>
            </a:r>
            <a:endParaRPr lang="ja-JP" altLang="ja-JP" b="1" dirty="0">
              <a:solidFill>
                <a:srgbClr val="FF0000"/>
              </a:solidFill>
            </a:endParaRPr>
          </a:p>
          <a:p>
            <a:r>
              <a:rPr lang="en-GB" altLang="ja-JP" b="1" dirty="0" smtClean="0"/>
              <a:t>Chengdu, China</a:t>
            </a:r>
            <a:r>
              <a:rPr lang="en-GB" b="1" dirty="0" smtClean="0"/>
              <a:t>, 08</a:t>
            </a:r>
            <a:r>
              <a:rPr lang="en-GB" altLang="ja-JP" b="1" dirty="0" smtClean="0"/>
              <a:t> – 12 October,2018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 (1)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In </a:t>
            </a:r>
            <a:r>
              <a:rPr lang="en-US" sz="2000" dirty="0" smtClean="0"/>
              <a:t>RAN1#93, </a:t>
            </a:r>
            <a:r>
              <a:rPr lang="en-US" sz="2000" dirty="0"/>
              <a:t>the following was agreed in the NR-U frame structure discussion:</a:t>
            </a:r>
          </a:p>
          <a:p>
            <a:pPr lvl="0"/>
            <a:r>
              <a:rPr lang="en-GB" sz="2000" i="1" dirty="0">
                <a:solidFill>
                  <a:srgbClr val="C00000"/>
                </a:solidFill>
              </a:rPr>
              <a:t>Benefits of using a signal that facilitates its detection with low complexity can be investigated including all/part of the following scenarios/use cases: </a:t>
            </a:r>
            <a:endParaRPr lang="en-US" sz="2000" i="1" dirty="0">
              <a:solidFill>
                <a:srgbClr val="C00000"/>
              </a:solidFill>
            </a:endParaRPr>
          </a:p>
          <a:p>
            <a:pPr lvl="1"/>
            <a:r>
              <a:rPr lang="en-GB" sz="2000" i="1" dirty="0">
                <a:solidFill>
                  <a:srgbClr val="C00000"/>
                </a:solidFill>
              </a:rPr>
              <a:t>UE power saving</a:t>
            </a:r>
            <a:endParaRPr lang="en-US" sz="2000" i="1" dirty="0">
              <a:solidFill>
                <a:srgbClr val="C00000"/>
              </a:solidFill>
            </a:endParaRPr>
          </a:p>
          <a:p>
            <a:pPr lvl="1"/>
            <a:r>
              <a:rPr lang="en-GB" sz="2000" i="1" dirty="0">
                <a:solidFill>
                  <a:srgbClr val="C00000"/>
                </a:solidFill>
              </a:rPr>
              <a:t>Improved coexistence</a:t>
            </a:r>
            <a:endParaRPr lang="en-US" sz="2000" i="1" dirty="0">
              <a:solidFill>
                <a:srgbClr val="C00000"/>
              </a:solidFill>
            </a:endParaRPr>
          </a:p>
          <a:p>
            <a:pPr lvl="1"/>
            <a:r>
              <a:rPr lang="en-GB" sz="2000" i="1" dirty="0">
                <a:solidFill>
                  <a:srgbClr val="C00000"/>
                </a:solidFill>
              </a:rPr>
              <a:t>Spatial reuse at least within the same operator network </a:t>
            </a:r>
            <a:endParaRPr lang="en-US" sz="2000" i="1" dirty="0">
              <a:solidFill>
                <a:srgbClr val="C00000"/>
              </a:solidFill>
            </a:endParaRPr>
          </a:p>
          <a:p>
            <a:pPr lvl="1"/>
            <a:r>
              <a:rPr lang="en-GB" sz="2000" i="1" dirty="0">
                <a:solidFill>
                  <a:srgbClr val="C00000"/>
                </a:solidFill>
              </a:rPr>
              <a:t>Serving cell transmission burst acquisition</a:t>
            </a:r>
            <a:endParaRPr lang="en-US" sz="2000" i="1" dirty="0">
              <a:solidFill>
                <a:srgbClr val="C00000"/>
              </a:solidFill>
            </a:endParaRPr>
          </a:p>
          <a:p>
            <a:pPr lvl="1"/>
            <a:r>
              <a:rPr lang="en-GB" sz="2000" i="1" dirty="0">
                <a:solidFill>
                  <a:srgbClr val="C00000"/>
                </a:solidFill>
              </a:rPr>
              <a:t>FFS: further usage </a:t>
            </a:r>
            <a:r>
              <a:rPr lang="en-GB" sz="2000" i="1" dirty="0" smtClean="0">
                <a:solidFill>
                  <a:srgbClr val="C00000"/>
                </a:solidFill>
              </a:rPr>
              <a:t>scenarios</a:t>
            </a:r>
          </a:p>
          <a:p>
            <a:pPr lvl="1"/>
            <a:endParaRPr lang="en-GB" i="1" dirty="0"/>
          </a:p>
          <a:p>
            <a:pPr lvl="1"/>
            <a:endParaRPr lang="en-US" i="1" dirty="0"/>
          </a:p>
          <a:p>
            <a:pPr lvl="0" algn="just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08036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 </a:t>
            </a:r>
            <a:r>
              <a:rPr lang="en-US" sz="3600" dirty="0" smtClean="0"/>
              <a:t>(2)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832648"/>
          </a:xfrm>
        </p:spPr>
        <p:txBody>
          <a:bodyPr>
            <a:noAutofit/>
          </a:bodyPr>
          <a:lstStyle/>
          <a:p>
            <a:pPr lvl="1"/>
            <a:endParaRPr lang="en-GB" sz="1200" i="1" dirty="0"/>
          </a:p>
          <a:p>
            <a:pPr marL="0" lvl="0" indent="0">
              <a:buNone/>
            </a:pPr>
            <a:r>
              <a:rPr lang="en-GB" sz="1600" dirty="0" smtClean="0"/>
              <a:t>In </a:t>
            </a:r>
            <a:r>
              <a:rPr lang="en-GB" sz="1600" dirty="0"/>
              <a:t>RAN1 #94, the following offline proposal was developed but could not be discussed online </a:t>
            </a:r>
            <a:r>
              <a:rPr lang="en-GB" sz="1600" dirty="0" smtClean="0"/>
              <a:t>:</a:t>
            </a:r>
            <a:endParaRPr lang="en-GB" sz="1600" dirty="0"/>
          </a:p>
          <a:p>
            <a:r>
              <a:rPr lang="en-GB" sz="1600" i="1" dirty="0">
                <a:solidFill>
                  <a:srgbClr val="C00000"/>
                </a:solidFill>
              </a:rPr>
              <a:t>Study </a:t>
            </a:r>
            <a:r>
              <a:rPr lang="en-GB" sz="1600" i="1" dirty="0">
                <a:solidFill>
                  <a:srgbClr val="C00000"/>
                </a:solidFill>
              </a:rPr>
              <a:t>which signal(s) as part of a DL TXOP serves/improves one or more of the following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Serving cell transmission burst acquisition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E.g. for AGC/AFC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Serving cell DL transmission identification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UE power saving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Improved coexistence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Spatial reuse at least within the same operator network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FFS: further usage scenarios</a:t>
            </a:r>
            <a:endParaRPr lang="en-US" sz="1600" i="1" dirty="0">
              <a:solidFill>
                <a:srgbClr val="C00000"/>
              </a:solidFill>
            </a:endParaRPr>
          </a:p>
          <a:p>
            <a:r>
              <a:rPr lang="en-GB" sz="1600" i="1" dirty="0">
                <a:solidFill>
                  <a:srgbClr val="C00000"/>
                </a:solidFill>
              </a:rPr>
              <a:t>Note: To be discussed if such a signal is present in all DL TXOPs or only in parts</a:t>
            </a:r>
            <a:endParaRPr lang="en-US" sz="1600" i="1" dirty="0">
              <a:solidFill>
                <a:srgbClr val="C00000"/>
              </a:solidFill>
            </a:endParaRPr>
          </a:p>
          <a:p>
            <a:pPr lvl="0"/>
            <a:r>
              <a:rPr lang="en-GB" sz="1600" i="1" dirty="0">
                <a:solidFill>
                  <a:srgbClr val="C00000"/>
                </a:solidFill>
              </a:rPr>
              <a:t>Candidates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Existing NR signal(s) with potential enhancements, e.g.</a:t>
            </a:r>
            <a:endParaRPr lang="en-US" sz="1600" i="1" dirty="0">
              <a:solidFill>
                <a:srgbClr val="C00000"/>
              </a:solidFill>
            </a:endParaRPr>
          </a:p>
          <a:p>
            <a:pPr lvl="2"/>
            <a:r>
              <a:rPr lang="en-GB" sz="1200" i="1" dirty="0">
                <a:solidFill>
                  <a:srgbClr val="C00000"/>
                </a:solidFill>
              </a:rPr>
              <a:t>PSS/SSS</a:t>
            </a:r>
            <a:endParaRPr lang="en-US" sz="12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Based on </a:t>
            </a:r>
            <a:r>
              <a:rPr lang="en-GB" sz="1600" i="1" dirty="0" err="1">
                <a:solidFill>
                  <a:srgbClr val="C00000"/>
                </a:solidFill>
              </a:rPr>
              <a:t>WiFi</a:t>
            </a:r>
            <a:r>
              <a:rPr lang="en-GB" sz="1600" i="1" dirty="0">
                <a:solidFill>
                  <a:srgbClr val="C00000"/>
                </a:solidFill>
              </a:rPr>
              <a:t> 802.11a preamble</a:t>
            </a:r>
            <a:endParaRPr lang="en-US" sz="1600" i="1" dirty="0">
              <a:solidFill>
                <a:srgbClr val="C00000"/>
              </a:solidFill>
            </a:endParaRPr>
          </a:p>
          <a:p>
            <a:pPr lvl="1"/>
            <a:r>
              <a:rPr lang="en-GB" sz="1600" i="1" dirty="0">
                <a:solidFill>
                  <a:srgbClr val="C00000"/>
                </a:solidFill>
              </a:rPr>
              <a:t>Other signal(s</a:t>
            </a:r>
            <a:r>
              <a:rPr lang="en-GB" sz="1600" i="1" dirty="0" smtClean="0">
                <a:solidFill>
                  <a:srgbClr val="C00000"/>
                </a:solidFill>
              </a:rPr>
              <a:t>)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/>
              <a:t>In </a:t>
            </a:r>
            <a:r>
              <a:rPr lang="en-GB" sz="1600" dirty="0"/>
              <a:t>RAN1 #</a:t>
            </a:r>
            <a:r>
              <a:rPr lang="en-GB" sz="1600" dirty="0"/>
              <a:t>94bis, an agreement should be made to facilitate evaluation </a:t>
            </a:r>
            <a:r>
              <a:rPr lang="en-GB" sz="1600" dirty="0" smtClean="0"/>
              <a:t>of </a:t>
            </a:r>
            <a:r>
              <a:rPr lang="en-GB" sz="1600" dirty="0"/>
              <a:t>a signal against the </a:t>
            </a:r>
            <a:r>
              <a:rPr lang="en-GB" sz="1600" dirty="0"/>
              <a:t>previously identified and agreed </a:t>
            </a:r>
            <a:r>
              <a:rPr lang="en-GB" sz="1600" dirty="0"/>
              <a:t>benefits. The possible candidates should include 802.11a </a:t>
            </a:r>
            <a:r>
              <a:rPr lang="en-GB" sz="1600" dirty="0" smtClean="0"/>
              <a:t>preamble.</a:t>
            </a:r>
            <a:endParaRPr lang="en-US" sz="800" dirty="0" smtClean="0"/>
          </a:p>
        </p:txBody>
      </p:sp>
    </p:spTree>
    <p:extLst>
      <p:ext uri="{BB962C8B-B14F-4D97-AF65-F5344CB8AC3E}">
        <p14:creationId xmlns:p14="http://schemas.microsoft.com/office/powerpoint/2010/main" val="191555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400" b="1" dirty="0" smtClean="0"/>
              <a:t>Proposal :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en-US" sz="2000" dirty="0"/>
              <a:t>Benefits of using a signal that facilitates its detection with low complexity have been discussed and at least the following scenarios/use cases have been identified:</a:t>
            </a:r>
            <a:endParaRPr lang="en-US" sz="2000" dirty="0"/>
          </a:p>
          <a:p>
            <a:r>
              <a:rPr lang="en-US" sz="2000" dirty="0" smtClean="0"/>
              <a:t>UE </a:t>
            </a:r>
            <a:r>
              <a:rPr lang="en-US" sz="2000" dirty="0"/>
              <a:t>power consumption due to frequent CCA as well as PDCCH monitoring should be improved.</a:t>
            </a:r>
            <a:endParaRPr lang="en-US" sz="2000" dirty="0"/>
          </a:p>
          <a:p>
            <a:pPr lvl="1"/>
            <a:r>
              <a:rPr lang="en-US" sz="1600" dirty="0" smtClean="0"/>
              <a:t>Can </a:t>
            </a:r>
            <a:r>
              <a:rPr lang="en-US" sz="1600" dirty="0"/>
              <a:t>be improved by</a:t>
            </a:r>
            <a:endParaRPr lang="en-US" sz="1600" dirty="0"/>
          </a:p>
          <a:p>
            <a:pPr lvl="2"/>
            <a:r>
              <a:rPr lang="en-US" sz="1400" dirty="0" smtClean="0"/>
              <a:t>Signal </a:t>
            </a:r>
            <a:r>
              <a:rPr lang="en-US" sz="1400" dirty="0"/>
              <a:t>that facilitates its detection with low complexity (e.g. based on existing NR signal such as DM-RS, CSI-RS, PSS/SSS, 802.11a preamble, new </a:t>
            </a:r>
            <a:r>
              <a:rPr lang="en-US" sz="1400" dirty="0" smtClean="0"/>
              <a:t>design)</a:t>
            </a:r>
          </a:p>
          <a:p>
            <a:pPr lvl="1"/>
            <a:r>
              <a:rPr lang="en-US" sz="1600" dirty="0"/>
              <a:t>Different </a:t>
            </a:r>
            <a:r>
              <a:rPr lang="en-US" sz="1600" dirty="0"/>
              <a:t>monitoring in different parts of COT/outside COT</a:t>
            </a:r>
          </a:p>
          <a:p>
            <a:r>
              <a:rPr lang="en-US" sz="2000" dirty="0" smtClean="0"/>
              <a:t>Facilitate </a:t>
            </a:r>
            <a:r>
              <a:rPr lang="en-US" sz="2000" dirty="0"/>
              <a:t>the UE to detect whether a transmission burst is initiated by a serving </a:t>
            </a:r>
            <a:r>
              <a:rPr lang="en-US" sz="2000" dirty="0" err="1"/>
              <a:t>gNB</a:t>
            </a:r>
            <a:endParaRPr lang="en-US" sz="2000" dirty="0"/>
          </a:p>
          <a:p>
            <a:pPr lvl="1"/>
            <a:r>
              <a:rPr lang="en-US" sz="1600" dirty="0"/>
              <a:t>Can be improved </a:t>
            </a:r>
            <a:r>
              <a:rPr lang="en-US" sz="1600" dirty="0" smtClean="0"/>
              <a:t>by</a:t>
            </a:r>
          </a:p>
          <a:p>
            <a:pPr lvl="2"/>
            <a:r>
              <a:rPr lang="en-US" sz="1400" dirty="0" smtClean="0"/>
              <a:t>Signal </a:t>
            </a:r>
            <a:r>
              <a:rPr lang="en-US" sz="1400" dirty="0"/>
              <a:t>that facilitates its detection with low complexity (e.g. </a:t>
            </a:r>
            <a:r>
              <a:rPr lang="en-US" sz="1400" dirty="0"/>
              <a:t>based on existing NR signal such as DM-RS, CSI-RS, PSS/SSS, 802.11a preamble, new design)</a:t>
            </a:r>
          </a:p>
          <a:p>
            <a:r>
              <a:rPr lang="en-US" sz="2000" dirty="0" smtClean="0"/>
              <a:t>Fair </a:t>
            </a:r>
            <a:r>
              <a:rPr lang="en-US" sz="2000" dirty="0"/>
              <a:t>coexistence or/and Spatial reuse within the RAT and with other RATs should be </a:t>
            </a:r>
            <a:r>
              <a:rPr lang="en-US" sz="2000" dirty="0" smtClean="0"/>
              <a:t>improved</a:t>
            </a:r>
          </a:p>
          <a:p>
            <a:pPr lvl="1"/>
            <a:r>
              <a:rPr lang="en-US" sz="1600" dirty="0" smtClean="0"/>
              <a:t>Can </a:t>
            </a:r>
            <a:r>
              <a:rPr lang="en-US" sz="1600" dirty="0"/>
              <a:t>be improved by usage of a signal based on 802.11a </a:t>
            </a:r>
            <a:r>
              <a:rPr lang="en-US" sz="1600" dirty="0" smtClean="0"/>
              <a:t>preamble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339253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9396</TotalTime>
  <Words>407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WF on initial signal that facilitates power saving and fair coexistence</vt:lpstr>
      <vt:lpstr>Background (1)</vt:lpstr>
      <vt:lpstr>Background (2)</vt:lpstr>
      <vt:lpstr>Proposal (1)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BLR</cp:lastModifiedBy>
  <cp:revision>300</cp:revision>
  <dcterms:created xsi:type="dcterms:W3CDTF">2016-10-06T11:44:35Z</dcterms:created>
  <dcterms:modified xsi:type="dcterms:W3CDTF">2018-10-10T09:19:49Z</dcterms:modified>
</cp:coreProperties>
</file>