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2" r:id="rId1"/>
  </p:sldMasterIdLst>
  <p:notesMasterIdLst>
    <p:notesMasterId r:id="rId9"/>
  </p:notesMasterIdLst>
  <p:handoutMasterIdLst>
    <p:handoutMasterId r:id="rId10"/>
  </p:handoutMasterIdLst>
  <p:sldIdLst>
    <p:sldId id="545" r:id="rId2"/>
    <p:sldId id="560" r:id="rId3"/>
    <p:sldId id="561" r:id="rId4"/>
    <p:sldId id="562" r:id="rId5"/>
    <p:sldId id="563" r:id="rId6"/>
    <p:sldId id="564" r:id="rId7"/>
    <p:sldId id="537" r:id="rId8"/>
  </p:sldIdLst>
  <p:sldSz cx="9144000" cy="6858000" type="screen4x3"/>
  <p:notesSz cx="7099300" cy="10234613"/>
  <p:defaultTex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 xmlns:p15="http://schemas.microsoft.com/office/powerpoint/2012/main">
        <p15:guide id="1" orient="horz" pos="4065">
          <p15:clr>
            <a:srgbClr val="A4A3A4"/>
          </p15:clr>
        </p15:guide>
        <p15:guide id="2" orient="horz" pos="572">
          <p15:clr>
            <a:srgbClr val="A4A3A4"/>
          </p15:clr>
        </p15:guide>
        <p15:guide id="3" pos="5641">
          <p15:clr>
            <a:srgbClr val="A4A3A4"/>
          </p15:clr>
        </p15:guide>
        <p15:guide id="4" pos="113">
          <p15:clr>
            <a:srgbClr val="A4A3A4"/>
          </p15:clr>
        </p15:guide>
        <p15:guide id="5" pos="2880">
          <p15:clr>
            <a:srgbClr val="A4A3A4"/>
          </p15:clr>
        </p15:guide>
      </p15:sldGuideLst>
    </p:ext>
    <p:ext uri="{2D200454-40CA-4A62-9FC3-DE9A4176ACB9}">
      <p15:notesGuideLst xmlns=""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1BA12B"/>
    <a:srgbClr val="0000FF"/>
    <a:srgbClr val="FFFFCC"/>
    <a:srgbClr val="1782DB"/>
    <a:srgbClr val="706ABA"/>
    <a:srgbClr val="8B8807"/>
    <a:srgbClr val="C07000"/>
    <a:srgbClr val="DB4949"/>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75DCB02-9BB8-47FD-8907-85C794F793BA}" styleName="テーマ スタイル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12" autoAdjust="0"/>
    <p:restoredTop sz="97234" autoAdjust="0"/>
  </p:normalViewPr>
  <p:slideViewPr>
    <p:cSldViewPr>
      <p:cViewPr varScale="1">
        <p:scale>
          <a:sx n="96" d="100"/>
          <a:sy n="96" d="100"/>
        </p:scale>
        <p:origin x="-493" y="-78"/>
      </p:cViewPr>
      <p:guideLst>
        <p:guide orient="horz" pos="4065"/>
        <p:guide orient="horz" pos="572"/>
        <p:guide pos="5641"/>
        <p:guide pos="11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438"/>
    </p:cViewPr>
  </p:sorterViewPr>
  <p:notesViewPr>
    <p:cSldViewPr>
      <p:cViewPr varScale="1">
        <p:scale>
          <a:sx n="94" d="100"/>
          <a:sy n="94" d="100"/>
        </p:scale>
        <p:origin x="-2700" y="-102"/>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19" name="Rectangle 3"/>
          <p:cNvSpPr>
            <a:spLocks noGrp="1" noChangeArrowheads="1"/>
          </p:cNvSpPr>
          <p:nvPr>
            <p:ph type="dt" sz="quarter"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20"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endParaRPr lang="en-GB" altLang="ja-JP"/>
          </a:p>
        </p:txBody>
      </p:sp>
      <p:sp>
        <p:nvSpPr>
          <p:cNvPr id="393221"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B87FCF85-CCB6-420C-AA75-A79196640EEC}" type="slidenum">
              <a:rPr lang="en-GB" altLang="ja-JP"/>
              <a:pPr>
                <a:defRPr/>
              </a:pPr>
              <a:t>‹#›</a:t>
            </a:fld>
            <a:endParaRPr lang="en-GB" altLang="ja-JP"/>
          </a:p>
        </p:txBody>
      </p:sp>
      <p:pic>
        <p:nvPicPr>
          <p:cNvPr id="8198" name="図 6"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13983340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167939" name="Rectangle 3"/>
          <p:cNvSpPr>
            <a:spLocks noGrp="1" noChangeArrowheads="1"/>
          </p:cNvSpPr>
          <p:nvPr>
            <p:ph type="dt"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7172" name="Rectangle 4"/>
          <p:cNvSpPr>
            <a:spLocks noGrp="1" noRot="1" noChangeAspect="1" noChangeArrowheads="1" noTextEdit="1"/>
          </p:cNvSpPr>
          <p:nvPr>
            <p:ph type="sldImg" idx="2"/>
          </p:nvPr>
        </p:nvSpPr>
        <p:spPr bwMode="auto">
          <a:xfrm>
            <a:off x="990600" y="766763"/>
            <a:ext cx="5119688" cy="3840162"/>
          </a:xfrm>
          <a:prstGeom prst="rect">
            <a:avLst/>
          </a:prstGeom>
          <a:noFill/>
          <a:ln w="9525">
            <a:solidFill>
              <a:srgbClr val="000000"/>
            </a:solidFill>
            <a:miter lim="800000"/>
            <a:headEnd/>
            <a:tailEnd/>
          </a:ln>
        </p:spPr>
      </p:sp>
      <p:sp>
        <p:nvSpPr>
          <p:cNvPr id="167941" name="Rectangle 5"/>
          <p:cNvSpPr>
            <a:spLocks noGrp="1" noChangeArrowheads="1"/>
          </p:cNvSpPr>
          <p:nvPr>
            <p:ph type="body" sz="quarter" idx="3"/>
          </p:nvPr>
        </p:nvSpPr>
        <p:spPr bwMode="auto">
          <a:xfrm>
            <a:off x="708025" y="4860925"/>
            <a:ext cx="5683250" cy="460692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p>
        </p:txBody>
      </p:sp>
      <p:sp>
        <p:nvSpPr>
          <p:cNvPr id="16794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26FB4BE2-03C4-455E-A212-B1E26B9BF1BD}" type="slidenum">
              <a:rPr lang="en-US" altLang="ja-JP"/>
              <a:pPr>
                <a:defRPr/>
              </a:pPr>
              <a:t>‹#›</a:t>
            </a:fld>
            <a:endParaRPr lang="en-US" altLang="ja-JP"/>
          </a:p>
        </p:txBody>
      </p:sp>
      <p:pic>
        <p:nvPicPr>
          <p:cNvPr id="7176" name="図 8"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256644381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6"/>
          <p:cNvSpPr>
            <a:spLocks noGrp="1" noChangeArrowheads="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10242" name="Rectangle 7"/>
          <p:cNvSpPr>
            <a:spLocks noGrp="1" noChangeArrowheads="1"/>
          </p:cNvSpPr>
          <p:nvPr>
            <p:ph type="sldNum" sz="quarter" idx="5"/>
          </p:nvPr>
        </p:nvSpPr>
        <p:spPr>
          <a:noFill/>
        </p:spPr>
        <p:txBody>
          <a:bodyPr/>
          <a:lstStyle/>
          <a:p>
            <a:pPr defTabSz="954088"/>
            <a:fld id="{F5357AD5-C38B-43EE-B8DF-546C6C077383}" type="slidenum">
              <a:rPr lang="en-US" altLang="ja-JP" smtClean="0">
                <a:ea typeface="ＭＳ Ｐゴシック" charset="-128"/>
              </a:rPr>
              <a:pPr defTabSz="954088"/>
              <a:t>1</a:t>
            </a:fld>
            <a:endParaRPr lang="en-US" altLang="ja-JP" smtClean="0">
              <a:ea typeface="ＭＳ Ｐゴシック" charset="-128"/>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altLang="ja-JP" smtClean="0">
              <a:ea typeface="ＭＳ Ｐ明朝" pitchFamily="18" charset="-128"/>
            </a:endParaRPr>
          </a:p>
        </p:txBody>
      </p:sp>
    </p:spTree>
    <p:extLst>
      <p:ext uri="{BB962C8B-B14F-4D97-AF65-F5344CB8AC3E}">
        <p14:creationId xmlns:p14="http://schemas.microsoft.com/office/powerpoint/2010/main" val="76229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スライド イメージ プレースホルダ 1"/>
          <p:cNvSpPr>
            <a:spLocks noGrp="1" noRot="1" noChangeAspect="1" noTextEdit="1"/>
          </p:cNvSpPr>
          <p:nvPr>
            <p:ph type="sldImg"/>
          </p:nvPr>
        </p:nvSpPr>
        <p:spPr>
          <a:ln/>
        </p:spPr>
      </p:sp>
      <p:sp>
        <p:nvSpPr>
          <p:cNvPr id="20482" name="ノート プレースホルダ 2"/>
          <p:cNvSpPr>
            <a:spLocks noGrp="1"/>
          </p:cNvSpPr>
          <p:nvPr>
            <p:ph type="body" idx="1"/>
          </p:nvPr>
        </p:nvSpPr>
        <p:spPr>
          <a:noFill/>
          <a:ln/>
        </p:spPr>
        <p:txBody>
          <a:bodyPr/>
          <a:lstStyle/>
          <a:p>
            <a:endParaRPr lang="ja-JP" altLang="en-US" smtClean="0">
              <a:ea typeface="ＭＳ Ｐ明朝" pitchFamily="18" charset="-128"/>
            </a:endParaRPr>
          </a:p>
        </p:txBody>
      </p:sp>
      <p:sp>
        <p:nvSpPr>
          <p:cNvPr id="20483" name="フッター プレースホルダ 3"/>
          <p:cNvSpPr>
            <a:spLocks noGrp="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20484" name="スライド番号プレースホルダ 4"/>
          <p:cNvSpPr>
            <a:spLocks noGrp="1"/>
          </p:cNvSpPr>
          <p:nvPr>
            <p:ph type="sldNum" sz="quarter" idx="5"/>
          </p:nvPr>
        </p:nvSpPr>
        <p:spPr>
          <a:noFill/>
        </p:spPr>
        <p:txBody>
          <a:bodyPr/>
          <a:lstStyle/>
          <a:p>
            <a:pPr defTabSz="954088"/>
            <a:fld id="{5E98CC2B-BC58-47A8-9985-02B2AF819AE0}" type="slidenum">
              <a:rPr lang="en-US" altLang="ja-JP" smtClean="0">
                <a:ea typeface="ＭＳ Ｐゴシック" charset="-128"/>
              </a:rPr>
              <a:pPr defTabSz="954088"/>
              <a:t>7</a:t>
            </a:fld>
            <a:endParaRPr lang="en-US" altLang="ja-JP" smtClean="0">
              <a:ea typeface="ＭＳ Ｐゴシック" charset="-128"/>
            </a:endParaRPr>
          </a:p>
        </p:txBody>
      </p:sp>
    </p:spTree>
    <p:extLst>
      <p:ext uri="{BB962C8B-B14F-4D97-AF65-F5344CB8AC3E}">
        <p14:creationId xmlns:p14="http://schemas.microsoft.com/office/powerpoint/2010/main" val="2910054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pic>
        <p:nvPicPr>
          <p:cNvPr id="4" name="Picture 45" descr="TitleRed_L150"/>
          <p:cNvPicPr>
            <a:picLocks noChangeAspect="1" noChangeArrowheads="1"/>
          </p:cNvPicPr>
          <p:nvPr userDrawn="1"/>
        </p:nvPicPr>
        <p:blipFill>
          <a:blip r:embed="rId2"/>
          <a:srcRect/>
          <a:stretch>
            <a:fillRect/>
          </a:stretch>
        </p:blipFill>
        <p:spPr bwMode="gray">
          <a:xfrm>
            <a:off x="0" y="0"/>
            <a:ext cx="9144000" cy="4852988"/>
          </a:xfrm>
          <a:prstGeom prst="rect">
            <a:avLst/>
          </a:prstGeom>
          <a:noFill/>
          <a:ln w="9525">
            <a:noFill/>
            <a:miter lim="800000"/>
            <a:headEnd/>
            <a:tailEnd/>
          </a:ln>
        </p:spPr>
      </p:pic>
      <p:grpSp>
        <p:nvGrpSpPr>
          <p:cNvPr id="5" name="Group 48"/>
          <p:cNvGrpSpPr>
            <a:grpSpLocks noChangeAspect="1"/>
          </p:cNvGrpSpPr>
          <p:nvPr userDrawn="1"/>
        </p:nvGrpSpPr>
        <p:grpSpPr bwMode="auto">
          <a:xfrm>
            <a:off x="7308850" y="185738"/>
            <a:ext cx="1647825" cy="920750"/>
            <a:chOff x="4604" y="117"/>
            <a:chExt cx="1038" cy="580"/>
          </a:xfrm>
        </p:grpSpPr>
        <p:sp>
          <p:nvSpPr>
            <p:cNvPr id="6" name="AutoShape 47"/>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r>
              <a:rPr lang="ja-JP" altLang="en-US" dirty="0"/>
              <a:t>マスタ サブタイトルの書式設定</a:t>
            </a:r>
          </a:p>
        </p:txBody>
      </p:sp>
      <p:sp>
        <p:nvSpPr>
          <p:cNvPr id="647174" name="Rectangle 6"/>
          <p:cNvSpPr>
            <a:spLocks noGrp="1" noChangeArrowheads="1"/>
          </p:cNvSpPr>
          <p:nvPr>
            <p:ph type="ctrTitle"/>
          </p:nvPr>
        </p:nvSpPr>
        <p:spPr>
          <a:xfrm>
            <a:off x="323850" y="1738313"/>
            <a:ext cx="7920038" cy="2361600"/>
          </a:xfrm>
        </p:spPr>
        <p:txBody>
          <a:bodyPr anchor="b"/>
          <a:lstStyle>
            <a:lvl1pPr>
              <a:defRPr sz="4400">
                <a:solidFill>
                  <a:srgbClr val="FFFFFF"/>
                </a:solidFill>
              </a:defRPr>
            </a:lvl1pPr>
          </a:lstStyle>
          <a:p>
            <a:r>
              <a:rPr lang="en-US" altLang="ja-JP" dirty="0"/>
              <a:t/>
            </a:r>
            <a:br>
              <a:rPr lang="en-US" altLang="ja-JP" dirty="0"/>
            </a:br>
            <a:r>
              <a:rPr lang="ja-JP" altLang="en-US" dirty="0"/>
              <a:t>マスタ タイトルの書式設定</a:t>
            </a:r>
            <a:endParaRPr lang="de-DE" altLang="ja-JP" dirty="0"/>
          </a:p>
        </p:txBody>
      </p:sp>
      <p:sp>
        <p:nvSpPr>
          <p:cNvPr id="38" name="Rectangle 7"/>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3"/>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pPr>
                <a:defRPr/>
              </a:pPr>
              <a:t>‹#›</a:t>
            </a:fld>
            <a:endParaRPr lang="de-DE" altLang="ja-JP"/>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ujitsuロ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userDrawn="1"/>
        </p:nvSpPr>
        <p:spPr bwMode="gray">
          <a:xfrm>
            <a:off x="360363" y="3789363"/>
            <a:ext cx="8280400" cy="2519362"/>
          </a:xfrm>
          <a:prstGeom prst="rect">
            <a:avLst/>
          </a:prstGeom>
          <a:noFill/>
          <a:ln w="9525">
            <a:noFill/>
            <a:miter lim="800000"/>
            <a:headEnd/>
            <a:tailEnd/>
          </a:ln>
        </p:spPr>
        <p:txBody>
          <a:bodyPr lIns="0" tIns="0" rIns="0" bIns="0"/>
          <a:lstStyle/>
          <a:p>
            <a:pPr indent="304800" defTabSz="457200">
              <a:spcBef>
                <a:spcPct val="10000"/>
              </a:spcBef>
              <a:spcAft>
                <a:spcPct val="10000"/>
              </a:spcAft>
              <a:buClr>
                <a:srgbClr val="87867E"/>
              </a:buClr>
              <a:buFont typeface="Wingdings" pitchFamily="2" charset="2"/>
              <a:buChar char="n"/>
              <a:defRPr/>
            </a:pPr>
            <a:endParaRPr lang="ja-JP" altLang="de-DE" sz="2800" dirty="0">
              <a:latin typeface="Arial" charset="0"/>
              <a:ea typeface="ＭＳ Ｐゴシック" pitchFamily="50" charset="-128"/>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4" descr="ContentGray20_L150"/>
          <p:cNvPicPr>
            <a:picLocks noChangeAspect="1" noChangeArrowheads="1"/>
          </p:cNvPicPr>
          <p:nvPr userDrawn="1"/>
        </p:nvPicPr>
        <p:blipFill>
          <a:blip r:embed="rId5"/>
          <a:srcRect/>
          <a:stretch>
            <a:fillRect/>
          </a:stretch>
        </p:blipFill>
        <p:spPr bwMode="gray">
          <a:xfrm>
            <a:off x="0" y="0"/>
            <a:ext cx="9144000" cy="1073150"/>
          </a:xfrm>
          <a:prstGeom prst="rect">
            <a:avLst/>
          </a:prstGeom>
          <a:noFill/>
          <a:ln w="9525">
            <a:noFill/>
            <a:miter lim="800000"/>
            <a:headEnd/>
            <a:tailEnd/>
          </a:ln>
        </p:spPr>
      </p:pic>
      <p:sp>
        <p:nvSpPr>
          <p:cNvPr id="646147" name="Rectangle 3"/>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a:defRPr kumimoji="0" sz="800">
                <a:solidFill>
                  <a:schemeClr val="tx1"/>
                </a:solidFill>
                <a:latin typeface="Arial" charset="0"/>
              </a:defRPr>
            </a:lvl1pPr>
          </a:lstStyle>
          <a:p>
            <a:r>
              <a:rPr lang="en-US" altLang="ja-JP" smtClean="0"/>
              <a:t>Copyright 2018 FUJITSU LABORATORIES LTD.</a:t>
            </a:r>
            <a:endParaRPr lang="de-DE" altLang="ja-JP"/>
          </a:p>
        </p:txBody>
      </p:sp>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50" name="Rectangle 6"/>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tx1"/>
                </a:solidFill>
                <a:latin typeface="+mn-lt"/>
                <a:ea typeface="ＭＳ Ｐゴシック" pitchFamily="50" charset="-128"/>
              </a:defRPr>
            </a:lvl1pPr>
          </a:lstStyle>
          <a:p>
            <a:pPr>
              <a:defRPr/>
            </a:pPr>
            <a:fld id="{90A2944E-8D73-4226-A567-87DDE47F2CA8}" type="slidenum">
              <a:rPr lang="ja-JP" altLang="de-DE"/>
              <a:pPr>
                <a:defRPr/>
              </a:pPr>
              <a:t>‹#›</a:t>
            </a:fld>
            <a:endParaRPr lang="de-DE" altLang="ja-JP"/>
          </a:p>
        </p:txBody>
      </p:sp>
      <p:sp>
        <p:nvSpPr>
          <p:cNvPr id="1030"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1"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188913" y="6675438"/>
            <a:ext cx="1835150" cy="152400"/>
          </a:xfrm>
          <a:prstGeom prst="rect">
            <a:avLst/>
          </a:prstGeom>
          <a:noFill/>
          <a:ln w="9525">
            <a:noFill/>
            <a:miter lim="800000"/>
            <a:headEnd/>
            <a:tailEnd/>
          </a:ln>
          <a:effectLst/>
        </p:spPr>
        <p:txBody>
          <a:bodyPr lIns="0" tIns="0" rIns="0" bIns="0" anchor="b">
            <a:spAutoFit/>
          </a:bodyPr>
          <a:lstStyle/>
          <a:p>
            <a:pPr>
              <a:spcBef>
                <a:spcPct val="50000"/>
              </a:spcBef>
              <a:defRPr/>
            </a:pPr>
            <a:r>
              <a:rPr kumimoji="0" lang="en-US" altLang="ja-JP" sz="1000" b="1">
                <a:solidFill>
                  <a:schemeClr val="tx1"/>
                </a:solidFill>
                <a:latin typeface="Arial" charset="0"/>
                <a:ea typeface="ＭＳ Ｐゴシック" pitchFamily="50" charset="-128"/>
              </a:rPr>
              <a:t> </a:t>
            </a:r>
          </a:p>
        </p:txBody>
      </p:sp>
      <p:grpSp>
        <p:nvGrpSpPr>
          <p:cNvPr id="1033" name="Group 19"/>
          <p:cNvGrpSpPr>
            <a:grpSpLocks noChangeAspect="1"/>
          </p:cNvGrpSpPr>
          <p:nvPr userDrawn="1"/>
        </p:nvGrpSpPr>
        <p:grpSpPr bwMode="auto">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4" name="Freeform 20"/>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5" name="Freeform 21"/>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6" name="Freeform 22"/>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7" name="Freeform 23"/>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8" name="Freeform 24"/>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9" name="Freeform 25"/>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0" name="Freeform 26"/>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1" name="Freeform 27"/>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2" r:id="rId3"/>
  </p:sldLayoutIdLs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subTitle" idx="1"/>
            <p:custDataLst>
              <p:tags r:id="rId1"/>
            </p:custDataLst>
          </p:nvPr>
        </p:nvSpPr>
        <p:spPr/>
        <p:txBody>
          <a:bodyPr/>
          <a:lstStyle/>
          <a:p>
            <a:pPr eaLnBrk="1" hangingPunct="1"/>
            <a:r>
              <a:rPr lang="en-US" altLang="ja-JP" b="1" dirty="0"/>
              <a:t>3GPP TSG-RAN WG1 </a:t>
            </a:r>
            <a:r>
              <a:rPr lang="en-US" altLang="ja-JP" b="1" dirty="0" smtClean="0"/>
              <a:t>Meeting#94</a:t>
            </a:r>
          </a:p>
          <a:p>
            <a:pPr eaLnBrk="1" hangingPunct="1"/>
            <a:r>
              <a:rPr lang="en-US" altLang="ja-JP" b="1" dirty="0"/>
              <a:t>Gothenburg, Sweden, 20</a:t>
            </a:r>
            <a:r>
              <a:rPr lang="en-US" altLang="ja-JP" b="1" baseline="30000" dirty="0"/>
              <a:t>th</a:t>
            </a:r>
            <a:r>
              <a:rPr lang="en-US" altLang="ja-JP" b="1" dirty="0"/>
              <a:t> - 24</a:t>
            </a:r>
            <a:r>
              <a:rPr lang="en-US" altLang="ja-JP" b="1" baseline="30000" dirty="0"/>
              <a:t>th</a:t>
            </a:r>
            <a:r>
              <a:rPr lang="en-US" altLang="ja-JP" b="1" dirty="0"/>
              <a:t> August </a:t>
            </a:r>
            <a:r>
              <a:rPr lang="en-US" altLang="ja-JP" b="1" dirty="0" smtClean="0"/>
              <a:t>2018</a:t>
            </a:r>
          </a:p>
          <a:p>
            <a:pPr eaLnBrk="1" hangingPunct="1"/>
            <a:r>
              <a:rPr lang="en-US" altLang="ja-JP" b="1" dirty="0"/>
              <a:t>R1-1808294</a:t>
            </a:r>
            <a:endParaRPr lang="ja-JP" altLang="en-US" b="1" dirty="0"/>
          </a:p>
        </p:txBody>
      </p:sp>
      <p:sp>
        <p:nvSpPr>
          <p:cNvPr id="9218" name="Rectangle 2"/>
          <p:cNvSpPr>
            <a:spLocks noGrp="1" noChangeArrowheads="1"/>
          </p:cNvSpPr>
          <p:nvPr>
            <p:ph type="ctrTitle"/>
          </p:nvPr>
        </p:nvSpPr>
        <p:spPr>
          <a:xfrm>
            <a:off x="323850" y="1738313"/>
            <a:ext cx="8424614" cy="2362200"/>
          </a:xfrm>
        </p:spPr>
        <p:txBody>
          <a:bodyPr/>
          <a:lstStyle/>
          <a:p>
            <a:pPr eaLnBrk="1" hangingPunct="1"/>
            <a:r>
              <a:rPr lang="en-US" altLang="ja-JP" b="1" dirty="0"/>
              <a:t>SLS Study on Realization of Stringent Reliability in Mode-4 NR-V2X</a:t>
            </a:r>
            <a:endParaRPr lang="ja-JP" altLang="en-US" b="1" dirty="0"/>
          </a:p>
        </p:txBody>
      </p:sp>
    </p:spTree>
    <p:extLst>
      <p:ext uri="{BB962C8B-B14F-4D97-AF65-F5344CB8AC3E}">
        <p14:creationId xmlns:p14="http://schemas.microsoft.com/office/powerpoint/2010/main" val="1966044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Introduction</a:t>
            </a:r>
            <a:endParaRPr kumimoji="1" lang="ja-JP" altLang="en-US" dirty="0"/>
          </a:p>
        </p:txBody>
      </p:sp>
      <p:sp>
        <p:nvSpPr>
          <p:cNvPr id="3" name="コンテンツ プレースホルダー 2"/>
          <p:cNvSpPr>
            <a:spLocks noGrp="1"/>
          </p:cNvSpPr>
          <p:nvPr>
            <p:ph idx="1"/>
          </p:nvPr>
        </p:nvSpPr>
        <p:spPr>
          <a:xfrm>
            <a:off x="316167" y="869599"/>
            <a:ext cx="8642797" cy="758849"/>
          </a:xfrm>
        </p:spPr>
        <p:txBody>
          <a:bodyPr/>
          <a:lstStyle/>
          <a:p>
            <a:r>
              <a:rPr lang="en-US" altLang="ja-JP" sz="2000" dirty="0"/>
              <a:t>In RAN #80 meeting, the new SID NR-V2X has been agreed with the objective 1 [1], as follows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2</a:t>
            </a:fld>
            <a:endParaRPr lang="de-DE" altLang="ja-JP"/>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7" name="テキスト ボックス 5"/>
          <p:cNvSpPr txBox="1">
            <a:spLocks noChangeArrowheads="1"/>
          </p:cNvSpPr>
          <p:nvPr/>
        </p:nvSpPr>
        <p:spPr bwMode="auto">
          <a:xfrm>
            <a:off x="194752" y="1605940"/>
            <a:ext cx="8748972" cy="2880320"/>
          </a:xfrm>
          <a:prstGeom prst="rect">
            <a:avLst/>
          </a:prstGeom>
          <a:solidFill>
            <a:srgbClr val="FFFFFF"/>
          </a:solidFill>
          <a:ln w="12700">
            <a:solidFill>
              <a:schemeClr val="bg1">
                <a:lumMod val="6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1: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design [RAN1, RAN2]:</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Identify technical solutions for a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design to meet the requirements of advanced V2X services, including</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the support of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unicast,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groupcast</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and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broadcast</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rgbClr val="FF0000"/>
                </a:solidFill>
                <a:effectLst/>
                <a:latin typeface="Times New Roman" pitchFamily="18" charset="0"/>
                <a:ea typeface="ＭＳ 明朝" pitchFamily="17" charset="-128"/>
                <a:cs typeface="Times New Roman" pitchFamily="18" charset="0"/>
              </a:rPr>
              <a:t>Study NR </a:t>
            </a:r>
            <a:r>
              <a:rPr kumimoji="1" lang="en-US" altLang="ja-JP" sz="2000" b="0" i="0" u="none" strike="noStrike" cap="none" normalizeH="0" baseline="0" dirty="0" err="1" smtClean="0">
                <a:ln>
                  <a:noFill/>
                </a:ln>
                <a:solidFill>
                  <a:srgbClr val="FF0000"/>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rgbClr val="FF0000"/>
                </a:solidFill>
                <a:effectLst/>
                <a:latin typeface="Times New Roman" pitchFamily="18" charset="0"/>
                <a:ea typeface="ＭＳ 明朝" pitchFamily="17" charset="-128"/>
                <a:cs typeface="Times New Roman" pitchFamily="18" charset="0"/>
              </a:rPr>
              <a:t> physical layer structures and procedure(s)</a:t>
            </a:r>
            <a:endParaRPr kumimoji="1" lang="en-US" altLang="ja-JP" sz="1050" b="0" i="0" u="none" strike="noStrike" cap="none" normalizeH="0" baseline="0" dirty="0" smtClean="0">
              <a:ln>
                <a:noFill/>
              </a:ln>
              <a:solidFill>
                <a:srgbClr val="FF0000"/>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synchronization mechanism</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resource allocation mechanism (also including objective 3)</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L2/L3 protocols</a:t>
            </a:r>
            <a:endParaRPr kumimoji="1" lang="en-US" altLang="ja-JP" sz="32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8" name="コンテンツ プレースホルダー 2"/>
          <p:cNvSpPr txBox="1">
            <a:spLocks/>
          </p:cNvSpPr>
          <p:nvPr/>
        </p:nvSpPr>
        <p:spPr bwMode="gray">
          <a:xfrm>
            <a:off x="321692" y="4637896"/>
            <a:ext cx="8622032"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90000"/>
              </a:lnSpc>
            </a:pPr>
            <a:r>
              <a:rPr lang="en-US" altLang="ja-JP" sz="2000" dirty="0"/>
              <a:t>Use case </a:t>
            </a:r>
            <a:r>
              <a:rPr lang="en-US" altLang="ja-JP" sz="2000" dirty="0" smtClean="0"/>
              <a:t>groups</a:t>
            </a:r>
            <a:r>
              <a:rPr lang="ja-JP" altLang="en-US" sz="2000" dirty="0"/>
              <a:t> </a:t>
            </a:r>
            <a:r>
              <a:rPr lang="en-US" altLang="ja-JP" sz="2000" dirty="0" smtClean="0"/>
              <a:t>in NR-V2X</a:t>
            </a:r>
          </a:p>
          <a:p>
            <a:pPr lvl="1">
              <a:lnSpc>
                <a:spcPct val="90000"/>
              </a:lnSpc>
            </a:pPr>
            <a:r>
              <a:rPr lang="en-GB" altLang="ja-JP" sz="1800" dirty="0"/>
              <a:t>Vehicle platooning</a:t>
            </a:r>
            <a:r>
              <a:rPr lang="en-US" altLang="ja-JP" sz="1800" dirty="0"/>
              <a:t>, advanced driving, extended </a:t>
            </a:r>
            <a:r>
              <a:rPr lang="en-US" altLang="ja-JP" sz="1800" dirty="0" smtClean="0"/>
              <a:t>sensors,</a:t>
            </a:r>
            <a:r>
              <a:rPr lang="ja-JP" altLang="en-US" sz="1800" dirty="0"/>
              <a:t> </a:t>
            </a:r>
            <a:r>
              <a:rPr lang="en-US" altLang="ja-JP" sz="1800" dirty="0" smtClean="0"/>
              <a:t>and </a:t>
            </a:r>
            <a:r>
              <a:rPr lang="en-US" altLang="ja-JP" sz="1800" dirty="0"/>
              <a:t>remote driving</a:t>
            </a:r>
          </a:p>
          <a:p>
            <a:pPr lvl="1">
              <a:lnSpc>
                <a:spcPct val="90000"/>
              </a:lnSpc>
            </a:pPr>
            <a:r>
              <a:rPr lang="en-US" altLang="ja-JP" sz="1800" dirty="0"/>
              <a:t>Stringent requirements: the maximum end-to-end </a:t>
            </a:r>
            <a:r>
              <a:rPr lang="en-US" altLang="ja-JP" sz="1800" dirty="0">
                <a:solidFill>
                  <a:schemeClr val="tx1"/>
                </a:solidFill>
              </a:rPr>
              <a:t>latency of 3-10ms, </a:t>
            </a:r>
            <a:r>
              <a:rPr lang="en-US" altLang="ja-JP" sz="1800" dirty="0"/>
              <a:t>the reliability of </a:t>
            </a:r>
            <a:r>
              <a:rPr lang="en-US" altLang="ja-JP" sz="1800" dirty="0">
                <a:solidFill>
                  <a:srgbClr val="FF0000"/>
                </a:solidFill>
              </a:rPr>
              <a:t>99.99-99.999%</a:t>
            </a:r>
            <a:r>
              <a:rPr lang="en-US" altLang="ja-JP" sz="1800" dirty="0"/>
              <a:t>, the packet size </a:t>
            </a:r>
            <a:r>
              <a:rPr lang="en-US" altLang="ja-JP" sz="1800" dirty="0">
                <a:solidFill>
                  <a:schemeClr val="tx1"/>
                </a:solidFill>
              </a:rPr>
              <a:t>up to 60000 </a:t>
            </a:r>
            <a:r>
              <a:rPr lang="en-US" altLang="ja-JP" sz="1800" dirty="0" smtClean="0">
                <a:solidFill>
                  <a:schemeClr val="tx1"/>
                </a:solidFill>
              </a:rPr>
              <a:t>bytes</a:t>
            </a:r>
          </a:p>
          <a:p>
            <a:pPr>
              <a:lnSpc>
                <a:spcPct val="90000"/>
              </a:lnSpc>
            </a:pPr>
            <a:r>
              <a:rPr lang="en-US" altLang="ja-JP" sz="2000" dirty="0" smtClean="0"/>
              <a:t>Study </a:t>
            </a:r>
            <a:r>
              <a:rPr lang="en-US" altLang="ja-JP" sz="2000" dirty="0"/>
              <a:t>the realization issue on mode-4 based NR-V2X with the </a:t>
            </a:r>
            <a:r>
              <a:rPr lang="en-US" altLang="ja-JP" sz="2000" i="1" dirty="0">
                <a:solidFill>
                  <a:srgbClr val="FF0000"/>
                </a:solidFill>
              </a:rPr>
              <a:t>stringent reliability</a:t>
            </a:r>
            <a:r>
              <a:rPr lang="en-US" altLang="ja-JP" sz="2000" dirty="0"/>
              <a:t>, under the condition of out of cellular coverage</a:t>
            </a:r>
            <a:endParaRPr lang="ja-JP" altLang="en-US" sz="2000" i="1" kern="0" dirty="0">
              <a:solidFill>
                <a:srgbClr val="FF0000"/>
              </a:solidFill>
            </a:endParaRPr>
          </a:p>
        </p:txBody>
      </p:sp>
      <p:sp>
        <p:nvSpPr>
          <p:cNvPr id="9" name="正方形/長方形 8"/>
          <p:cNvSpPr/>
          <p:nvPr/>
        </p:nvSpPr>
        <p:spPr bwMode="auto">
          <a:xfrm>
            <a:off x="194752" y="821472"/>
            <a:ext cx="8748971"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0" name="正方形/長方形 9"/>
          <p:cNvSpPr/>
          <p:nvPr/>
        </p:nvSpPr>
        <p:spPr bwMode="auto">
          <a:xfrm>
            <a:off x="194753" y="4565888"/>
            <a:ext cx="8748971" cy="1944216"/>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251211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SLS based Analysis</a:t>
            </a:r>
            <a:endParaRPr kumimoji="1" lang="ja-JP" altLang="en-US" dirty="0"/>
          </a:p>
        </p:txBody>
      </p:sp>
      <p:sp>
        <p:nvSpPr>
          <p:cNvPr id="3" name="コンテンツ プレースホルダー 2"/>
          <p:cNvSpPr>
            <a:spLocks noGrp="1"/>
          </p:cNvSpPr>
          <p:nvPr>
            <p:ph idx="1"/>
          </p:nvPr>
        </p:nvSpPr>
        <p:spPr>
          <a:xfrm>
            <a:off x="168275" y="869950"/>
            <a:ext cx="8786813" cy="2919089"/>
          </a:xfrm>
        </p:spPr>
        <p:txBody>
          <a:bodyPr/>
          <a:lstStyle/>
          <a:p>
            <a:r>
              <a:rPr lang="en-US" altLang="ja-JP" dirty="0"/>
              <a:t>Conventional mode-4 based </a:t>
            </a:r>
            <a:r>
              <a:rPr lang="en-US" altLang="ja-JP" dirty="0" err="1"/>
              <a:t>sidelink</a:t>
            </a:r>
            <a:r>
              <a:rPr lang="en-US" altLang="ja-JP" dirty="0"/>
              <a:t> transmission scheme (denoted </a:t>
            </a:r>
            <a:r>
              <a:rPr lang="en-US" altLang="ja-JP" i="1" dirty="0">
                <a:solidFill>
                  <a:srgbClr val="FF0000"/>
                </a:solidFill>
              </a:rPr>
              <a:t>non-orthogonal scheme</a:t>
            </a:r>
            <a:r>
              <a:rPr lang="en-US" altLang="ja-JP" dirty="0"/>
              <a:t>) considers physical </a:t>
            </a:r>
            <a:r>
              <a:rPr lang="en-US" altLang="ja-JP" dirty="0" err="1"/>
              <a:t>sidelink</a:t>
            </a:r>
            <a:r>
              <a:rPr lang="en-US" altLang="ja-JP" dirty="0"/>
              <a:t> control channel (PSCCH) decoding and physical </a:t>
            </a:r>
            <a:r>
              <a:rPr lang="en-US" altLang="ja-JP" dirty="0" err="1"/>
              <a:t>sidelink</a:t>
            </a:r>
            <a:r>
              <a:rPr lang="en-US" altLang="ja-JP" dirty="0"/>
              <a:t> shared channel (PSSCH)-RSRP </a:t>
            </a:r>
            <a:r>
              <a:rPr lang="en-US" altLang="ja-JP" dirty="0" smtClean="0"/>
              <a:t>measurement</a:t>
            </a:r>
          </a:p>
          <a:p>
            <a:r>
              <a:rPr lang="en-US" altLang="ja-JP" dirty="0"/>
              <a:t>Orthogonal mode-4 based </a:t>
            </a:r>
            <a:r>
              <a:rPr lang="en-US" altLang="ja-JP" dirty="0" err="1"/>
              <a:t>sidelink</a:t>
            </a:r>
            <a:r>
              <a:rPr lang="en-US" altLang="ja-JP" dirty="0"/>
              <a:t> transmission scheme (denoted </a:t>
            </a:r>
            <a:r>
              <a:rPr lang="en-US" altLang="ja-JP" i="1" dirty="0">
                <a:solidFill>
                  <a:srgbClr val="FF0000"/>
                </a:solidFill>
              </a:rPr>
              <a:t>orthogonal scheme</a:t>
            </a:r>
            <a:r>
              <a:rPr lang="en-US" altLang="ja-JP" dirty="0"/>
              <a:t>) considers artificially keeping the orthogonality for both PSCCH and </a:t>
            </a:r>
            <a:r>
              <a:rPr lang="en-US" altLang="ja-JP" dirty="0" smtClean="0"/>
              <a:t>PSSCH</a:t>
            </a:r>
          </a:p>
          <a:p>
            <a:pPr lvl="1"/>
            <a:r>
              <a:rPr lang="en-US" altLang="ja-JP" dirty="0"/>
              <a:t>This scheme is not realistic, but it is worthwhile evaluating the best performance as the reference, so as to find out a potential </a:t>
            </a:r>
            <a:r>
              <a:rPr lang="en-US" altLang="ja-JP" dirty="0" smtClean="0"/>
              <a:t>solution or mechanism</a:t>
            </a:r>
          </a:p>
          <a:p>
            <a:r>
              <a:rPr kumimoji="1" lang="en-US" altLang="ja-JP" dirty="0" smtClean="0"/>
              <a:t>Channel models in SLS</a:t>
            </a:r>
          </a:p>
          <a:p>
            <a:pPr lvl="1"/>
            <a:r>
              <a:rPr lang="en-US" altLang="ja-JP" i="1" dirty="0" smtClean="0">
                <a:solidFill>
                  <a:srgbClr val="FF0000"/>
                </a:solidFill>
              </a:rPr>
              <a:t>Old </a:t>
            </a:r>
            <a:r>
              <a:rPr lang="en-US" altLang="ja-JP" i="1" dirty="0">
                <a:solidFill>
                  <a:srgbClr val="FF0000"/>
                </a:solidFill>
              </a:rPr>
              <a:t>channel model </a:t>
            </a:r>
            <a:r>
              <a:rPr lang="en-US" altLang="ja-JP" dirty="0" smtClean="0"/>
              <a:t>based on the definitions in </a:t>
            </a:r>
            <a:r>
              <a:rPr lang="en-US" altLang="ja-JP" dirty="0"/>
              <a:t>TR </a:t>
            </a:r>
            <a:r>
              <a:rPr lang="en-US" altLang="ja-JP" dirty="0" smtClean="0"/>
              <a:t>36.885</a:t>
            </a:r>
          </a:p>
          <a:p>
            <a:pPr lvl="1"/>
            <a:r>
              <a:rPr lang="en-US" altLang="ja-JP" i="1" dirty="0" smtClean="0">
                <a:solidFill>
                  <a:srgbClr val="FF0000"/>
                </a:solidFill>
              </a:rPr>
              <a:t>New </a:t>
            </a:r>
            <a:r>
              <a:rPr lang="en-US" altLang="ja-JP" i="1" dirty="0">
                <a:solidFill>
                  <a:srgbClr val="FF0000"/>
                </a:solidFill>
              </a:rPr>
              <a:t>channel model </a:t>
            </a:r>
            <a:r>
              <a:rPr lang="en-US" altLang="ja-JP" dirty="0"/>
              <a:t>based on the definitions in</a:t>
            </a:r>
            <a:r>
              <a:rPr lang="en-US" altLang="ja-JP" dirty="0" smtClean="0"/>
              <a:t> </a:t>
            </a:r>
            <a:r>
              <a:rPr lang="en-US" altLang="ja-JP" dirty="0"/>
              <a:t>TR </a:t>
            </a:r>
            <a:r>
              <a:rPr lang="en-US" altLang="ja-JP" dirty="0" smtClean="0"/>
              <a:t>37.885</a:t>
            </a:r>
          </a:p>
          <a:p>
            <a:r>
              <a:rPr kumimoji="1" lang="en-US" altLang="ja-JP" dirty="0" err="1" smtClean="0"/>
              <a:t>S</a:t>
            </a:r>
            <a:r>
              <a:rPr lang="en-US" altLang="ja-JP" dirty="0" err="1" smtClean="0"/>
              <a:t>ubchannelization</a:t>
            </a:r>
            <a:r>
              <a:rPr lang="en-US" altLang="ja-JP" dirty="0" smtClean="0"/>
              <a:t> schemes</a:t>
            </a:r>
          </a:p>
          <a:p>
            <a:pPr lvl="1"/>
            <a:r>
              <a:rPr lang="en-US" altLang="ja-JP" dirty="0"/>
              <a:t>PSCCH mapped on to </a:t>
            </a:r>
            <a:r>
              <a:rPr lang="en-US" altLang="ja-JP" dirty="0" smtClean="0"/>
              <a:t>2RBs, and PSSCH on to </a:t>
            </a:r>
            <a:r>
              <a:rPr lang="en-US" altLang="ja-JP" dirty="0"/>
              <a:t>either </a:t>
            </a:r>
            <a:r>
              <a:rPr lang="en-US" altLang="ja-JP" i="1" dirty="0">
                <a:solidFill>
                  <a:srgbClr val="FF0000"/>
                </a:solidFill>
              </a:rPr>
              <a:t>20RBs</a:t>
            </a:r>
            <a:r>
              <a:rPr lang="en-US" altLang="ja-JP" dirty="0"/>
              <a:t> or </a:t>
            </a:r>
            <a:r>
              <a:rPr lang="en-US" altLang="ja-JP" i="1" dirty="0">
                <a:solidFill>
                  <a:srgbClr val="FF0000"/>
                </a:solidFill>
              </a:rPr>
              <a:t>40RBs</a:t>
            </a:r>
            <a:endParaRPr kumimoji="1" lang="ja-JP" altLang="en-US" i="1" dirty="0">
              <a:solidFill>
                <a:srgbClr val="FF0000"/>
              </a:solidFill>
            </a:endParaRPr>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3</a:t>
            </a:fld>
            <a:endParaRPr lang="de-DE" altLang="ja-JP"/>
          </a:p>
        </p:txBody>
      </p:sp>
    </p:spTree>
    <p:extLst>
      <p:ext uri="{BB962C8B-B14F-4D97-AF65-F5344CB8AC3E}">
        <p14:creationId xmlns:p14="http://schemas.microsoft.com/office/powerpoint/2010/main" val="1556949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PRR vs. V-to-V Distance with Old Model</a:t>
            </a:r>
            <a:endParaRPr kumimoji="1" lang="ja-JP" altLang="en-US" b="1" dirty="0"/>
          </a:p>
        </p:txBody>
      </p:sp>
      <p:sp>
        <p:nvSpPr>
          <p:cNvPr id="3" name="コンテンツ プレースホルダー 2"/>
          <p:cNvSpPr>
            <a:spLocks noGrp="1"/>
          </p:cNvSpPr>
          <p:nvPr>
            <p:ph idx="1"/>
          </p:nvPr>
        </p:nvSpPr>
        <p:spPr>
          <a:xfrm>
            <a:off x="323528" y="5811127"/>
            <a:ext cx="8580189" cy="729457"/>
          </a:xfrm>
        </p:spPr>
        <p:txBody>
          <a:bodyPr/>
          <a:lstStyle/>
          <a:p>
            <a:r>
              <a:rPr kumimoji="1" lang="en-US" altLang="ja-JP" dirty="0" smtClean="0"/>
              <a:t>Orthogonal scheme can completely </a:t>
            </a:r>
            <a:r>
              <a:rPr lang="en-US" altLang="ja-JP" dirty="0" smtClean="0"/>
              <a:t>guarantee PRR </a:t>
            </a:r>
            <a:r>
              <a:rPr lang="en-US" altLang="ja-JP" dirty="0"/>
              <a:t>within the vehicle-to-vehicle distance of 200m</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4</a:t>
            </a:fld>
            <a:endParaRPr lang="de-DE" altLang="ja-JP"/>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787564"/>
            <a:ext cx="8784976" cy="493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正方形/長方形 6"/>
          <p:cNvSpPr/>
          <p:nvPr/>
        </p:nvSpPr>
        <p:spPr bwMode="auto">
          <a:xfrm>
            <a:off x="179512" y="5805263"/>
            <a:ext cx="8764211" cy="742941"/>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1566572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PRR vs. V-to-V Distance with New Model</a:t>
            </a:r>
            <a:endParaRPr kumimoji="1" lang="ja-JP" altLang="en-US" b="1" dirty="0"/>
          </a:p>
        </p:txBody>
      </p:sp>
      <p:sp>
        <p:nvSpPr>
          <p:cNvPr id="3" name="コンテンツ プレースホルダー 2"/>
          <p:cNvSpPr>
            <a:spLocks noGrp="1"/>
          </p:cNvSpPr>
          <p:nvPr>
            <p:ph idx="1"/>
          </p:nvPr>
        </p:nvSpPr>
        <p:spPr>
          <a:xfrm>
            <a:off x="384299" y="5935711"/>
            <a:ext cx="8364165" cy="551533"/>
          </a:xfrm>
        </p:spPr>
        <p:txBody>
          <a:bodyPr/>
          <a:lstStyle/>
          <a:p>
            <a:r>
              <a:rPr kumimoji="1" lang="en-US" altLang="ja-JP" dirty="0" smtClean="0"/>
              <a:t>Orthogonal scheme can </a:t>
            </a:r>
            <a:r>
              <a:rPr lang="en-US" altLang="ja-JP" dirty="0"/>
              <a:t>fully</a:t>
            </a:r>
            <a:r>
              <a:rPr kumimoji="1" lang="en-US" altLang="ja-JP" dirty="0" smtClean="0"/>
              <a:t> </a:t>
            </a:r>
            <a:r>
              <a:rPr lang="en-US" altLang="ja-JP" dirty="0" smtClean="0"/>
              <a:t>guarantee PRR</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5</a:t>
            </a:fld>
            <a:endParaRPr lang="de-DE" altLang="ja-JP"/>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271" y="794468"/>
            <a:ext cx="8779217" cy="491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正方形/長方形 6"/>
          <p:cNvSpPr/>
          <p:nvPr/>
        </p:nvSpPr>
        <p:spPr bwMode="auto">
          <a:xfrm>
            <a:off x="179512" y="5805264"/>
            <a:ext cx="8764211" cy="70484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2347462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smtClean="0"/>
              <a:t>Observation and </a:t>
            </a:r>
            <a:r>
              <a:rPr lang="en-US" altLang="ja-JP" b="1" dirty="0"/>
              <a:t>Proposal</a:t>
            </a:r>
            <a:endParaRPr kumimoji="1" lang="ja-JP" altLang="en-US" dirty="0"/>
          </a:p>
        </p:txBody>
      </p:sp>
      <p:sp>
        <p:nvSpPr>
          <p:cNvPr id="3" name="コンテンツ プレースホルダー 2"/>
          <p:cNvSpPr>
            <a:spLocks noGrp="1"/>
          </p:cNvSpPr>
          <p:nvPr>
            <p:ph idx="1"/>
          </p:nvPr>
        </p:nvSpPr>
        <p:spPr/>
        <p:txBody>
          <a:bodyPr/>
          <a:lstStyle/>
          <a:p>
            <a:r>
              <a:rPr lang="en-US" altLang="ja-JP" b="1" dirty="0" smtClean="0"/>
              <a:t>Observation: </a:t>
            </a:r>
            <a:r>
              <a:rPr lang="en-US" altLang="ja-JP" b="1" dirty="0"/>
              <a:t>In </a:t>
            </a:r>
            <a:r>
              <a:rPr lang="en-US" altLang="ja-JP" b="1" dirty="0" err="1"/>
              <a:t>sidelinke</a:t>
            </a:r>
            <a:r>
              <a:rPr lang="en-US" altLang="ja-JP" b="1" dirty="0"/>
              <a:t> mode-4 transmission, unlike the non-orthogonal resource selection scheme, the orthogonal resource selection scheme can achieve the stringent PRR requirement</a:t>
            </a:r>
            <a:r>
              <a:rPr lang="en-US" altLang="ja-JP" b="1" dirty="0" smtClean="0"/>
              <a:t>.</a:t>
            </a:r>
          </a:p>
          <a:p>
            <a:endParaRPr kumimoji="1" lang="en-US" altLang="ja-JP" b="1" dirty="0"/>
          </a:p>
          <a:p>
            <a:r>
              <a:rPr lang="en-US" altLang="ja-JP" b="1" dirty="0" smtClean="0"/>
              <a:t>Proposal: </a:t>
            </a:r>
            <a:r>
              <a:rPr lang="en-US" altLang="ja-JP" b="1" dirty="0"/>
              <a:t>Study a new potential mode-4 based resource selection mechanism, in consideration of the orthogonality between </a:t>
            </a:r>
            <a:r>
              <a:rPr lang="en-US" altLang="ja-JP" b="1" dirty="0" err="1"/>
              <a:t>sidelink</a:t>
            </a:r>
            <a:r>
              <a:rPr lang="en-US" altLang="ja-JP" b="1" dirty="0"/>
              <a:t> channels.</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6</a:t>
            </a:fld>
            <a:endParaRPr lang="de-DE" altLang="ja-JP"/>
          </a:p>
        </p:txBody>
      </p:sp>
    </p:spTree>
    <p:extLst>
      <p:ext uri="{BB962C8B-B14F-4D97-AF65-F5344CB8AC3E}">
        <p14:creationId xmlns:p14="http://schemas.microsoft.com/office/powerpoint/2010/main" val="11230328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38"/>
          <p:cNvGrpSpPr>
            <a:grpSpLocks/>
          </p:cNvGrpSpPr>
          <p:nvPr/>
        </p:nvGrpSpPr>
        <p:grpSpPr bwMode="auto">
          <a:xfrm>
            <a:off x="0" y="0"/>
            <a:ext cx="9144000" cy="6858000"/>
            <a:chOff x="0" y="0"/>
            <a:chExt cx="5760" cy="4320"/>
          </a:xfrm>
        </p:grpSpPr>
        <p:sp>
          <p:nvSpPr>
            <p:cNvPr id="19458" name="Rectangle 4"/>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endParaRPr lang="ja-JP" altLang="en-US"/>
            </a:p>
          </p:txBody>
        </p:sp>
        <p:grpSp>
          <p:nvGrpSpPr>
            <p:cNvPr id="19459" name="Group 7"/>
            <p:cNvGrpSpPr>
              <a:grpSpLocks noChangeAspect="1"/>
            </p:cNvGrpSpPr>
            <p:nvPr/>
          </p:nvGrpSpPr>
          <p:grpSpPr bwMode="auto">
            <a:xfrm>
              <a:off x="0" y="0"/>
              <a:ext cx="5760" cy="4320"/>
              <a:chOff x="0" y="0"/>
              <a:chExt cx="5760" cy="4320"/>
            </a:xfrm>
          </p:grpSpPr>
          <p:sp>
            <p:nvSpPr>
              <p:cNvPr id="19460" name="AutoShape 6"/>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19461"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19462"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63"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19464"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19465"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19466"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19467"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19468"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69"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0"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19471"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2"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3"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4"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19475"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6"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7"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19478"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79"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80"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19481"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82"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19483"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19484"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19485"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19486"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19487"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19488"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19489"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19490"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429</Words>
  <Application>Microsoft Office PowerPoint</Application>
  <PresentationFormat>画面に合わせる (4:3)</PresentationFormat>
  <Paragraphs>48</Paragraphs>
  <Slides>7</Slides>
  <Notes>2</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Standarddesign</vt:lpstr>
      <vt:lpstr>SLS Study on Realization of Stringent Reliability in Mode-4 NR-V2X</vt:lpstr>
      <vt:lpstr>Introduction</vt:lpstr>
      <vt:lpstr>SLS based Analysis</vt:lpstr>
      <vt:lpstr>PRR vs. V-to-V Distance with Old Model</vt:lpstr>
      <vt:lpstr>PRR vs. V-to-V Distance with New Model</vt:lpstr>
      <vt:lpstr>Observation and Proposal</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研究レビューミーティング　プレゼン資料　テンプレート</dc:title>
  <dc:creator/>
  <dc:description>2011年3月30日改版</dc:description>
  <cp:lastModifiedBy/>
  <cp:revision>8</cp:revision>
  <dcterms:created xsi:type="dcterms:W3CDTF">2005-05-17T00:06:03Z</dcterms:created>
  <dcterms:modified xsi:type="dcterms:W3CDTF">2018-08-09T02:29:15Z</dcterms:modified>
</cp:coreProperties>
</file>