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65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90F3CB0-7BEB-4F1F-AC35-59FB17EBDE62}">
          <p14:sldIdLst>
            <p14:sldId id="256"/>
            <p14:sldId id="271"/>
            <p14:sldId id="272"/>
          </p14:sldIdLst>
        </p14:section>
        <p14:section name="appendix" id="{A595AAFC-8788-4CD2-84FD-F6B4E8888856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0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220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448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26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9301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6386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49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8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97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737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367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499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4618C-D6DB-4CF3-808A-F48500C7CE7F}" type="datetimeFigureOut">
              <a:rPr lang="ko-KR" altLang="en-US" smtClean="0"/>
              <a:t>2018-05-24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3980-9FD5-44EC-B5D9-6EF575C568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999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95564" y="1657768"/>
            <a:ext cx="7772400" cy="2387600"/>
          </a:xfrm>
        </p:spPr>
        <p:txBody>
          <a:bodyPr>
            <a:normAutofit/>
          </a:bodyPr>
          <a:lstStyle/>
          <a:p>
            <a:pPr latinLnBrk="0" hangingPunct="0"/>
            <a:r>
              <a:rPr lang="en-US" altLang="ko-KR" sz="4800" dirty="0"/>
              <a:t>Proposals on EN-DC and NR PUCCH </a:t>
            </a:r>
            <a:r>
              <a:rPr lang="en-US" altLang="ko-KR" sz="4800" dirty="0" err="1"/>
              <a:t>SCell</a:t>
            </a:r>
            <a:endParaRPr lang="ko-KR" altLang="en-US" sz="48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52764" y="4317916"/>
            <a:ext cx="6858000" cy="1655762"/>
          </a:xfrm>
        </p:spPr>
        <p:txBody>
          <a:bodyPr/>
          <a:lstStyle/>
          <a:p>
            <a:r>
              <a:rPr lang="en-US" altLang="ko-KR" dirty="0"/>
              <a:t>NTT DOCOMO INC</a:t>
            </a:r>
            <a:r>
              <a:rPr lang="zh-CN" altLang="en-US" dirty="0"/>
              <a:t>．</a:t>
            </a:r>
            <a:endParaRPr lang="ko-KR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CDFB49-AF29-4C62-A9F7-5C5041EB3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2902" y="164717"/>
            <a:ext cx="1454244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R1-1807814</a:t>
            </a:r>
            <a:endParaRPr lang="en-US" altLang="ja-JP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F7FAEBC9-2134-43B2-A9E4-EC48BAB729B1}"/>
              </a:ext>
            </a:extLst>
          </p:cNvPr>
          <p:cNvSpPr txBox="1"/>
          <p:nvPr/>
        </p:nvSpPr>
        <p:spPr>
          <a:xfrm>
            <a:off x="61941" y="53580"/>
            <a:ext cx="36074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RAN1#93</a:t>
            </a:r>
          </a:p>
          <a:p>
            <a:r>
              <a:rPr lang="en-GB" altLang="zh-CN" dirty="0"/>
              <a:t>Busan, Korea, May 21st – 25th, 2018</a:t>
            </a:r>
          </a:p>
          <a:p>
            <a:r>
              <a:rPr kumimoji="1" lang="en-US" altLang="ja-JP" dirty="0"/>
              <a:t>Agenda I</a:t>
            </a:r>
            <a:r>
              <a:rPr lang="en-US" altLang="ja-JP" dirty="0"/>
              <a:t>tem: 7.1.5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4077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6A1338-2412-43C7-8111-99BABAD56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DC8D2-7A8F-4B3A-ACE5-4C7785271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 lnSpcReduction="10000"/>
          </a:bodyPr>
          <a:lstStyle/>
          <a:p>
            <a:pPr lvl="0" latinLnBrk="0" hangingPunct="0"/>
            <a:r>
              <a:rPr lang="en-US" altLang="zh-CN" dirty="0"/>
              <a:t>EN-DC with up to two NR PUCCH groups is supported as UE optional capability in Rel-15.</a:t>
            </a:r>
            <a:endParaRPr lang="zh-CN" altLang="zh-CN" sz="3200" dirty="0"/>
          </a:p>
          <a:p>
            <a:pPr lvl="1" latinLnBrk="0" hangingPunct="0"/>
            <a:r>
              <a:rPr lang="en-US" altLang="zh-CN" dirty="0"/>
              <a:t>UE cannot be configured with more than two NR PUCCH groups in the same FR.</a:t>
            </a:r>
            <a:endParaRPr lang="zh-CN" altLang="zh-CN" sz="2800" dirty="0"/>
          </a:p>
          <a:p>
            <a:pPr lvl="1" latinLnBrk="0" hangingPunct="0"/>
            <a:r>
              <a:rPr lang="en-US" altLang="zh-CN" dirty="0"/>
              <a:t>The same numerology is used within each NR PUCCH group in the same FR.</a:t>
            </a:r>
            <a:endParaRPr lang="zh-CN" altLang="zh-CN" dirty="0"/>
          </a:p>
          <a:p>
            <a:pPr lvl="1" latinLnBrk="0" hangingPunct="0"/>
            <a:r>
              <a:rPr lang="en-US" altLang="zh-CN" dirty="0"/>
              <a:t>Clarify the FG 6-7: Two PUCCH groups to be applied for NR CA without EN-DC operation</a:t>
            </a:r>
            <a:endParaRPr lang="zh-CN" altLang="zh-CN" sz="2800" dirty="0"/>
          </a:p>
          <a:p>
            <a:pPr lvl="1" latinLnBrk="0" hangingPunct="0"/>
            <a:r>
              <a:rPr lang="en-US" altLang="zh-CN" dirty="0"/>
              <a:t>Add the following two UE feature groups: (1) 6-23: EN-DC with one NR PUCCH group (2) 6-24: EN-DC with two NR PUCCH groups</a:t>
            </a:r>
            <a:endParaRPr lang="zh-CN" altLang="zh-CN" sz="2800" dirty="0"/>
          </a:p>
          <a:p>
            <a:pPr latinLnBrk="0" hangingPunct="0"/>
            <a:r>
              <a:rPr lang="en-US" altLang="zh-CN" dirty="0"/>
              <a:t>In LS reply, add RAN4 as </a:t>
            </a:r>
            <a:r>
              <a:rPr lang="ko-KR" altLang="zh-CN" dirty="0"/>
              <a:t>‘</a:t>
            </a:r>
            <a:r>
              <a:rPr lang="en-US" altLang="zh-CN" dirty="0"/>
              <a:t>To</a:t>
            </a:r>
            <a:r>
              <a:rPr lang="ko-KR" altLang="zh-CN" dirty="0"/>
              <a:t>’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8788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6A1338-2412-43C7-8111-99BABAD56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6" y="242388"/>
            <a:ext cx="7886700" cy="1325563"/>
          </a:xfrm>
        </p:spPr>
        <p:txBody>
          <a:bodyPr/>
          <a:lstStyle/>
          <a:p>
            <a:r>
              <a:rPr lang="en-US" altLang="zh-CN" dirty="0"/>
              <a:t>Example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80DAE7F-F7CC-4366-9B76-B667F6F9B4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452016"/>
              </p:ext>
            </p:extLst>
          </p:nvPr>
        </p:nvGraphicFramePr>
        <p:xfrm>
          <a:off x="147216" y="1239941"/>
          <a:ext cx="8947758" cy="5551166"/>
        </p:xfrm>
        <a:graphic>
          <a:graphicData uri="http://schemas.openxmlformats.org/drawingml/2006/table">
            <a:tbl>
              <a:tblPr firstRow="1" firstCol="1" bandRow="1"/>
              <a:tblGrid>
                <a:gridCol w="325326">
                  <a:extLst>
                    <a:ext uri="{9D8B030D-6E8A-4147-A177-3AD203B41FA5}">
                      <a16:colId xmlns:a16="http://schemas.microsoft.com/office/drawing/2014/main" val="1440201702"/>
                    </a:ext>
                  </a:extLst>
                </a:gridCol>
                <a:gridCol w="374388">
                  <a:extLst>
                    <a:ext uri="{9D8B030D-6E8A-4147-A177-3AD203B41FA5}">
                      <a16:colId xmlns:a16="http://schemas.microsoft.com/office/drawing/2014/main" val="3818592228"/>
                    </a:ext>
                  </a:extLst>
                </a:gridCol>
                <a:gridCol w="638869">
                  <a:extLst>
                    <a:ext uri="{9D8B030D-6E8A-4147-A177-3AD203B41FA5}">
                      <a16:colId xmlns:a16="http://schemas.microsoft.com/office/drawing/2014/main" val="3831389736"/>
                    </a:ext>
                  </a:extLst>
                </a:gridCol>
                <a:gridCol w="1071942">
                  <a:extLst>
                    <a:ext uri="{9D8B030D-6E8A-4147-A177-3AD203B41FA5}">
                      <a16:colId xmlns:a16="http://schemas.microsoft.com/office/drawing/2014/main" val="3263698171"/>
                    </a:ext>
                  </a:extLst>
                </a:gridCol>
                <a:gridCol w="613816">
                  <a:extLst>
                    <a:ext uri="{9D8B030D-6E8A-4147-A177-3AD203B41FA5}">
                      <a16:colId xmlns:a16="http://schemas.microsoft.com/office/drawing/2014/main" val="1710763401"/>
                    </a:ext>
                  </a:extLst>
                </a:gridCol>
                <a:gridCol w="522549">
                  <a:extLst>
                    <a:ext uri="{9D8B030D-6E8A-4147-A177-3AD203B41FA5}">
                      <a16:colId xmlns:a16="http://schemas.microsoft.com/office/drawing/2014/main" val="1158253764"/>
                    </a:ext>
                  </a:extLst>
                </a:gridCol>
                <a:gridCol w="739085">
                  <a:extLst>
                    <a:ext uri="{9D8B030D-6E8A-4147-A177-3AD203B41FA5}">
                      <a16:colId xmlns:a16="http://schemas.microsoft.com/office/drawing/2014/main" val="4271656560"/>
                    </a:ext>
                  </a:extLst>
                </a:gridCol>
                <a:gridCol w="508233">
                  <a:extLst>
                    <a:ext uri="{9D8B030D-6E8A-4147-A177-3AD203B41FA5}">
                      <a16:colId xmlns:a16="http://schemas.microsoft.com/office/drawing/2014/main" val="3354518209"/>
                    </a:ext>
                  </a:extLst>
                </a:gridCol>
                <a:gridCol w="680030">
                  <a:extLst>
                    <a:ext uri="{9D8B030D-6E8A-4147-A177-3AD203B41FA5}">
                      <a16:colId xmlns:a16="http://schemas.microsoft.com/office/drawing/2014/main" val="2066075576"/>
                    </a:ext>
                  </a:extLst>
                </a:gridCol>
                <a:gridCol w="680030">
                  <a:extLst>
                    <a:ext uri="{9D8B030D-6E8A-4147-A177-3AD203B41FA5}">
                      <a16:colId xmlns:a16="http://schemas.microsoft.com/office/drawing/2014/main" val="3850539988"/>
                    </a:ext>
                  </a:extLst>
                </a:gridCol>
                <a:gridCol w="551182">
                  <a:extLst>
                    <a:ext uri="{9D8B030D-6E8A-4147-A177-3AD203B41FA5}">
                      <a16:colId xmlns:a16="http://schemas.microsoft.com/office/drawing/2014/main" val="3996326984"/>
                    </a:ext>
                  </a:extLst>
                </a:gridCol>
                <a:gridCol w="306013">
                  <a:extLst>
                    <a:ext uri="{9D8B030D-6E8A-4147-A177-3AD203B41FA5}">
                      <a16:colId xmlns:a16="http://schemas.microsoft.com/office/drawing/2014/main" val="210745393"/>
                    </a:ext>
                  </a:extLst>
                </a:gridCol>
                <a:gridCol w="622763">
                  <a:extLst>
                    <a:ext uri="{9D8B030D-6E8A-4147-A177-3AD203B41FA5}">
                      <a16:colId xmlns:a16="http://schemas.microsoft.com/office/drawing/2014/main" val="2513380321"/>
                    </a:ext>
                  </a:extLst>
                </a:gridCol>
                <a:gridCol w="819615">
                  <a:extLst>
                    <a:ext uri="{9D8B030D-6E8A-4147-A177-3AD203B41FA5}">
                      <a16:colId xmlns:a16="http://schemas.microsoft.com/office/drawing/2014/main" val="1479393997"/>
                    </a:ext>
                  </a:extLst>
                </a:gridCol>
                <a:gridCol w="493917">
                  <a:extLst>
                    <a:ext uri="{9D8B030D-6E8A-4147-A177-3AD203B41FA5}">
                      <a16:colId xmlns:a16="http://schemas.microsoft.com/office/drawing/2014/main" val="3387704371"/>
                    </a:ext>
                  </a:extLst>
                </a:gridCol>
              </a:tblGrid>
              <a:tr h="2122166"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Features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#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Feature group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Components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Prerequisite feature groups </a:t>
                      </a:r>
                      <a:b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(listed in this sheet only)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Need for g</a:t>
                      </a: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NB to know whether the</a:t>
                      </a:r>
                      <a:br>
                        <a:rPr lang="en-US" sz="9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feature is supported by the UE</a:t>
                      </a:r>
                      <a:br>
                        <a:rPr lang="en-US" sz="9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sz="9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(what happens if gNB does not know?)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Consequences if the feature</a:t>
                      </a:r>
                      <a:b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</a:b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is not supported by the UE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Type (see R2-1712078)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Need of FDD/TDD differentiation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Need of FR1/FR2 differentiation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RAN5 implication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Note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Responsible WG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RAN WG recommendation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TSG-RAN decision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149478"/>
                  </a:ext>
                </a:extLst>
              </a:tr>
              <a:tr h="1061083"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6-7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Two PUCCH group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1) Same numerology across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NR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carriers for data/control channel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for NR CA without EN-DC operation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[at a given time]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6-5, 6-6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Type 3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MS PGothic" panose="020B0600070205080204" pitchFamily="34" charset="-128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223770"/>
                  </a:ext>
                </a:extLst>
              </a:tr>
              <a:tr h="613382"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6-23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EN-DC with one NR PUCCH group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1) EN-DC with one PUCCH group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Type 3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RAN1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Optional with capability signaling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MS PGothic" panose="020B0600070205080204" pitchFamily="34" charset="-128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132848"/>
                  </a:ext>
                </a:extLst>
              </a:tr>
              <a:tr h="1414777"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6-24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EN-DC with two NR PUCCH groups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1) EN-DC with two NR PUCCH groups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2) One PUCCH group in FR1 and another PUCCH group in FR2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3) Same numerology within each PUCCH group in 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the same FR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6-5, 6-6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，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6-23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Type 3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N.A.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RAN1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Optional with capability signaling</a:t>
                      </a:r>
                      <a:endParaRPr lang="zh-CN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MS PGothic" panose="020B0600070205080204" pitchFamily="34" charset="-128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zh-CN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45789" marR="45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1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528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B477274-ECF8-4799-BE42-62150C935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323335"/>
              </p:ext>
            </p:extLst>
          </p:nvPr>
        </p:nvGraphicFramePr>
        <p:xfrm>
          <a:off x="290513" y="845694"/>
          <a:ext cx="8534368" cy="5608320"/>
        </p:xfrm>
        <a:graphic>
          <a:graphicData uri="http://schemas.openxmlformats.org/drawingml/2006/table">
            <a:tbl>
              <a:tblPr firstRow="1" firstCol="1" bandRow="1"/>
              <a:tblGrid>
                <a:gridCol w="339686">
                  <a:extLst>
                    <a:ext uri="{9D8B030D-6E8A-4147-A177-3AD203B41FA5}">
                      <a16:colId xmlns:a16="http://schemas.microsoft.com/office/drawing/2014/main" val="350807067"/>
                    </a:ext>
                  </a:extLst>
                </a:gridCol>
                <a:gridCol w="835442">
                  <a:extLst>
                    <a:ext uri="{9D8B030D-6E8A-4147-A177-3AD203B41FA5}">
                      <a16:colId xmlns:a16="http://schemas.microsoft.com/office/drawing/2014/main" val="1296652902"/>
                    </a:ext>
                  </a:extLst>
                </a:gridCol>
                <a:gridCol w="1239393">
                  <a:extLst>
                    <a:ext uri="{9D8B030D-6E8A-4147-A177-3AD203B41FA5}">
                      <a16:colId xmlns:a16="http://schemas.microsoft.com/office/drawing/2014/main" val="3958089578"/>
                    </a:ext>
                  </a:extLst>
                </a:gridCol>
                <a:gridCol w="501264">
                  <a:extLst>
                    <a:ext uri="{9D8B030D-6E8A-4147-A177-3AD203B41FA5}">
                      <a16:colId xmlns:a16="http://schemas.microsoft.com/office/drawing/2014/main" val="3987926668"/>
                    </a:ext>
                  </a:extLst>
                </a:gridCol>
                <a:gridCol w="356211">
                  <a:extLst>
                    <a:ext uri="{9D8B030D-6E8A-4147-A177-3AD203B41FA5}">
                      <a16:colId xmlns:a16="http://schemas.microsoft.com/office/drawing/2014/main" val="3514301418"/>
                    </a:ext>
                  </a:extLst>
                </a:gridCol>
                <a:gridCol w="824425">
                  <a:extLst>
                    <a:ext uri="{9D8B030D-6E8A-4147-A177-3AD203B41FA5}">
                      <a16:colId xmlns:a16="http://schemas.microsoft.com/office/drawing/2014/main" val="1507220642"/>
                    </a:ext>
                  </a:extLst>
                </a:gridCol>
                <a:gridCol w="455363">
                  <a:extLst>
                    <a:ext uri="{9D8B030D-6E8A-4147-A177-3AD203B41FA5}">
                      <a16:colId xmlns:a16="http://schemas.microsoft.com/office/drawing/2014/main" val="2737796383"/>
                    </a:ext>
                  </a:extLst>
                </a:gridCol>
                <a:gridCol w="508610">
                  <a:extLst>
                    <a:ext uri="{9D8B030D-6E8A-4147-A177-3AD203B41FA5}">
                      <a16:colId xmlns:a16="http://schemas.microsoft.com/office/drawing/2014/main" val="158037621"/>
                    </a:ext>
                  </a:extLst>
                </a:gridCol>
                <a:gridCol w="499430">
                  <a:extLst>
                    <a:ext uri="{9D8B030D-6E8A-4147-A177-3AD203B41FA5}">
                      <a16:colId xmlns:a16="http://schemas.microsoft.com/office/drawing/2014/main" val="698674707"/>
                    </a:ext>
                  </a:extLst>
                </a:gridCol>
                <a:gridCol w="409459">
                  <a:extLst>
                    <a:ext uri="{9D8B030D-6E8A-4147-A177-3AD203B41FA5}">
                      <a16:colId xmlns:a16="http://schemas.microsoft.com/office/drawing/2014/main" val="2334512999"/>
                    </a:ext>
                  </a:extLst>
                </a:gridCol>
                <a:gridCol w="563695">
                  <a:extLst>
                    <a:ext uri="{9D8B030D-6E8A-4147-A177-3AD203B41FA5}">
                      <a16:colId xmlns:a16="http://schemas.microsoft.com/office/drawing/2014/main" val="2138579366"/>
                    </a:ext>
                  </a:extLst>
                </a:gridCol>
                <a:gridCol w="464543">
                  <a:extLst>
                    <a:ext uri="{9D8B030D-6E8A-4147-A177-3AD203B41FA5}">
                      <a16:colId xmlns:a16="http://schemas.microsoft.com/office/drawing/2014/main" val="1593578021"/>
                    </a:ext>
                  </a:extLst>
                </a:gridCol>
                <a:gridCol w="611434">
                  <a:extLst>
                    <a:ext uri="{9D8B030D-6E8A-4147-A177-3AD203B41FA5}">
                      <a16:colId xmlns:a16="http://schemas.microsoft.com/office/drawing/2014/main" val="3764081619"/>
                    </a:ext>
                  </a:extLst>
                </a:gridCol>
                <a:gridCol w="466378">
                  <a:extLst>
                    <a:ext uri="{9D8B030D-6E8A-4147-A177-3AD203B41FA5}">
                      <a16:colId xmlns:a16="http://schemas.microsoft.com/office/drawing/2014/main" val="1332836604"/>
                    </a:ext>
                  </a:extLst>
                </a:gridCol>
                <a:gridCol w="459035">
                  <a:extLst>
                    <a:ext uri="{9D8B030D-6E8A-4147-A177-3AD203B41FA5}">
                      <a16:colId xmlns:a16="http://schemas.microsoft.com/office/drawing/2014/main" val="207992097"/>
                    </a:ext>
                  </a:extLst>
                </a:gridCol>
              </a:tblGrid>
              <a:tr h="13741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Basic DL NR-NR CA operation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Up to16 DL carriers 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Same numerology across carrier for data/control channel [at a given time]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 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This is conditioned on the support of DL CA band combination(s). The band combination definition is up to RAN4.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Mandatory with capability signaling for UE supporting DL CA (the number of supported DL carriers is UE capability)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157488"/>
                  </a:ext>
                </a:extLst>
              </a:tr>
              <a:tr h="4007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6-5a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PDCCH blind detection capability for CA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More than 4 DL CCs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Reporting value is one of integer from 4 to 16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4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No need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Yes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Optional with capability signaling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52194"/>
                  </a:ext>
                </a:extLst>
              </a:tr>
              <a:tr h="13741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6-6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Basic UL NR-NR CA operation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Up to16 UL carriers 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Same numerology across carrier for data/control channel [at a given time]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One PUCCH group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4) Single TAG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[6-5]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zh-CN" sz="800" kern="100" dirty="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 dirty="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This is conditioned on the support of UL CA band combination(s). The band combination definition is up to RAN4.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Mandatory with capability signaling for UE supporting UL CA (the number of supported DL carriers is UE capability)</a:t>
                      </a:r>
                      <a:endParaRPr lang="zh-CN" sz="800" kern="100" dirty="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801787"/>
                  </a:ext>
                </a:extLst>
              </a:tr>
              <a:tr h="4007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800" kern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-7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Two PUCCH group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Same numerology across carriers for data/control channel [at a given time]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6-5, 6-6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800" kern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ype 3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Optional with capability signaling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794202"/>
                  </a:ext>
                </a:extLst>
              </a:tr>
              <a:tr h="4007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800" kern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-8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Different numerology across PUCCH groups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6-5, 6-7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3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800" kern="10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Optional with capability signaling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601752"/>
                  </a:ext>
                </a:extLst>
              </a:tr>
              <a:tr h="40078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6-9</a:t>
                      </a:r>
                      <a:endParaRPr lang="zh-CN" sz="800" kern="100" dirty="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Different numerologies across carriers within the same PUCCH group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Same numerology between DL and UL per carrier for data/control channel at a given time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6-5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3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N.A.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algun Gothic" panose="020B0503020000020004" pitchFamily="34" charset="-127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MS PGothic" panose="020B0600070205080204" pitchFamily="34" charset="-128"/>
                          <a:ea typeface="MS Mincho" panose="02020609040205080304" pitchFamily="49" charset="-128"/>
                          <a:cs typeface="MS PGothic" panose="020B0600070205080204" pitchFamily="34" charset="-128"/>
                        </a:rPr>
                        <a:t> </a:t>
                      </a:r>
                      <a:endParaRPr lang="zh-CN" sz="800" kern="10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Optional with capability signaling</a:t>
                      </a:r>
                      <a:endParaRPr lang="zh-CN" sz="800" kern="100" dirty="0">
                        <a:effectLst/>
                        <a:latin typeface="Century" panose="020406040505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26242" marR="26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399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208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</TotalTime>
  <Words>630</Words>
  <Application>Microsoft Office PowerPoint</Application>
  <PresentationFormat>全屏显示(4:3)</PresentationFormat>
  <Paragraphs>146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 Unicode MS</vt:lpstr>
      <vt:lpstr>Malgun Gothic</vt:lpstr>
      <vt:lpstr>Malgun Gothic</vt:lpstr>
      <vt:lpstr>MS Mincho</vt:lpstr>
      <vt:lpstr>MS PGothic</vt:lpstr>
      <vt:lpstr>MS PGothic</vt:lpstr>
      <vt:lpstr>等线</vt:lpstr>
      <vt:lpstr>宋体</vt:lpstr>
      <vt:lpstr>Arial</vt:lpstr>
      <vt:lpstr>Calibri</vt:lpstr>
      <vt:lpstr>Calibri Light</vt:lpstr>
      <vt:lpstr>Century</vt:lpstr>
      <vt:lpstr>Times New Roman</vt:lpstr>
      <vt:lpstr>Office 테마</vt:lpstr>
      <vt:lpstr>Proposals on EN-DC and NR PUCCH SCell</vt:lpstr>
      <vt:lpstr>Proposal</vt:lpstr>
      <vt:lpstr>Example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on DCI handling for CS-RNTI</dc:title>
  <dc:creator>Duckhyun Bae</dc:creator>
  <cp:lastModifiedBy>Wang lihui</cp:lastModifiedBy>
  <cp:revision>53</cp:revision>
  <dcterms:created xsi:type="dcterms:W3CDTF">2018-05-21T14:31:33Z</dcterms:created>
  <dcterms:modified xsi:type="dcterms:W3CDTF">2018-05-24T05:26:24Z</dcterms:modified>
</cp:coreProperties>
</file>