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302" r:id="rId3"/>
    <p:sldId id="308" r:id="rId4"/>
    <p:sldId id="307" r:id="rId5"/>
    <p:sldId id="304" r:id="rId6"/>
    <p:sldId id="306" r:id="rId7"/>
    <p:sldId id="305" r:id="rId8"/>
    <p:sldId id="297" r:id="rId9"/>
    <p:sldId id="275" r:id="rId10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62" autoAdjust="0"/>
    <p:restoredTop sz="94660"/>
  </p:normalViewPr>
  <p:slideViewPr>
    <p:cSldViewPr>
      <p:cViewPr varScale="1">
        <p:scale>
          <a:sx n="69" d="100"/>
          <a:sy n="69" d="100"/>
        </p:scale>
        <p:origin x="86" y="475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pPr/>
              <a:t>2018/5/22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2018/5/22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2018/5/22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2018/5/22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34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2018/5/22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2018/5/22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2018/5/22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2018/5/22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2018/5/22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2018/5/22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2018/5/22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2018/5/22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9F5FD-6025-442A-BCC9-CFAC964F37F8}" type="datetimeFigureOut">
              <a:rPr kumimoji="1" lang="ja-JP" altLang="en-US" smtClean="0"/>
              <a:pPr/>
              <a:t>2018/5/22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sz="3600" dirty="0" smtClean="0"/>
              <a:t>Summary on CA aspects</a:t>
            </a:r>
            <a:endParaRPr kumimoji="1" lang="ja-JP" altLang="en-US" sz="36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827584" y="3886200"/>
            <a:ext cx="7488832" cy="694928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Samsung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236296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i="1" dirty="0" smtClean="0"/>
              <a:t>R1-1807699</a:t>
            </a:r>
            <a:endParaRPr lang="ja-JP" altLang="en-US" sz="2400" i="1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2505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</a:t>
            </a:r>
            <a:r>
              <a:rPr lang="en-US" altLang="ja-JP" sz="2400" dirty="0" smtClean="0"/>
              <a:t>WG1#93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400" dirty="0" err="1" smtClean="0"/>
              <a:t>Busan</a:t>
            </a:r>
            <a:r>
              <a:rPr lang="en-US" sz="2400" dirty="0" smtClean="0"/>
              <a:t>, Korea, May 21 – 25, 2018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 dirty="0"/>
              <a:t>item </a:t>
            </a:r>
            <a:r>
              <a:rPr lang="en-US" altLang="ja-JP" sz="2400" dirty="0" smtClean="0"/>
              <a:t>7.1.3.4.2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9244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Semi-static HARQ-ACK Codebook 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856984" cy="6048672"/>
          </a:xfrm>
        </p:spPr>
        <p:txBody>
          <a:bodyPr>
            <a:noAutofit/>
          </a:bodyPr>
          <a:lstStyle/>
          <a:p>
            <a:r>
              <a:rPr lang="en-US" altLang="ja-JP" sz="1800" dirty="0" smtClean="0"/>
              <a:t>For PDSCH with slot aggregation over </a:t>
            </a:r>
            <a:r>
              <a:rPr lang="en-US" altLang="ja-JP" sz="1800" i="1" dirty="0" smtClean="0"/>
              <a:t>R</a:t>
            </a:r>
            <a:r>
              <a:rPr lang="en-US" altLang="ja-JP" sz="1800" dirty="0" smtClean="0"/>
              <a:t> slots </a:t>
            </a:r>
          </a:p>
          <a:p>
            <a:pPr lvl="1"/>
            <a:r>
              <a:rPr lang="en-US" altLang="ja-JP" sz="1600" dirty="0" smtClean="0"/>
              <a:t>Alt1: Determine </a:t>
            </a:r>
            <a:r>
              <a:rPr lang="en-US" sz="1600" dirty="0" smtClean="0"/>
              <a:t>HARQ-ACK codebook size by non-overlapped PDSCH occasions in association set - HARQ-ACK codebook is compressed to ceil(</a:t>
            </a:r>
            <a:r>
              <a:rPr lang="en-US" sz="1600" i="1" dirty="0" smtClean="0"/>
              <a:t>N</a:t>
            </a:r>
            <a:r>
              <a:rPr lang="en-US" sz="1600" dirty="0" smtClean="0"/>
              <a:t>/</a:t>
            </a:r>
            <a:r>
              <a:rPr lang="en-US" sz="1600" i="1" dirty="0" smtClean="0"/>
              <a:t>R</a:t>
            </a:r>
            <a:r>
              <a:rPr lang="en-US" sz="1600" dirty="0" smtClean="0"/>
              <a:t>) where </a:t>
            </a:r>
            <a:r>
              <a:rPr lang="en-US" sz="1600" i="1" dirty="0" smtClean="0"/>
              <a:t>N</a:t>
            </a:r>
            <a:r>
              <a:rPr lang="en-US" sz="1600" dirty="0" smtClean="0"/>
              <a:t> is the number of available slots in HARQ association set </a:t>
            </a:r>
            <a:r>
              <a:rPr lang="en-US" altLang="ja-JP" sz="1600" dirty="0" smtClean="0"/>
              <a:t>(R1-1806073, R1-1806301, R1-1806525, R1-1806630, R1-1806838)</a:t>
            </a:r>
          </a:p>
          <a:p>
            <a:pPr lvl="2"/>
            <a:r>
              <a:rPr lang="en-GB" altLang="ja-JP" sz="1400" dirty="0" smtClean="0"/>
              <a:t>E.g.: Step 1:</a:t>
            </a:r>
            <a:r>
              <a:rPr lang="en-GB" sz="1400" dirty="0" smtClean="0"/>
              <a:t> Find PDSCH candidate C1 having earliest end slot index among set of PDSCH candidates, and go to 2.</a:t>
            </a:r>
            <a:r>
              <a:rPr lang="en-US" sz="1400" dirty="0" smtClean="0"/>
              <a:t> Step 2: </a:t>
            </a:r>
            <a:r>
              <a:rPr lang="en-GB" sz="1400" dirty="0" smtClean="0"/>
              <a:t>Find PDSCH candidate(s) C2 overlapping with C1 and allocate same HARQ-ACK bit for C1 and C2.</a:t>
            </a:r>
            <a:r>
              <a:rPr lang="en-US" sz="1400" dirty="0" smtClean="0"/>
              <a:t> step 3: </a:t>
            </a:r>
            <a:r>
              <a:rPr lang="en-GB" sz="1400" dirty="0" smtClean="0"/>
              <a:t>Update set of PDSCH candidates by excluding C1 and C2, and go to Step 1.</a:t>
            </a:r>
            <a:endParaRPr lang="en-US" altLang="ja-JP" sz="1400" dirty="0" smtClean="0"/>
          </a:p>
          <a:p>
            <a:pPr lvl="1"/>
            <a:r>
              <a:rPr lang="en-US" altLang="ja-JP" sz="1600" dirty="0" smtClean="0"/>
              <a:t>Alt2: Keep current specifications and include that number of slots can be &gt;1 (</a:t>
            </a:r>
            <a:r>
              <a:rPr lang="en-GB" sz="1600" dirty="0" smtClean="0"/>
              <a:t>R1-1806144, R1-1806740)</a:t>
            </a:r>
            <a:endParaRPr lang="en-US" altLang="ja-JP" sz="1600" dirty="0" smtClean="0"/>
          </a:p>
          <a:p>
            <a:pPr lvl="1"/>
            <a:r>
              <a:rPr lang="en-US" altLang="ja-JP" sz="1600" dirty="0" smtClean="0"/>
              <a:t>Alt3: Keep current specifications by mapping HARQ-ACK bit for TB in each corresponding PDSCH occasion (</a:t>
            </a:r>
            <a:r>
              <a:rPr lang="en-GB" sz="1600" dirty="0" smtClean="0"/>
              <a:t>R1-180</a:t>
            </a:r>
            <a:r>
              <a:rPr lang="en-US" sz="1600" dirty="0" smtClean="0"/>
              <a:t>6344, R1-1807241</a:t>
            </a:r>
            <a:r>
              <a:rPr lang="en-US" altLang="ja-JP" sz="1600" dirty="0" smtClean="0"/>
              <a:t>)</a:t>
            </a:r>
          </a:p>
          <a:p>
            <a:pPr lvl="1"/>
            <a:endParaRPr lang="en-GB" altLang="ja-JP" sz="1600" dirty="0" smtClean="0"/>
          </a:p>
          <a:p>
            <a:r>
              <a:rPr lang="en-US" sz="1800" dirty="0" smtClean="0"/>
              <a:t>Determine PDSCH reception occasions per slot by </a:t>
            </a:r>
            <a:r>
              <a:rPr lang="en-US" sz="1800" i="1" dirty="0" err="1" smtClean="0"/>
              <a:t>pdsch-symbolAllocation</a:t>
            </a:r>
            <a:r>
              <a:rPr lang="en-US" sz="1800" dirty="0" smtClean="0"/>
              <a:t> table for DCI formats in USS - PDSCH reception occasions for PDSCHs scheduled by DCI formats in CSS are a subset of the ones for PDSCHs scheduled by DCI formats in a USS (</a:t>
            </a:r>
            <a:r>
              <a:rPr lang="en-GB" sz="1800" dirty="0" smtClean="0"/>
              <a:t>R1-1806740)</a:t>
            </a:r>
            <a:r>
              <a:rPr lang="en-US" sz="1800" dirty="0" smtClean="0"/>
              <a:t> </a:t>
            </a:r>
          </a:p>
          <a:p>
            <a:pPr lvl="1"/>
            <a:endParaRPr 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37308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Semi-static HARQ-ACK Codebook 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856984" cy="6048672"/>
          </a:xfrm>
        </p:spPr>
        <p:txBody>
          <a:bodyPr>
            <a:noAutofit/>
          </a:bodyPr>
          <a:lstStyle/>
          <a:p>
            <a:r>
              <a:rPr lang="en-US" altLang="ja-JP" sz="1800" dirty="0" smtClean="0"/>
              <a:t>Exclude PDSCH candidates with </a:t>
            </a:r>
            <a:r>
              <a:rPr lang="en-US" sz="1800" dirty="0" smtClean="0"/>
              <a:t>time duration between last symbol and first symbol of PUCCH/PUSCH for HARQ-ACK smaller than the PDSCH processing time (</a:t>
            </a:r>
            <a:r>
              <a:rPr lang="en-US" altLang="ja-JP" sz="1800" dirty="0" smtClean="0"/>
              <a:t>R1-1807236, R1-1807067)</a:t>
            </a:r>
          </a:p>
          <a:p>
            <a:pPr lvl="1"/>
            <a:endParaRPr lang="en-US" altLang="ja-JP" sz="1400" dirty="0" smtClean="0"/>
          </a:p>
          <a:p>
            <a:r>
              <a:rPr lang="en-US" sz="1800" dirty="0"/>
              <a:t>HARQ-ACK bits for PDSCHs scheduled by respective PDCCHs received after an UL grant scheduling PUSCH (for UCI on PUSCH) are set to NACK to maintain HARQ-ACK codebook size (R1-1807262</a:t>
            </a:r>
            <a:r>
              <a:rPr lang="en-US" sz="1800" dirty="0" smtClean="0"/>
              <a:t>)</a:t>
            </a:r>
          </a:p>
          <a:p>
            <a:pPr lvl="1"/>
            <a:endParaRPr lang="en-US" sz="1400" dirty="0"/>
          </a:p>
          <a:p>
            <a:r>
              <a:rPr lang="en-US" altLang="ja-JP" sz="1800" dirty="0"/>
              <a:t>To capture in TS 38.213 that “A </a:t>
            </a:r>
            <a:r>
              <a:rPr lang="en-US" sz="1800" dirty="0"/>
              <a:t>UE is not expected to have HARQ-ACK bits to multiplex due to DCI that is no earlier by N2 symbols than current PUCCH resource” </a:t>
            </a:r>
            <a:r>
              <a:rPr lang="en-US" altLang="ja-JP" sz="1800" dirty="0"/>
              <a:t>(R1-1806776)</a:t>
            </a:r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80123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Semi-static HARQ-ACK Codebook 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856984" cy="6048672"/>
          </a:xfrm>
        </p:spPr>
        <p:txBody>
          <a:bodyPr>
            <a:noAutofit/>
          </a:bodyPr>
          <a:lstStyle/>
          <a:p>
            <a:r>
              <a:rPr lang="en-US" altLang="ja-JP" sz="1800" dirty="0" smtClean="0"/>
              <a:t>UE reports a PDSCH detection outcome (ACK/NACK) for a PDSCH occasion only in HARQ-ACK codebook indicated by </a:t>
            </a:r>
            <a:r>
              <a:rPr lang="en-GB" sz="1800" dirty="0" smtClean="0"/>
              <a:t>PDSCH-to-HARQ timing</a:t>
            </a:r>
            <a:r>
              <a:rPr lang="en-US" altLang="ja-JP" sz="1800" dirty="0" smtClean="0"/>
              <a:t> field in corresponding DL DCI – UE reports NACK/DTX in other HARQ-ACK codebooks where UE reports HARQ-ACK for the PDSCH occasion </a:t>
            </a:r>
          </a:p>
          <a:p>
            <a:pPr lvl="1"/>
            <a:r>
              <a:rPr lang="en-US" altLang="ja-JP" sz="1400" dirty="0" smtClean="0"/>
              <a:t>Yes: R1-1805895, R1-1806144, R1-1806740, R1-1806838</a:t>
            </a:r>
          </a:p>
          <a:p>
            <a:pPr lvl="1"/>
            <a:r>
              <a:rPr lang="en-US" altLang="ja-JP" sz="1400" dirty="0" smtClean="0"/>
              <a:t>No (UE reports actual HARQ-ACK in each corresponding codebook): R1-1807415</a:t>
            </a:r>
            <a:endParaRPr lang="en-US" altLang="ja-JP" sz="1000" dirty="0" smtClean="0"/>
          </a:p>
          <a:p>
            <a:pPr lvl="1"/>
            <a:r>
              <a:rPr lang="en-US" altLang="ja-JP" sz="1400" dirty="0" smtClean="0"/>
              <a:t>No – also, UE reports NACK in</a:t>
            </a:r>
            <a:r>
              <a:rPr lang="en-US" sz="1400" dirty="0" smtClean="0"/>
              <a:t> PUCCH corresponding to larger k1 than indicated k1 in DL DCI (R1-1807399)</a:t>
            </a:r>
            <a:endParaRPr lang="en-US" altLang="ja-JP" sz="1400" dirty="0" smtClean="0"/>
          </a:p>
          <a:p>
            <a:pPr marL="457200" lvl="1" indent="0">
              <a:buNone/>
            </a:pPr>
            <a:endParaRPr lang="en-US" altLang="ja-JP" sz="1400" dirty="0" smtClean="0"/>
          </a:p>
          <a:p>
            <a:r>
              <a:rPr lang="en-GB" sz="1800" dirty="0" smtClean="0"/>
              <a:t>Reconsider inclusion of PDCCH monitoring occasions for determining HARQ-ACK codebook size (R1-1806740)</a:t>
            </a:r>
          </a:p>
          <a:p>
            <a:pPr lvl="1"/>
            <a:endParaRPr lang="en-GB" sz="1400" dirty="0" smtClean="0"/>
          </a:p>
        </p:txBody>
      </p:sp>
    </p:spTree>
    <p:extLst>
      <p:ext uri="{BB962C8B-B14F-4D97-AF65-F5344CB8AC3E}">
        <p14:creationId xmlns:p14="http://schemas.microsoft.com/office/powerpoint/2010/main" val="37308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Miscellaneous Aspects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20688"/>
            <a:ext cx="8856984" cy="6048672"/>
          </a:xfrm>
        </p:spPr>
        <p:txBody>
          <a:bodyPr>
            <a:noAutofit/>
          </a:bodyPr>
          <a:lstStyle/>
          <a:p>
            <a:r>
              <a:rPr lang="en-GB" sz="1800" dirty="0" smtClean="0"/>
              <a:t>Support simultaneous configuration of EN-DC and CA with two PUCCH-groups in Rel-15 </a:t>
            </a:r>
            <a:r>
              <a:rPr lang="en-US" altLang="ja-JP" sz="1800" dirty="0" smtClean="0"/>
              <a:t>(R1-1807067)</a:t>
            </a:r>
          </a:p>
          <a:p>
            <a:pPr lvl="1"/>
            <a:r>
              <a:rPr lang="en-US" sz="1400" dirty="0" smtClean="0">
                <a:solidFill>
                  <a:srgbClr val="FF0000"/>
                </a:solidFill>
              </a:rPr>
              <a:t>To be discussed under UE features and in the main session</a:t>
            </a:r>
          </a:p>
          <a:p>
            <a:r>
              <a:rPr lang="en-US" sz="1800" dirty="0" smtClean="0"/>
              <a:t>A UE may assume that synchronization and RSRP/RSRQ for a </a:t>
            </a:r>
            <a:r>
              <a:rPr lang="en-US" sz="1800" dirty="0" err="1" smtClean="0"/>
              <a:t>SCell</a:t>
            </a:r>
            <a:r>
              <a:rPr lang="en-US" sz="1800" dirty="0" smtClean="0"/>
              <a:t> without SS/PBCH block and without CSI-RS configured for RSRP/RSRQ measurements is are same as for the </a:t>
            </a:r>
            <a:r>
              <a:rPr lang="en-US" sz="1800" dirty="0" err="1" smtClean="0"/>
              <a:t>PCell</a:t>
            </a:r>
            <a:r>
              <a:rPr lang="en-US" sz="1800" dirty="0" smtClean="0"/>
              <a:t> or a respective </a:t>
            </a:r>
            <a:r>
              <a:rPr lang="en-US" sz="1800" dirty="0" err="1" smtClean="0"/>
              <a:t>SCell</a:t>
            </a:r>
            <a:r>
              <a:rPr lang="en-US" sz="1800" dirty="0" smtClean="0"/>
              <a:t> with SS/PBCH block </a:t>
            </a:r>
            <a:r>
              <a:rPr lang="en-US" altLang="ja-JP" sz="1800" dirty="0" smtClean="0"/>
              <a:t>(R1-1806776)</a:t>
            </a:r>
          </a:p>
          <a:p>
            <a:pPr lvl="1"/>
            <a:r>
              <a:rPr lang="en-US" altLang="ja-JP" sz="1400" dirty="0" smtClean="0">
                <a:solidFill>
                  <a:srgbClr val="FF0000"/>
                </a:solidFill>
              </a:rPr>
              <a:t>To be discussed in the RRM session</a:t>
            </a:r>
          </a:p>
          <a:p>
            <a:pPr lvl="1">
              <a:buNone/>
            </a:pPr>
            <a:endParaRPr lang="en-US" altLang="ja-JP" sz="1400" dirty="0" smtClean="0"/>
          </a:p>
          <a:p>
            <a:r>
              <a:rPr lang="en-US" altLang="zh-CN" sz="1800" dirty="0" smtClean="0"/>
              <a:t>Prioritize grant-based PUSCH over grant-free PUSCH for UCI multiplexing (R1-1806073, R1-1806630,  R1-1806838, </a:t>
            </a:r>
            <a:r>
              <a:rPr lang="en-US" altLang="zh-CN" sz="1800" dirty="0" smtClean="0">
                <a:solidFill>
                  <a:schemeClr val="tx2"/>
                </a:solidFill>
              </a:rPr>
              <a:t>and </a:t>
            </a:r>
            <a:r>
              <a:rPr lang="en-US" altLang="zh-CN" sz="1800" dirty="0" err="1" smtClean="0">
                <a:solidFill>
                  <a:schemeClr val="tx2"/>
                </a:solidFill>
              </a:rPr>
              <a:t>Docomo</a:t>
            </a:r>
            <a:r>
              <a:rPr lang="en-US" altLang="zh-CN" sz="1800" dirty="0" smtClean="0"/>
              <a:t>)</a:t>
            </a:r>
          </a:p>
          <a:p>
            <a:pPr lvl="1"/>
            <a:r>
              <a:rPr lang="en-US" altLang="zh-CN" sz="1400" dirty="0" smtClean="0"/>
              <a:t>The PUSCHs are on different cells</a:t>
            </a:r>
          </a:p>
          <a:p>
            <a:pPr lvl="1"/>
            <a:endParaRPr lang="en-US" altLang="zh-CN" sz="1200" dirty="0" smtClean="0"/>
          </a:p>
          <a:p>
            <a:r>
              <a:rPr lang="en-US" altLang="zh-CN" sz="1800" dirty="0" smtClean="0"/>
              <a:t>Prioritize earlier PUSCH over later PUSCH for UCI multiplexing (R1-1806838). Also prioritize the earlier of a PUCCH or PUSCH for UCI multiplexing (R1-1806525)</a:t>
            </a:r>
          </a:p>
          <a:p>
            <a:pPr lvl="1"/>
            <a:r>
              <a:rPr lang="en-US" altLang="zh-CN" sz="1400" dirty="0" smtClean="0"/>
              <a:t>Overlaps with UL control A.I.</a:t>
            </a:r>
          </a:p>
          <a:p>
            <a:pPr lvl="1"/>
            <a:endParaRPr lang="en-US" altLang="zh-CN" sz="1400" dirty="0" smtClean="0"/>
          </a:p>
          <a:p>
            <a:r>
              <a:rPr lang="en-US" sz="1800" dirty="0" smtClean="0"/>
              <a:t>For paired or unpaired spectrum and for semi-static or dynamic HARQ-ACK codebook, UE can transmit on PUSCH the HARQ-ACK corresponding to PDSCH reception(s) before UL/DL BWP switching (R1-1806301)</a:t>
            </a:r>
          </a:p>
          <a:p>
            <a:pPr lvl="1"/>
            <a:r>
              <a:rPr lang="en-US" sz="1400" dirty="0" smtClean="0">
                <a:solidFill>
                  <a:schemeClr val="tx2"/>
                </a:solidFill>
              </a:rPr>
              <a:t>No offline consensus to support – treat similar to PUCCH and drop HARQ-ACK for PDSCH received prior to BWP switching.</a:t>
            </a:r>
          </a:p>
          <a:p>
            <a:pPr lvl="1"/>
            <a:endParaRPr lang="en-US" altLang="zh-CN" sz="1400" dirty="0" smtClean="0"/>
          </a:p>
        </p:txBody>
      </p:sp>
    </p:spTree>
    <p:extLst>
      <p:ext uri="{BB962C8B-B14F-4D97-AF65-F5344CB8AC3E}">
        <p14:creationId xmlns:p14="http://schemas.microsoft.com/office/powerpoint/2010/main" val="158888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Miscellaneous Aspects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7504" y="620688"/>
            <a:ext cx="8928992" cy="6048672"/>
          </a:xfrm>
        </p:spPr>
        <p:txBody>
          <a:bodyPr>
            <a:noAutofit/>
          </a:bodyPr>
          <a:lstStyle/>
          <a:p>
            <a:r>
              <a:rPr lang="en-US" sz="1800" dirty="0"/>
              <a:t>Consider total DAI, in addition to counter DAI, </a:t>
            </a:r>
            <a:r>
              <a:rPr lang="en-US" sz="1800" dirty="0" smtClean="0"/>
              <a:t>in determining </a:t>
            </a:r>
            <a:r>
              <a:rPr lang="en-US" sz="1800" dirty="0"/>
              <a:t>number of missed scheduled TBs or CBGs (for CA operation and when UE last detects DCI format 1_1) (R1-1807262</a:t>
            </a:r>
            <a:r>
              <a:rPr lang="en-US" sz="1800" dirty="0" smtClean="0"/>
              <a:t>)</a:t>
            </a:r>
          </a:p>
          <a:p>
            <a:pPr lvl="1"/>
            <a:r>
              <a:rPr lang="en-US" sz="1400" dirty="0" smtClean="0">
                <a:solidFill>
                  <a:schemeClr val="tx2"/>
                </a:solidFill>
              </a:rPr>
              <a:t>Offline consensus is to include, when applicable, use of total DAI in determining missed scheduled TBs or CBGs</a:t>
            </a:r>
            <a:endParaRPr lang="en-US" sz="1400" dirty="0">
              <a:solidFill>
                <a:schemeClr val="tx2"/>
              </a:solidFill>
            </a:endParaRPr>
          </a:p>
          <a:p>
            <a:endParaRPr lang="en-US" altLang="zh-CN" sz="1800" dirty="0"/>
          </a:p>
          <a:p>
            <a:r>
              <a:rPr lang="en-GB" sz="1800" dirty="0" smtClean="0"/>
              <a:t>Clarify that TB-level HARQ-ACK always applies for SPS PDSCH (including in cells with CBG-based retransmission) (R1-1806630)</a:t>
            </a:r>
          </a:p>
          <a:p>
            <a:pPr lvl="1"/>
            <a:r>
              <a:rPr lang="en-GB" sz="1400" dirty="0" smtClean="0">
                <a:solidFill>
                  <a:schemeClr val="tx2"/>
                </a:solidFill>
              </a:rPr>
              <a:t>Check whether it is needed to add a sentence in the specs such as “Only TB-level HARQ-ACK is supported for SPS PDSCH”</a:t>
            </a:r>
          </a:p>
          <a:p>
            <a:pPr lvl="1"/>
            <a:endParaRPr lang="en-GB" sz="1400" dirty="0" smtClean="0"/>
          </a:p>
          <a:p>
            <a:r>
              <a:rPr lang="en-GB" sz="1800" dirty="0" smtClean="0"/>
              <a:t>Clarify that “last DCI format” </a:t>
            </a:r>
            <a:r>
              <a:rPr lang="en-US" sz="1800" dirty="0" smtClean="0"/>
              <a:t>is </a:t>
            </a:r>
            <a:r>
              <a:rPr lang="en-GB" sz="1800" dirty="0" smtClean="0"/>
              <a:t>among the DCI formats indicating the same slot for HARQ-ACK feedback for the Dec. 2017 drop </a:t>
            </a:r>
            <a:r>
              <a:rPr lang="en-US" altLang="ja-JP" sz="1800" dirty="0" smtClean="0"/>
              <a:t>(R1-1807067)</a:t>
            </a:r>
          </a:p>
          <a:p>
            <a:pPr lvl="1"/>
            <a:r>
              <a:rPr lang="en-US" altLang="ja-JP" sz="1400" dirty="0" smtClean="0">
                <a:solidFill>
                  <a:schemeClr val="tx2"/>
                </a:solidFill>
              </a:rPr>
              <a:t>Offline consensus is to update 38.213 with the clarification suggested in R1-1807067 “among the DCI formats 1_0 or DCI formats 1_1 indicating the same slot for HARQ-ACK reporting”</a:t>
            </a:r>
          </a:p>
          <a:p>
            <a:pPr marL="457200" lvl="1" indent="0">
              <a:buNone/>
            </a:pPr>
            <a:endParaRPr lang="en-US" sz="1400" dirty="0" smtClean="0"/>
          </a:p>
          <a:p>
            <a:r>
              <a:rPr lang="en-US" sz="1800" dirty="0" smtClean="0"/>
              <a:t>Support of 2 PUCCH transmissions in a slot for (different) HARQ-ACK </a:t>
            </a:r>
            <a:r>
              <a:rPr lang="en-US" altLang="ja-JP" sz="1800" dirty="0" smtClean="0"/>
              <a:t>(R1-1807067, R1-1806301)</a:t>
            </a:r>
          </a:p>
          <a:p>
            <a:pPr lvl="1"/>
            <a:r>
              <a:rPr lang="en-US" altLang="ja-JP" sz="1400" dirty="0" smtClean="0"/>
              <a:t>Overlaps with URLLC related topics </a:t>
            </a:r>
          </a:p>
          <a:p>
            <a:pPr marL="457200" lvl="1" indent="0">
              <a:buNone/>
            </a:pPr>
            <a:endParaRPr lang="en-US" altLang="ja-JP" sz="1400" dirty="0"/>
          </a:p>
          <a:p>
            <a:r>
              <a:rPr lang="en-US" altLang="ja-JP" sz="1800" dirty="0"/>
              <a:t>For a UE with capability and configured to simultaneously receive PDSCH with DMRS Type A and with DMRS Type B in a slot, append HARQ-ACK codebook for DMRS Type B to HARQ-ACK codebook for DMRS Type A (R1-1806144)</a:t>
            </a:r>
          </a:p>
          <a:p>
            <a:endParaRPr lang="en-US" altLang="ja-JP" sz="1800" dirty="0" smtClean="0"/>
          </a:p>
          <a:p>
            <a:pPr lvl="1"/>
            <a:endParaRPr lang="en-US" sz="1400" dirty="0" smtClean="0"/>
          </a:p>
          <a:p>
            <a:pPr>
              <a:buNone/>
            </a:pPr>
            <a:endParaRPr lang="en-US" sz="1800" dirty="0" smtClean="0"/>
          </a:p>
          <a:p>
            <a:pPr lvl="1">
              <a:buNone/>
            </a:pPr>
            <a:endParaRPr 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158888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512" y="44624"/>
            <a:ext cx="8712968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Cross-Carrier scheduling for different numerologies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20688"/>
            <a:ext cx="8856984" cy="6048672"/>
          </a:xfrm>
        </p:spPr>
        <p:txBody>
          <a:bodyPr>
            <a:noAutofit/>
          </a:bodyPr>
          <a:lstStyle/>
          <a:p>
            <a:r>
              <a:rPr lang="en-US" altLang="ja-JP" sz="1800" dirty="0" smtClean="0">
                <a:solidFill>
                  <a:srgbClr val="FF0000"/>
                </a:solidFill>
              </a:rPr>
              <a:t>The following is to be discussed under the scheduling/HARQ AI (7.1.3.3.2)</a:t>
            </a:r>
          </a:p>
          <a:p>
            <a:pPr lvl="1">
              <a:buNone/>
            </a:pPr>
            <a:endParaRPr lang="en-US" altLang="ja-JP" sz="1400" dirty="0" smtClean="0"/>
          </a:p>
          <a:p>
            <a:r>
              <a:rPr lang="en-US" altLang="ja-JP" sz="1800" dirty="0" smtClean="0"/>
              <a:t>Restrict cross-CC scheduling realizations to contain UE complexity (R1-1806776)</a:t>
            </a:r>
          </a:p>
          <a:p>
            <a:pPr lvl="1"/>
            <a:r>
              <a:rPr lang="en-US" sz="1400" dirty="0" smtClean="0"/>
              <a:t>Alt 1: No support of cross-carrier scheduling in Rel-15. </a:t>
            </a:r>
          </a:p>
          <a:p>
            <a:pPr lvl="1"/>
            <a:r>
              <a:rPr lang="en-US" sz="1400" dirty="0" smtClean="0"/>
              <a:t>Alt 2: No support of cross-carrier scheduling across different numerologies in Rel-15 </a:t>
            </a:r>
          </a:p>
          <a:p>
            <a:pPr lvl="1"/>
            <a:r>
              <a:rPr lang="en-US" sz="1400" dirty="0" smtClean="0"/>
              <a:t>Alt 3. Divided the UE feature 6-10 cross carrier scheduling into cross-carrier scheduling with same numerology (6-10a) and cross-carrier scheduling across same or different numerologies (6-10b)</a:t>
            </a:r>
          </a:p>
          <a:p>
            <a:pPr lvl="1"/>
            <a:r>
              <a:rPr lang="x-none" sz="1400" dirty="0" smtClean="0"/>
              <a:t>Alt </a:t>
            </a:r>
            <a:r>
              <a:rPr lang="en-US" sz="1400" dirty="0" smtClean="0"/>
              <a:t>4</a:t>
            </a:r>
            <a:r>
              <a:rPr lang="x-none" sz="1400" dirty="0" smtClean="0"/>
              <a:t>. For </a:t>
            </a:r>
            <a:r>
              <a:rPr lang="en-US" sz="1400" dirty="0" smtClean="0"/>
              <a:t>cross-carrier scheduling across different numerologies, K0=0 and K2=0 are defined as first slot that is overlapped with slot of scheduling PDCCH transmission and constraints K0&gt;X and K2&gt;Y are defined</a:t>
            </a:r>
          </a:p>
          <a:p>
            <a:pPr lvl="1">
              <a:buNone/>
            </a:pPr>
            <a:endParaRPr lang="en-US" altLang="ja-JP" sz="1400" dirty="0" smtClean="0"/>
          </a:p>
        </p:txBody>
      </p:sp>
    </p:spTree>
    <p:extLst>
      <p:ext uri="{BB962C8B-B14F-4D97-AF65-F5344CB8AC3E}">
        <p14:creationId xmlns:p14="http://schemas.microsoft.com/office/powerpoint/2010/main" val="158888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1520" y="44624"/>
            <a:ext cx="8712968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Clarifications to confirm for cross-carrier scheduling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6048672"/>
          </a:xfrm>
        </p:spPr>
        <p:txBody>
          <a:bodyPr>
            <a:noAutofit/>
          </a:bodyPr>
          <a:lstStyle/>
          <a:p>
            <a:r>
              <a:rPr lang="en-US" altLang="ja-JP" sz="1800" dirty="0">
                <a:solidFill>
                  <a:srgbClr val="FF0000"/>
                </a:solidFill>
              </a:rPr>
              <a:t>The following </a:t>
            </a:r>
            <a:r>
              <a:rPr lang="en-US" altLang="ja-JP" sz="1800" dirty="0" smtClean="0">
                <a:solidFill>
                  <a:srgbClr val="FF0000"/>
                </a:solidFill>
              </a:rPr>
              <a:t>is to </a:t>
            </a:r>
            <a:r>
              <a:rPr lang="en-US" altLang="ja-JP" sz="1800" dirty="0">
                <a:solidFill>
                  <a:srgbClr val="FF0000"/>
                </a:solidFill>
              </a:rPr>
              <a:t>be discussed under the scheduling/HARQ AI (7.1.3.3.2</a:t>
            </a:r>
            <a:r>
              <a:rPr lang="en-US" altLang="ja-JP" sz="1800" dirty="0" smtClean="0">
                <a:solidFill>
                  <a:srgbClr val="FF0000"/>
                </a:solidFill>
              </a:rPr>
              <a:t>)</a:t>
            </a:r>
            <a:endParaRPr lang="en-US" sz="1800" dirty="0" smtClean="0"/>
          </a:p>
          <a:p>
            <a:endParaRPr lang="en-US" sz="1800" dirty="0"/>
          </a:p>
          <a:p>
            <a:r>
              <a:rPr lang="en-US" sz="1800" dirty="0" smtClean="0"/>
              <a:t>Cross carrier slot-based scheduling is allowed toward same or later slot only</a:t>
            </a:r>
          </a:p>
          <a:p>
            <a:pPr lvl="1"/>
            <a:r>
              <a:rPr lang="en-US" sz="1600" dirty="0" smtClean="0"/>
              <a:t>Slot timing is defined by the start of the slot</a:t>
            </a:r>
          </a:p>
          <a:p>
            <a:pPr lvl="1"/>
            <a:endParaRPr lang="en-US" sz="1600" dirty="0" smtClean="0"/>
          </a:p>
          <a:p>
            <a:r>
              <a:rPr lang="en-US" sz="1800" dirty="0" smtClean="0"/>
              <a:t>When larger SCS schedules smaller SCS, overlapping slot is considered as K0=0 or K2=0</a:t>
            </a:r>
          </a:p>
          <a:p>
            <a:pPr lvl="1"/>
            <a:endParaRPr lang="en-US" sz="1600" dirty="0" smtClean="0"/>
          </a:p>
          <a:p>
            <a:r>
              <a:rPr lang="en-US" sz="1800" dirty="0" smtClean="0"/>
              <a:t>When smaller SCS schedules larger SCS, K0=0 or K2=0 is defined for slot with boundary aligned with that of slot containing the corresponding PDCCH</a:t>
            </a:r>
          </a:p>
          <a:p>
            <a:pPr lvl="1"/>
            <a:r>
              <a:rPr lang="en-US" sz="1600" dirty="0" smtClean="0"/>
              <a:t>Slot timing is defined by the start of the slot</a:t>
            </a:r>
          </a:p>
          <a:p>
            <a:pPr lvl="1"/>
            <a:endParaRPr lang="en-US" sz="1600" dirty="0" smtClean="0"/>
          </a:p>
          <a:p>
            <a:r>
              <a:rPr lang="en-US" sz="1800" dirty="0" smtClean="0"/>
              <a:t>When HARQ-ACK is transmitted on a carrier with smaller SCS, overlapping slot is considered as K1=0</a:t>
            </a:r>
          </a:p>
          <a:p>
            <a:pPr lvl="1"/>
            <a:endParaRPr lang="en-US" sz="1600" dirty="0" smtClean="0"/>
          </a:p>
          <a:p>
            <a:r>
              <a:rPr lang="en-US" sz="1800" dirty="0" smtClean="0"/>
              <a:t>When A/N is transmitted on a carrier with larger SCS, K1=0 is defined for slot with end boundary aligned with that of slot for the corresponding PDSCH</a:t>
            </a:r>
          </a:p>
          <a:p>
            <a:endParaRPr lang="en-US" sz="2000" dirty="0" smtClean="0"/>
          </a:p>
          <a:p>
            <a:endParaRPr lang="en-US" altLang="zh-CN" sz="2200" dirty="0" smtClean="0"/>
          </a:p>
          <a:p>
            <a:endParaRPr lang="en-US" altLang="zh-CN" sz="2200" dirty="0" smtClean="0"/>
          </a:p>
          <a:p>
            <a:pPr>
              <a:buNone/>
            </a:pPr>
            <a:endParaRPr lang="en-GB" sz="1600" dirty="0" smtClean="0"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58888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References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88632"/>
          </a:xfrm>
        </p:spPr>
        <p:txBody>
          <a:bodyPr>
            <a:noAutofit/>
          </a:bodyPr>
          <a:lstStyle/>
          <a:p>
            <a:pPr>
              <a:buNone/>
            </a:pPr>
            <a:endParaRPr lang="en-US" altLang="ja-JP" sz="2000" dirty="0" smtClean="0"/>
          </a:p>
          <a:p>
            <a:endParaRPr lang="en-US" altLang="ja-JP" sz="2200" dirty="0" smtClean="0"/>
          </a:p>
          <a:p>
            <a:pPr marL="0" indent="0">
              <a:buNone/>
            </a:pPr>
            <a:endParaRPr lang="ja-JP" altLang="ja-JP" sz="2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2276475" y="681038"/>
          <a:ext cx="4591050" cy="549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Worksheet" r:id="rId3" imgW="4591131" imgH="5496040" progId="Excel.Sheet.12">
                  <p:embed/>
                </p:oleObj>
              </mc:Choice>
              <mc:Fallback>
                <p:oleObj name="Worksheet" r:id="rId3" imgW="4591131" imgH="5496040" progId="Excel.Shee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6475" y="681038"/>
                        <a:ext cx="4591050" cy="5495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29383</TotalTime>
  <Words>1093</Words>
  <Application>Microsoft Office PowerPoint</Application>
  <PresentationFormat>On-screen Show (4:3)</PresentationFormat>
  <Paragraphs>83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맑은 고딕</vt:lpstr>
      <vt:lpstr>ＭＳ Ｐゴシック</vt:lpstr>
      <vt:lpstr>宋体</vt:lpstr>
      <vt:lpstr>Arial</vt:lpstr>
      <vt:lpstr>Calibri</vt:lpstr>
      <vt:lpstr>Wingdings</vt:lpstr>
      <vt:lpstr>Office ​​テーマ</vt:lpstr>
      <vt:lpstr>Worksheet</vt:lpstr>
      <vt:lpstr>Summary on CA aspects</vt:lpstr>
      <vt:lpstr>Semi-static HARQ-ACK Codebook </vt:lpstr>
      <vt:lpstr>Semi-static HARQ-ACK Codebook </vt:lpstr>
      <vt:lpstr>Semi-static HARQ-ACK Codebook </vt:lpstr>
      <vt:lpstr>Miscellaneous Aspects</vt:lpstr>
      <vt:lpstr>Miscellaneous Aspects</vt:lpstr>
      <vt:lpstr>Cross-Carrier scheduling for different numerologies</vt:lpstr>
      <vt:lpstr>Clarifications to confirm for cross-carrier scheduling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5649815</dc:creator>
  <cp:lastModifiedBy>MCC: review</cp:lastModifiedBy>
  <cp:revision>808</cp:revision>
  <dcterms:created xsi:type="dcterms:W3CDTF">2017-01-16T18:53:25Z</dcterms:created>
  <dcterms:modified xsi:type="dcterms:W3CDTF">2018-05-22T03:53:40Z</dcterms:modified>
</cp:coreProperties>
</file>