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17" r:id="rId6"/>
    <p:sldId id="618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87" d="100"/>
          <a:sy n="87" d="100"/>
        </p:scale>
        <p:origin x="1070" y="4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2018-04-16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4/16/2018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4/16/2018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#92bis				R1-1805320</a:t>
            </a:r>
          </a:p>
          <a:p>
            <a:r>
              <a:rPr lang="en-GB" b="1" dirty="0" err="1"/>
              <a:t>Sanya</a:t>
            </a:r>
            <a:r>
              <a:rPr lang="en-GB" b="1" dirty="0"/>
              <a:t>, China, April 16th – 20th, 2018</a:t>
            </a:r>
            <a:endParaRPr lang="en-US" sz="2000" b="1" dirty="0"/>
          </a:p>
          <a:p>
            <a:r>
              <a:rPr kumimoji="1" lang="en-US" altLang="ja-JP" sz="2000" b="1" dirty="0"/>
              <a:t>Agenda item: </a:t>
            </a:r>
            <a:r>
              <a:rPr lang="en-US" altLang="ja-JP" sz="2000" b="1" dirty="0"/>
              <a:t>6.2.7.1.1.3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on WUS Sequence Design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Qualcomm, Samsung, LGE, ZTE, </a:t>
            </a:r>
            <a:r>
              <a:rPr lang="en-US" altLang="zh-CN" sz="2800" dirty="0" err="1"/>
              <a:t>SaneChips</a:t>
            </a:r>
            <a:r>
              <a:rPr lang="en-US" altLang="zh-CN" sz="2800" dirty="0"/>
              <a:t>, </a:t>
            </a:r>
            <a:br>
              <a:rPr lang="en-US" altLang="zh-CN" sz="2800" dirty="0"/>
            </a:br>
            <a:r>
              <a:rPr lang="en-US" altLang="zh-CN" sz="2800" dirty="0"/>
              <a:t>Ericsson, MediaTek…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184576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900"/>
              </a:spcAft>
              <a:buNone/>
            </a:pPr>
            <a:endParaRPr lang="en-US" sz="1700" dirty="0">
              <a:highlight>
                <a:srgbClr val="808000"/>
              </a:highlight>
              <a:latin typeface="Times New Roman" panose="02020603050405020304" pitchFamily="18" charset="0"/>
              <a:ea typeface="Yu Mincho"/>
            </a:endParaRPr>
          </a:p>
          <a:p>
            <a:r>
              <a:rPr lang="en-US" b="1" dirty="0">
                <a:highlight>
                  <a:srgbClr val="00FF00"/>
                </a:highlight>
              </a:rPr>
              <a:t>Agreements in RAN1#92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dirty="0"/>
              <a:t>Confirm the working assumption that the WUS sequence is a sequence mapping within one subframe as a basic unit and repeated/extended for multiple subframes to support larger coverage.</a:t>
            </a:r>
            <a:endParaRPr lang="en-US" dirty="0"/>
          </a:p>
          <a:p>
            <a:pPr lvl="1"/>
            <a:r>
              <a:rPr lang="en-GB" dirty="0"/>
              <a:t>WUS conveys the cell ID;</a:t>
            </a:r>
            <a:endParaRPr lang="en-US" dirty="0"/>
          </a:p>
          <a:p>
            <a:pPr lvl="2"/>
            <a:r>
              <a:rPr lang="en-GB" dirty="0"/>
              <a:t>FFS: UE group ID</a:t>
            </a:r>
            <a:endParaRPr lang="en-US" dirty="0"/>
          </a:p>
          <a:p>
            <a:pPr lvl="2"/>
            <a:r>
              <a:rPr lang="en-GB" dirty="0"/>
              <a:t>FFS how/whether to handle the case of false alarm resulting from detecting WUS corresponding to different POs/UE groups (if introduced)</a:t>
            </a:r>
            <a:endParaRPr kumimoji="0" lang="en-US" sz="1600" dirty="0"/>
          </a:p>
        </p:txBody>
      </p:sp>
    </p:spTree>
    <p:extLst>
      <p:ext uri="{BB962C8B-B14F-4D97-AF65-F5344CB8AC3E}">
        <p14:creationId xmlns:p14="http://schemas.microsoft.com/office/powerpoint/2010/main" val="203224467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kumimoji="0" lang="en-US" sz="16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D4ECFB-1213-4173-B669-CC52CAD1D592}"/>
              </a:ext>
            </a:extLst>
          </p:cNvPr>
          <p:cNvSpPr txBox="1">
            <a:spLocks/>
          </p:cNvSpPr>
          <p:nvPr/>
        </p:nvSpPr>
        <p:spPr>
          <a:xfrm>
            <a:off x="424880" y="11331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/>
              <a:t>WUS base sequence </a:t>
            </a:r>
            <a:r>
              <a:rPr lang="en-US" dirty="0"/>
              <a:t>is a NSSS-like sequence as </a:t>
            </a:r>
            <a:endParaRPr lang="en-US" sz="5100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r>
              <a:rPr lang="en-US" sz="3300" dirty="0"/>
              <a:t>FFS RE-based cover codes </a:t>
            </a:r>
            <a:r>
              <a:rPr lang="en-US" sz="3300" i="1" dirty="0"/>
              <a:t>c</a:t>
            </a:r>
            <a:r>
              <a:rPr lang="en-US" sz="3300" dirty="0"/>
              <a:t>(</a:t>
            </a:r>
            <a:r>
              <a:rPr lang="en-US" sz="3300" i="1" dirty="0"/>
              <a:t>m</a:t>
            </a:r>
            <a:r>
              <a:rPr lang="en-US" sz="3300" dirty="0"/>
              <a:t>) using </a:t>
            </a:r>
          </a:p>
          <a:p>
            <a:pPr lvl="2"/>
            <a:r>
              <a:rPr lang="en-US" sz="3200" dirty="0"/>
              <a:t>Hadamard codes</a:t>
            </a:r>
          </a:p>
          <a:p>
            <a:pPr lvl="2"/>
            <a:r>
              <a:rPr lang="en-US" sz="3200" dirty="0"/>
              <a:t>Gold sequences</a:t>
            </a:r>
          </a:p>
          <a:p>
            <a:pPr lvl="2"/>
            <a:r>
              <a:rPr lang="en-US" sz="3200" dirty="0"/>
              <a:t>M sequences</a:t>
            </a:r>
          </a:p>
          <a:p>
            <a:pPr lvl="1"/>
            <a:r>
              <a:rPr lang="en-US" sz="3300" dirty="0"/>
              <a:t>FFS phase shift</a:t>
            </a:r>
            <a:endParaRPr lang="en-US" sz="5800" dirty="0"/>
          </a:p>
          <a:p>
            <a:pPr lvl="1"/>
            <a:r>
              <a:rPr lang="en-US" sz="3300" dirty="0"/>
              <a:t>FFS time-varying design</a:t>
            </a:r>
            <a:endParaRPr lang="en-US" sz="5800" dirty="0"/>
          </a:p>
          <a:p>
            <a:pPr lvl="0"/>
            <a:endParaRPr lang="en-US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D906ECD-4998-42AC-BFC8-72B9F8DC0E04}"/>
                  </a:ext>
                </a:extLst>
              </p:cNvPr>
              <p:cNvSpPr/>
              <p:nvPr/>
            </p:nvSpPr>
            <p:spPr>
              <a:xfrm>
                <a:off x="1111197" y="1841961"/>
                <a:ext cx="5904656" cy="4421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2000" b="0" i="0">
                              <a:latin typeface="Cambria Math" panose="02040503050406030204" pitchFamily="18" charset="0"/>
                            </a:rPr>
                            <m:t>WUS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000" b="0" i="1"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d>
                      <m:r>
                        <a:rPr lang="en-GB" sz="2000" b="0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𝜋𝜃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sz="2000" b="0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𝜋</m:t>
                          </m:r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𝑢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GB" sz="2000" b="0" i="1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  <m:r>
                            <a:rPr lang="en-GB" sz="2000" b="0" i="1">
                              <a:latin typeface="Cambria Math" panose="02040503050406030204" pitchFamily="18" charset="0"/>
                            </a:rPr>
                            <m:t>+1)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/131</m:t>
                          </m:r>
                        </m:sup>
                      </m:sSup>
                      <m:r>
                        <a:rPr lang="en-GB" sz="2000" b="0" i="1">
                          <a:latin typeface="Cambria Math" panose="02040503050406030204" pitchFamily="18" charset="0"/>
                        </a:rPr>
                        <m:t>,  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D906ECD-4998-42AC-BFC8-72B9F8DC0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197" y="1841961"/>
                <a:ext cx="5904656" cy="442172"/>
              </a:xfrm>
              <a:prstGeom prst="rect">
                <a:avLst/>
              </a:prstGeom>
              <a:blipFill>
                <a:blip r:embed="rId2"/>
                <a:stretch>
                  <a:fillRect b="-2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201903-05E2-40C0-92A4-E65064D16BA6}"/>
                  </a:ext>
                </a:extLst>
              </p:cNvPr>
              <p:cNvSpPr/>
              <p:nvPr/>
            </p:nvSpPr>
            <p:spPr>
              <a:xfrm>
                <a:off x="6537176" y="1809056"/>
                <a:ext cx="267268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en-US" sz="1200" b="0" i="1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200" b="0" i="1" smtClean="0">
                        <a:latin typeface="Cambria Math"/>
                      </a:rPr>
                      <m:t>=</m:t>
                    </m:r>
                    <m:r>
                      <a:rPr lang="en-US" sz="1200" b="0" i="1" smtClean="0">
                        <a:latin typeface="Cambria Math"/>
                      </a:rPr>
                      <m:t>𝑛</m:t>
                    </m:r>
                    <m:r>
                      <a:rPr lang="en-US" sz="1200" b="0" i="1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sz="1200" b="0" i="0" smtClean="0">
                        <a:latin typeface="Cambria Math"/>
                      </a:rPr>
                      <m:t>mod</m:t>
                    </m:r>
                    <m:r>
                      <a:rPr lang="en-US" sz="1200" b="0" i="1" smtClean="0">
                        <a:latin typeface="Cambria Math"/>
                      </a:rPr>
                      <m:t> 131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20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1200" i="1">
                        <a:latin typeface="Cambria Math"/>
                      </a:rPr>
                      <m:t>𝑛</m:t>
                    </m:r>
                    <m:r>
                      <a:rPr lang="en-US" sz="1200" b="0" i="0" smtClean="0">
                        <a:latin typeface="Cambria Math" panose="02040503050406030204" pitchFamily="18" charset="0"/>
                      </a:rPr>
                      <m:t>=0…</m:t>
                    </m:r>
                    <m:r>
                      <a:rPr lang="en-US" sz="1200" i="1">
                        <a:latin typeface="Cambria Math"/>
                      </a:rPr>
                      <m:t>131</m:t>
                    </m:r>
                  </m:oMath>
                </a14:m>
                <a:r>
                  <a:rPr lang="en-US" sz="1200" dirty="0"/>
                  <a:t>, </a:t>
                </a:r>
                <a:endParaRPr lang="en-US" sz="1200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sz="1200" i="1">
                          <a:latin typeface="Cambria Math"/>
                        </a:rPr>
                        <m:t>=</m:t>
                      </m:r>
                      <m:r>
                        <a:rPr lang="en-US" sz="1200" i="1">
                          <a:latin typeface="Cambria Math"/>
                        </a:rPr>
                        <m:t>𝑛</m:t>
                      </m:r>
                      <m:r>
                        <a:rPr lang="en-US" sz="1200" i="1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>
                          <a:latin typeface="Cambria Math"/>
                        </a:rPr>
                        <m:t>mod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cover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1200" b="0" i="0" smtClean="0">
                          <a:latin typeface="Cambria Math" panose="02040503050406030204" pitchFamily="18" charset="0"/>
                        </a:rPr>
                        <m:t>codes</m:t>
                      </m:r>
                      <m:r>
                        <a:rPr lang="en-US" sz="1200" b="0" i="0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sz="1200" b="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59201903-05E2-40C0-92A4-E65064D16BA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7176" y="1809056"/>
                <a:ext cx="2672680" cy="461665"/>
              </a:xfrm>
              <a:prstGeom prst="rect">
                <a:avLst/>
              </a:prstGeom>
              <a:blipFill>
                <a:blip r:embed="rId3"/>
                <a:stretch>
                  <a:fillRect t="-2667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853790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46754</TotalTime>
  <Words>154</Words>
  <Application>Microsoft Office PowerPoint</Application>
  <PresentationFormat>A4 Paper (210x297 mm)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굴림</vt:lpstr>
      <vt:lpstr>맑은 고딕</vt:lpstr>
      <vt:lpstr>Yu Mincho</vt:lpstr>
      <vt:lpstr>Arial</vt:lpstr>
      <vt:lpstr>Calibri</vt:lpstr>
      <vt:lpstr>Cambria Math</vt:lpstr>
      <vt:lpstr>Times New Roman</vt:lpstr>
      <vt:lpstr>Office Theme</vt:lpstr>
      <vt:lpstr>PowerPoint Presentation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Le Liu</cp:lastModifiedBy>
  <cp:revision>1319</cp:revision>
  <dcterms:created xsi:type="dcterms:W3CDTF">2011-04-07T04:52:51Z</dcterms:created>
  <dcterms:modified xsi:type="dcterms:W3CDTF">2018-04-16T12:05:02Z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