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69" r:id="rId2"/>
    <p:sldId id="271" r:id="rId3"/>
    <p:sldId id="272" r:id="rId4"/>
    <p:sldId id="273" r:id="rId5"/>
    <p:sldId id="274" r:id="rId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69"/>
            <p14:sldId id="271"/>
            <p14:sldId id="272"/>
            <p14:sldId id="273"/>
            <p14:sldId id="27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B"/>
    <a:srgbClr val="044E82"/>
    <a:srgbClr val="0000FF"/>
    <a:srgbClr val="E68900"/>
    <a:srgbClr val="009999"/>
    <a:srgbClr val="CF2A2A"/>
    <a:srgbClr val="FF9900"/>
    <a:srgbClr val="FFB81C"/>
    <a:srgbClr val="007A3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8929" autoAdjust="0"/>
  </p:normalViewPr>
  <p:slideViewPr>
    <p:cSldViewPr>
      <p:cViewPr varScale="1">
        <p:scale>
          <a:sx n="113" d="100"/>
          <a:sy n="113" d="100"/>
        </p:scale>
        <p:origin x="432" y="96"/>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5552"/>
    </p:cViewPr>
  </p:outlineViewPr>
  <p:notesTextViewPr>
    <p:cViewPr>
      <p:scale>
        <a:sx n="100" d="100"/>
        <a:sy n="100" d="100"/>
      </p:scale>
      <p:origin x="0" y="0"/>
    </p:cViewPr>
  </p:notesTextViewPr>
  <p:sorterViewPr>
    <p:cViewPr>
      <p:scale>
        <a:sx n="66" d="100"/>
        <a:sy n="66" d="100"/>
      </p:scale>
      <p:origin x="0" y="400"/>
    </p:cViewPr>
  </p:sorter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A5829C-7C6A-DF41-92FC-FE30E34D6DBD}" type="datetimeFigureOut">
              <a:rPr lang="en-US" smtClean="0"/>
              <a:t>4/18/2018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7A9F4-9AF1-BE4F-A500-2756F8488435}" type="datetimeFigureOut">
              <a:rPr lang="en-US" smtClean="0"/>
              <a:t>4/18/2018</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tt_hz_lkp_rgb_pos.png"/>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tx2"/>
                </a:solidFill>
              </a:defRPr>
            </a:lvl1pPr>
          </a:lstStyle>
          <a:p>
            <a:fld id="{12CB907E-C602-C34B-93F7-CA9E40714286}" type="slidenum">
              <a:rPr lang="en-US" smtClean="0"/>
              <a:pPr/>
              <a:t>‹#›</a:t>
            </a:fld>
            <a:r>
              <a:rPr lang="en-US" dirty="0"/>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dirty="0">
                <a:solidFill>
                  <a:schemeClr val="tx2"/>
                </a:solidFill>
              </a:rPr>
              <a:t>Presentation title here—edit on Slide Master</a:t>
            </a:r>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1800" kern="1200">
          <a:solidFill>
            <a:schemeClr val="tx2"/>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tx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5FD1163-C10C-4B52-80A9-7B6A1EDEBC91}"/>
              </a:ext>
            </a:extLst>
          </p:cNvPr>
          <p:cNvSpPr>
            <a:spLocks noGrp="1"/>
          </p:cNvSpPr>
          <p:nvPr>
            <p:ph type="title"/>
          </p:nvPr>
        </p:nvSpPr>
        <p:spPr>
          <a:xfrm>
            <a:off x="502324" y="1714500"/>
            <a:ext cx="11209064" cy="1511764"/>
          </a:xfrm>
        </p:spPr>
        <p:txBody>
          <a:bodyPr anchor="ctr"/>
          <a:lstStyle/>
          <a:p>
            <a:pPr algn="ctr"/>
            <a:r>
              <a:rPr lang="en-US" sz="4400" dirty="0"/>
              <a:t>WF on Simulation Scenarios for IAB SI</a:t>
            </a:r>
          </a:p>
        </p:txBody>
      </p:sp>
      <p:sp>
        <p:nvSpPr>
          <p:cNvPr id="4" name="Text Placeholder 3">
            <a:extLst>
              <a:ext uri="{FF2B5EF4-FFF2-40B4-BE49-F238E27FC236}">
                <a16:creationId xmlns="" xmlns:a16="http://schemas.microsoft.com/office/drawing/2014/main" id="{5D13F2D9-BA3E-4F9C-AA52-2FC0E0BC6E5C}"/>
              </a:ext>
            </a:extLst>
          </p:cNvPr>
          <p:cNvSpPr>
            <a:spLocks noGrp="1"/>
          </p:cNvSpPr>
          <p:nvPr>
            <p:ph type="body" sz="quarter" idx="15"/>
          </p:nvPr>
        </p:nvSpPr>
        <p:spPr>
          <a:xfrm>
            <a:off x="502324" y="3695700"/>
            <a:ext cx="11213719" cy="914400"/>
          </a:xfrm>
        </p:spPr>
        <p:txBody>
          <a:bodyPr/>
          <a:lstStyle/>
          <a:p>
            <a:pPr algn="ctr"/>
            <a:r>
              <a:rPr lang="en-US" sz="3200" dirty="0"/>
              <a:t>AT&amp;T, </a:t>
            </a:r>
            <a:r>
              <a:rPr lang="en-US" sz="3200" dirty="0" smtClean="0"/>
              <a:t>Ericsson, KDDI</a:t>
            </a:r>
            <a:r>
              <a:rPr lang="en-US" sz="3200" dirty="0"/>
              <a:t>, Samsung, </a:t>
            </a:r>
            <a:r>
              <a:rPr lang="en-US" sz="3200" dirty="0" smtClean="0"/>
              <a:t>Qualcomm, ZTE</a:t>
            </a:r>
            <a:endParaRPr lang="en-US" sz="3200" dirty="0"/>
          </a:p>
        </p:txBody>
      </p:sp>
      <p:sp>
        <p:nvSpPr>
          <p:cNvPr id="5" name="Text Placeholder 3">
            <a:extLst>
              <a:ext uri="{FF2B5EF4-FFF2-40B4-BE49-F238E27FC236}">
                <a16:creationId xmlns="" xmlns:a16="http://schemas.microsoft.com/office/drawing/2014/main" id="{5D13F2D9-BA3E-4F9C-AA52-2FC0E0BC6E5C}"/>
              </a:ext>
            </a:extLst>
          </p:cNvPr>
          <p:cNvSpPr>
            <a:spLocks noGrp="1"/>
          </p:cNvSpPr>
          <p:nvPr>
            <p:ph type="body" sz="quarter" idx="15"/>
          </p:nvPr>
        </p:nvSpPr>
        <p:spPr>
          <a:xfrm>
            <a:off x="277556" y="343133"/>
            <a:ext cx="11658600" cy="914400"/>
          </a:xfrm>
        </p:spPr>
        <p:txBody>
          <a:bodyPr/>
          <a:lstStyle/>
          <a:p>
            <a:r>
              <a:rPr lang="en-US" sz="3200" b="1" dirty="0"/>
              <a:t>3GPP TSG RAN WG1 Meeting #92bis		</a:t>
            </a:r>
            <a:r>
              <a:rPr lang="en-US" sz="3200" b="1" smtClean="0"/>
              <a:t>                             </a:t>
            </a:r>
            <a:r>
              <a:rPr lang="en-US" sz="3200" b="1" smtClean="0"/>
              <a:t>R1-1805672</a:t>
            </a:r>
            <a:endParaRPr lang="en-US" sz="3200" dirty="0"/>
          </a:p>
          <a:p>
            <a:r>
              <a:rPr lang="en-US" sz="3200" b="1" dirty="0" err="1"/>
              <a:t>Sanya</a:t>
            </a:r>
            <a:r>
              <a:rPr lang="en-US" sz="3200" b="1" dirty="0"/>
              <a:t>, China, April 16</a:t>
            </a:r>
            <a:r>
              <a:rPr lang="en-US" sz="3200" b="1" baseline="30000" dirty="0"/>
              <a:t>th</a:t>
            </a:r>
            <a:r>
              <a:rPr lang="en-US" sz="3200" b="1" dirty="0"/>
              <a:t> – 20</a:t>
            </a:r>
            <a:r>
              <a:rPr lang="en-US" sz="3200" b="1" baseline="30000" dirty="0"/>
              <a:t>th</a:t>
            </a:r>
            <a:r>
              <a:rPr lang="en-US" sz="3200" b="1" dirty="0"/>
              <a:t>, 2018 </a:t>
            </a:r>
            <a:endParaRPr lang="en-US" sz="3200" dirty="0"/>
          </a:p>
        </p:txBody>
      </p:sp>
    </p:spTree>
    <p:extLst>
      <p:ext uri="{BB962C8B-B14F-4D97-AF65-F5344CB8AC3E}">
        <p14:creationId xmlns:p14="http://schemas.microsoft.com/office/powerpoint/2010/main" val="1085759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D12DF2B1-AC05-4806-A1ED-D6117785EB75}"/>
              </a:ext>
            </a:extLst>
          </p:cNvPr>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a:extLst>
              <a:ext uri="{FF2B5EF4-FFF2-40B4-BE49-F238E27FC236}">
                <a16:creationId xmlns="" xmlns:a16="http://schemas.microsoft.com/office/drawing/2014/main" id="{68F5D55B-9E52-48F7-8425-DF927A535833}"/>
              </a:ext>
            </a:extLst>
          </p:cNvPr>
          <p:cNvSpPr>
            <a:spLocks noGrp="1"/>
          </p:cNvSpPr>
          <p:nvPr>
            <p:ph type="title"/>
          </p:nvPr>
        </p:nvSpPr>
        <p:spPr/>
        <p:txBody>
          <a:bodyPr/>
          <a:lstStyle/>
          <a:p>
            <a:r>
              <a:rPr lang="en-US" dirty="0"/>
              <a:t>Background Information</a:t>
            </a:r>
          </a:p>
        </p:txBody>
      </p:sp>
      <p:sp>
        <p:nvSpPr>
          <p:cNvPr id="4" name="Content Placeholder 3">
            <a:extLst>
              <a:ext uri="{FF2B5EF4-FFF2-40B4-BE49-F238E27FC236}">
                <a16:creationId xmlns="" xmlns:a16="http://schemas.microsoft.com/office/drawing/2014/main" id="{F3A3BA26-1B46-4763-BCD8-54C2851BEF34}"/>
              </a:ext>
            </a:extLst>
          </p:cNvPr>
          <p:cNvSpPr>
            <a:spLocks noGrp="1"/>
          </p:cNvSpPr>
          <p:nvPr>
            <p:ph sz="quarter" idx="12"/>
          </p:nvPr>
        </p:nvSpPr>
        <p:spPr>
          <a:xfrm>
            <a:off x="493712" y="952500"/>
            <a:ext cx="11209064" cy="3966030"/>
          </a:xfrm>
        </p:spPr>
        <p:txBody>
          <a:bodyPr/>
          <a:lstStyle/>
          <a:p>
            <a:r>
              <a:rPr lang="en-US" sz="2800" dirty="0"/>
              <a:t>In the context of IAB there are two kinds of nodes that are identified as components of a RAN as defined in the </a:t>
            </a:r>
            <a:r>
              <a:rPr lang="en-US" sz="2800" dirty="0">
                <a:highlight>
                  <a:srgbClr val="FFFF00"/>
                </a:highlight>
              </a:rPr>
              <a:t>TR 38.874</a:t>
            </a:r>
          </a:p>
          <a:p>
            <a:pPr marL="342900" indent="-342900">
              <a:buFont typeface="Arial" panose="020B0604020202020204" pitchFamily="34" charset="0"/>
              <a:buChar char="•"/>
            </a:pPr>
            <a:r>
              <a:rPr lang="en-GB" sz="2800" dirty="0"/>
              <a:t>IAB-node: RAN node that supports wireless access to UEs and wirelessly backhauls the access traffic. </a:t>
            </a:r>
            <a:endParaRPr lang="en-US" sz="2800" dirty="0"/>
          </a:p>
          <a:p>
            <a:pPr marL="342900" indent="-342900">
              <a:buFont typeface="Arial" panose="020B0604020202020204" pitchFamily="34" charset="0"/>
              <a:buChar char="•"/>
            </a:pPr>
            <a:r>
              <a:rPr lang="en-GB" sz="2800" dirty="0"/>
              <a:t>IAB-donor: RAN node which provides UE’s interface to core network and wireless backhauling functionality to IAB nodes</a:t>
            </a:r>
            <a:endParaRPr lang="en-US" sz="4800" dirty="0">
              <a:solidFill>
                <a:srgbClr val="009FDB"/>
              </a:solidFill>
            </a:endParaRPr>
          </a:p>
        </p:txBody>
      </p:sp>
      <p:pic>
        <p:nvPicPr>
          <p:cNvPr id="5" name="Picture 4">
            <a:extLst>
              <a:ext uri="{FF2B5EF4-FFF2-40B4-BE49-F238E27FC236}">
                <a16:creationId xmlns="" xmlns:a16="http://schemas.microsoft.com/office/drawing/2014/main" id="{29F17E0E-B9AC-4A9B-8FF6-A030F891B14A}"/>
              </a:ext>
            </a:extLst>
          </p:cNvPr>
          <p:cNvPicPr>
            <a:picLocks noChangeAspect="1"/>
          </p:cNvPicPr>
          <p:nvPr/>
        </p:nvPicPr>
        <p:blipFill>
          <a:blip r:embed="rId2"/>
          <a:stretch>
            <a:fillRect/>
          </a:stretch>
        </p:blipFill>
        <p:spPr>
          <a:xfrm>
            <a:off x="2589212" y="3886200"/>
            <a:ext cx="5276676" cy="1943100"/>
          </a:xfrm>
          <a:prstGeom prst="rect">
            <a:avLst/>
          </a:prstGeom>
        </p:spPr>
      </p:pic>
      <p:sp>
        <p:nvSpPr>
          <p:cNvPr id="6" name="TextBox 5">
            <a:extLst>
              <a:ext uri="{FF2B5EF4-FFF2-40B4-BE49-F238E27FC236}">
                <a16:creationId xmlns="" xmlns:a16="http://schemas.microsoft.com/office/drawing/2014/main" id="{0E26EAB9-7E15-49C9-992C-6FBA531D5E36}"/>
              </a:ext>
            </a:extLst>
          </p:cNvPr>
          <p:cNvSpPr txBox="1"/>
          <p:nvPr/>
        </p:nvSpPr>
        <p:spPr>
          <a:xfrm>
            <a:off x="5256212" y="5334000"/>
            <a:ext cx="914400" cy="304800"/>
          </a:xfrm>
          <a:prstGeom prst="rect">
            <a:avLst/>
          </a:prstGeom>
          <a:solidFill>
            <a:srgbClr val="FFFF00"/>
          </a:solidFill>
          <a:ln>
            <a:noFill/>
          </a:ln>
        </p:spPr>
        <p:txBody>
          <a:bodyPr wrap="none" lIns="0" tIns="0" rIns="0" bIns="0" rtlCol="0" anchor="ctr">
            <a:noAutofit/>
          </a:bodyPr>
          <a:lstStyle/>
          <a:p>
            <a:pPr algn="ctr"/>
            <a:r>
              <a:rPr lang="en-US" sz="1400" dirty="0">
                <a:solidFill>
                  <a:schemeClr val="tx2"/>
                </a:solidFill>
              </a:rPr>
              <a:t>IAB Donor</a:t>
            </a:r>
          </a:p>
        </p:txBody>
      </p:sp>
      <p:sp>
        <p:nvSpPr>
          <p:cNvPr id="7" name="TextBox 6">
            <a:extLst>
              <a:ext uri="{FF2B5EF4-FFF2-40B4-BE49-F238E27FC236}">
                <a16:creationId xmlns="" xmlns:a16="http://schemas.microsoft.com/office/drawing/2014/main" id="{A4F5EDE7-510B-48F6-A88B-E995ACFC3C9E}"/>
              </a:ext>
            </a:extLst>
          </p:cNvPr>
          <p:cNvSpPr txBox="1"/>
          <p:nvPr/>
        </p:nvSpPr>
        <p:spPr>
          <a:xfrm>
            <a:off x="6018212" y="4762500"/>
            <a:ext cx="914400" cy="304800"/>
          </a:xfrm>
          <a:prstGeom prst="rect">
            <a:avLst/>
          </a:prstGeom>
          <a:solidFill>
            <a:srgbClr val="FFFF00"/>
          </a:solidFill>
          <a:ln>
            <a:noFill/>
          </a:ln>
        </p:spPr>
        <p:txBody>
          <a:bodyPr wrap="none" lIns="0" tIns="0" rIns="0" bIns="0" rtlCol="0" anchor="ctr">
            <a:noAutofit/>
          </a:bodyPr>
          <a:lstStyle/>
          <a:p>
            <a:pPr algn="ctr"/>
            <a:r>
              <a:rPr lang="en-US" sz="1400" dirty="0">
                <a:solidFill>
                  <a:schemeClr val="tx2"/>
                </a:solidFill>
              </a:rPr>
              <a:t>IAB Node</a:t>
            </a:r>
          </a:p>
        </p:txBody>
      </p:sp>
      <p:sp>
        <p:nvSpPr>
          <p:cNvPr id="8" name="TextBox 7">
            <a:extLst>
              <a:ext uri="{FF2B5EF4-FFF2-40B4-BE49-F238E27FC236}">
                <a16:creationId xmlns="" xmlns:a16="http://schemas.microsoft.com/office/drawing/2014/main" id="{5EFC7BA1-8604-492A-8CC5-2997EFE58403}"/>
              </a:ext>
            </a:extLst>
          </p:cNvPr>
          <p:cNvSpPr txBox="1"/>
          <p:nvPr/>
        </p:nvSpPr>
        <p:spPr>
          <a:xfrm>
            <a:off x="3541712" y="4686300"/>
            <a:ext cx="914400" cy="304800"/>
          </a:xfrm>
          <a:prstGeom prst="rect">
            <a:avLst/>
          </a:prstGeom>
          <a:solidFill>
            <a:srgbClr val="FFFF00"/>
          </a:solidFill>
          <a:ln>
            <a:noFill/>
          </a:ln>
        </p:spPr>
        <p:txBody>
          <a:bodyPr wrap="none" lIns="0" tIns="0" rIns="0" bIns="0" rtlCol="0" anchor="ctr">
            <a:noAutofit/>
          </a:bodyPr>
          <a:lstStyle/>
          <a:p>
            <a:pPr algn="ctr"/>
            <a:r>
              <a:rPr lang="en-US" sz="1400" dirty="0">
                <a:solidFill>
                  <a:schemeClr val="tx2"/>
                </a:solidFill>
              </a:rPr>
              <a:t>IAB Node</a:t>
            </a:r>
          </a:p>
        </p:txBody>
      </p:sp>
    </p:spTree>
    <p:extLst>
      <p:ext uri="{BB962C8B-B14F-4D97-AF65-F5344CB8AC3E}">
        <p14:creationId xmlns:p14="http://schemas.microsoft.com/office/powerpoint/2010/main" val="1775608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A5587D4D-D286-4A38-A92F-9ED002674235}"/>
              </a:ext>
            </a:extLst>
          </p:cNvPr>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a:extLst>
              <a:ext uri="{FF2B5EF4-FFF2-40B4-BE49-F238E27FC236}">
                <a16:creationId xmlns="" xmlns:a16="http://schemas.microsoft.com/office/drawing/2014/main" id="{5133683D-BA23-4B7C-8E73-39F5B10FBE5C}"/>
              </a:ext>
            </a:extLst>
          </p:cNvPr>
          <p:cNvSpPr>
            <a:spLocks noGrp="1"/>
          </p:cNvSpPr>
          <p:nvPr>
            <p:ph type="title"/>
          </p:nvPr>
        </p:nvSpPr>
        <p:spPr/>
        <p:txBody>
          <a:bodyPr/>
          <a:lstStyle/>
          <a:p>
            <a:r>
              <a:rPr lang="en-US" dirty="0"/>
              <a:t>Homogeneous and Heterogeneous Deployment Models for IAB</a:t>
            </a:r>
          </a:p>
        </p:txBody>
      </p:sp>
      <p:sp>
        <p:nvSpPr>
          <p:cNvPr id="4" name="Content Placeholder 3">
            <a:extLst>
              <a:ext uri="{FF2B5EF4-FFF2-40B4-BE49-F238E27FC236}">
                <a16:creationId xmlns="" xmlns:a16="http://schemas.microsoft.com/office/drawing/2014/main" id="{21748B9A-5285-4394-8A1A-BF88886A51F5}"/>
              </a:ext>
            </a:extLst>
          </p:cNvPr>
          <p:cNvSpPr>
            <a:spLocks noGrp="1"/>
          </p:cNvSpPr>
          <p:nvPr>
            <p:ph sz="quarter" idx="12"/>
          </p:nvPr>
        </p:nvSpPr>
        <p:spPr>
          <a:xfrm>
            <a:off x="455612" y="876301"/>
            <a:ext cx="11132864" cy="2971800"/>
          </a:xfrm>
        </p:spPr>
        <p:txBody>
          <a:bodyPr/>
          <a:lstStyle/>
          <a:p>
            <a:r>
              <a:rPr lang="en-US" dirty="0"/>
              <a:t>The deployment models for IAB can be quite diverse depending on whether the IAB nodes are deployed to fill coverage holes or are deployed to provide capacity boost. In this context the two following deployment scenarios can be defined. </a:t>
            </a:r>
          </a:p>
          <a:p>
            <a:pPr marL="571500" lvl="2" indent="-342900">
              <a:buFont typeface="Arial" panose="020B0604020202020204" pitchFamily="34" charset="0"/>
              <a:buChar char="•"/>
            </a:pPr>
            <a:r>
              <a:rPr lang="en-US" sz="2000" b="1" u="sng" dirty="0">
                <a:solidFill>
                  <a:srgbClr val="009FDB"/>
                </a:solidFill>
              </a:rPr>
              <a:t>Homogeneous IAB Scenario</a:t>
            </a:r>
            <a:r>
              <a:rPr lang="en-US" sz="2000" dirty="0">
                <a:solidFill>
                  <a:srgbClr val="009FDB"/>
                </a:solidFill>
              </a:rPr>
              <a:t>: Both IAB donor and IAB node are deployed on the same “tier”. In this context the phrase “tier” refers to whether a node is deployed as a macro cell or as a micro cell. </a:t>
            </a:r>
          </a:p>
          <a:p>
            <a:pPr marL="571500" lvl="2" indent="-342900">
              <a:buFont typeface="Arial" panose="020B0604020202020204" pitchFamily="34" charset="0"/>
              <a:buChar char="•"/>
            </a:pPr>
            <a:r>
              <a:rPr lang="en-US" sz="2000" b="1" u="sng" dirty="0">
                <a:solidFill>
                  <a:srgbClr val="009FDB"/>
                </a:solidFill>
              </a:rPr>
              <a:t>Heterogeneous IAB Scenario:</a:t>
            </a:r>
            <a:r>
              <a:rPr lang="en-US" sz="2000" dirty="0">
                <a:solidFill>
                  <a:srgbClr val="009FDB"/>
                </a:solidFill>
              </a:rPr>
              <a:t> The IAB donor and IAB node are deployed on different “tiers”. Of particular interest is the case when donor node is deployed as a macro cell and relay nodes are deployed as a micro cell.</a:t>
            </a:r>
          </a:p>
        </p:txBody>
      </p:sp>
      <p:pic>
        <p:nvPicPr>
          <p:cNvPr id="7" name="Picture 6" descr="A close up of a logo&#10;&#10;Description generated with high confidence">
            <a:extLst>
              <a:ext uri="{FF2B5EF4-FFF2-40B4-BE49-F238E27FC236}">
                <a16:creationId xmlns="" xmlns:a16="http://schemas.microsoft.com/office/drawing/2014/main" id="{94E8E2E7-D229-4712-857E-429182F4D27D}"/>
              </a:ext>
            </a:extLst>
          </p:cNvPr>
          <p:cNvPicPr>
            <a:picLocks noChangeAspect="1"/>
          </p:cNvPicPr>
          <p:nvPr/>
        </p:nvPicPr>
        <p:blipFill>
          <a:blip r:embed="rId2"/>
          <a:stretch>
            <a:fillRect/>
          </a:stretch>
        </p:blipFill>
        <p:spPr>
          <a:xfrm>
            <a:off x="569912" y="3619500"/>
            <a:ext cx="4016006" cy="2667000"/>
          </a:xfrm>
          <a:prstGeom prst="rect">
            <a:avLst/>
          </a:prstGeom>
        </p:spPr>
      </p:pic>
      <p:sp>
        <p:nvSpPr>
          <p:cNvPr id="8" name="TextBox 7">
            <a:extLst>
              <a:ext uri="{FF2B5EF4-FFF2-40B4-BE49-F238E27FC236}">
                <a16:creationId xmlns="" xmlns:a16="http://schemas.microsoft.com/office/drawing/2014/main" id="{3A051EB6-22D3-4072-ABEB-D492F3973AEA}"/>
              </a:ext>
            </a:extLst>
          </p:cNvPr>
          <p:cNvSpPr txBox="1"/>
          <p:nvPr/>
        </p:nvSpPr>
        <p:spPr>
          <a:xfrm>
            <a:off x="1141412" y="6248400"/>
            <a:ext cx="2133600" cy="381000"/>
          </a:xfrm>
          <a:prstGeom prst="rect">
            <a:avLst/>
          </a:prstGeom>
          <a:noFill/>
          <a:ln>
            <a:noFill/>
          </a:ln>
        </p:spPr>
        <p:txBody>
          <a:bodyPr wrap="none" lIns="0" tIns="0" rIns="0" bIns="0" rtlCol="0" anchor="ctr">
            <a:noAutofit/>
          </a:bodyPr>
          <a:lstStyle/>
          <a:p>
            <a:pPr algn="ctr"/>
            <a:r>
              <a:rPr lang="en-US" sz="1600" dirty="0">
                <a:solidFill>
                  <a:schemeClr val="tx2"/>
                </a:solidFill>
              </a:rPr>
              <a:t>Homogeneous Scenario</a:t>
            </a:r>
          </a:p>
        </p:txBody>
      </p:sp>
      <p:pic>
        <p:nvPicPr>
          <p:cNvPr id="9" name="Picture 8">
            <a:extLst>
              <a:ext uri="{FF2B5EF4-FFF2-40B4-BE49-F238E27FC236}">
                <a16:creationId xmlns="" xmlns:a16="http://schemas.microsoft.com/office/drawing/2014/main" id="{F6B723D1-FE0A-46AB-8994-7ECB560D8CC6}"/>
              </a:ext>
            </a:extLst>
          </p:cNvPr>
          <p:cNvPicPr>
            <a:picLocks noChangeAspect="1"/>
          </p:cNvPicPr>
          <p:nvPr/>
        </p:nvPicPr>
        <p:blipFill>
          <a:blip r:embed="rId3"/>
          <a:stretch>
            <a:fillRect/>
          </a:stretch>
        </p:blipFill>
        <p:spPr>
          <a:xfrm>
            <a:off x="5332412" y="3505200"/>
            <a:ext cx="5127180" cy="2182557"/>
          </a:xfrm>
          <a:prstGeom prst="rect">
            <a:avLst/>
          </a:prstGeom>
        </p:spPr>
      </p:pic>
      <p:sp>
        <p:nvSpPr>
          <p:cNvPr id="10" name="TextBox 9">
            <a:extLst>
              <a:ext uri="{FF2B5EF4-FFF2-40B4-BE49-F238E27FC236}">
                <a16:creationId xmlns="" xmlns:a16="http://schemas.microsoft.com/office/drawing/2014/main" id="{9A775EAF-2FCC-4EA5-BFB9-D0CF6939EE72}"/>
              </a:ext>
            </a:extLst>
          </p:cNvPr>
          <p:cNvSpPr txBox="1"/>
          <p:nvPr/>
        </p:nvSpPr>
        <p:spPr>
          <a:xfrm>
            <a:off x="3617912" y="3771900"/>
            <a:ext cx="914400" cy="723900"/>
          </a:xfrm>
          <a:prstGeom prst="rect">
            <a:avLst/>
          </a:prstGeom>
          <a:solidFill>
            <a:schemeClr val="bg1"/>
          </a:solidFill>
          <a:ln>
            <a:noFill/>
          </a:ln>
        </p:spPr>
        <p:txBody>
          <a:bodyPr wrap="none" lIns="0" tIns="0" rIns="0" bIns="0" rtlCol="0">
            <a:noAutofit/>
          </a:bodyPr>
          <a:lstStyle/>
          <a:p>
            <a:r>
              <a:rPr lang="en-US" sz="1400" dirty="0">
                <a:solidFill>
                  <a:schemeClr val="tx2"/>
                </a:solidFill>
              </a:rPr>
              <a:t>IAB donor</a:t>
            </a:r>
          </a:p>
          <a:p>
            <a:endParaRPr lang="en-US" sz="1400" dirty="0">
              <a:solidFill>
                <a:schemeClr val="tx2"/>
              </a:solidFill>
            </a:endParaRPr>
          </a:p>
          <a:p>
            <a:r>
              <a:rPr lang="en-US" sz="1400" dirty="0">
                <a:solidFill>
                  <a:schemeClr val="tx2"/>
                </a:solidFill>
              </a:rPr>
              <a:t>IAB node</a:t>
            </a:r>
          </a:p>
        </p:txBody>
      </p:sp>
      <p:sp>
        <p:nvSpPr>
          <p:cNvPr id="11" name="TextBox 10">
            <a:extLst>
              <a:ext uri="{FF2B5EF4-FFF2-40B4-BE49-F238E27FC236}">
                <a16:creationId xmlns="" xmlns:a16="http://schemas.microsoft.com/office/drawing/2014/main" id="{A5150AB7-6F37-454A-BCCA-DB7FE984BFD8}"/>
              </a:ext>
            </a:extLst>
          </p:cNvPr>
          <p:cNvSpPr txBox="1"/>
          <p:nvPr/>
        </p:nvSpPr>
        <p:spPr>
          <a:xfrm>
            <a:off x="6970712" y="5676900"/>
            <a:ext cx="914400" cy="723900"/>
          </a:xfrm>
          <a:prstGeom prst="rect">
            <a:avLst/>
          </a:prstGeom>
          <a:solidFill>
            <a:schemeClr val="bg1"/>
          </a:solidFill>
          <a:ln>
            <a:noFill/>
          </a:ln>
        </p:spPr>
        <p:txBody>
          <a:bodyPr wrap="none" lIns="0" tIns="0" rIns="0" bIns="0" rtlCol="0">
            <a:noAutofit/>
          </a:bodyPr>
          <a:lstStyle/>
          <a:p>
            <a:r>
              <a:rPr lang="en-US" sz="1400" dirty="0">
                <a:solidFill>
                  <a:schemeClr val="tx2"/>
                </a:solidFill>
              </a:rPr>
              <a:t>IAB donor</a:t>
            </a:r>
          </a:p>
          <a:p>
            <a:endParaRPr lang="en-US" sz="1400" dirty="0">
              <a:solidFill>
                <a:schemeClr val="tx2"/>
              </a:solidFill>
            </a:endParaRPr>
          </a:p>
          <a:p>
            <a:r>
              <a:rPr lang="en-US" sz="1400" dirty="0">
                <a:solidFill>
                  <a:schemeClr val="tx2"/>
                </a:solidFill>
              </a:rPr>
              <a:t>IAB node</a:t>
            </a:r>
          </a:p>
        </p:txBody>
      </p:sp>
      <p:cxnSp>
        <p:nvCxnSpPr>
          <p:cNvPr id="13" name="Straight Arrow Connector 12">
            <a:extLst>
              <a:ext uri="{FF2B5EF4-FFF2-40B4-BE49-F238E27FC236}">
                <a16:creationId xmlns="" xmlns:a16="http://schemas.microsoft.com/office/drawing/2014/main" id="{9704E96A-C76F-4913-967D-C1C251080D0C}"/>
              </a:ext>
            </a:extLst>
          </p:cNvPr>
          <p:cNvCxnSpPr>
            <a:cxnSpLocks/>
          </p:cNvCxnSpPr>
          <p:nvPr/>
        </p:nvCxnSpPr>
        <p:spPr>
          <a:xfrm flipV="1">
            <a:off x="7427912" y="4838700"/>
            <a:ext cx="723900" cy="83820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 xmlns:a16="http://schemas.microsoft.com/office/drawing/2014/main" id="{9EFAEC6E-715D-4C49-80DB-3856C50C2C6C}"/>
              </a:ext>
            </a:extLst>
          </p:cNvPr>
          <p:cNvCxnSpPr/>
          <p:nvPr/>
        </p:nvCxnSpPr>
        <p:spPr>
          <a:xfrm flipV="1">
            <a:off x="7847012" y="4419600"/>
            <a:ext cx="1219200" cy="175260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 xmlns:a16="http://schemas.microsoft.com/office/drawing/2014/main" id="{D969E378-A63F-40BB-831E-14F5059F0625}"/>
              </a:ext>
            </a:extLst>
          </p:cNvPr>
          <p:cNvSpPr txBox="1"/>
          <p:nvPr/>
        </p:nvSpPr>
        <p:spPr>
          <a:xfrm>
            <a:off x="8342312" y="5791200"/>
            <a:ext cx="2133600" cy="381000"/>
          </a:xfrm>
          <a:prstGeom prst="rect">
            <a:avLst/>
          </a:prstGeom>
          <a:noFill/>
          <a:ln>
            <a:noFill/>
          </a:ln>
        </p:spPr>
        <p:txBody>
          <a:bodyPr wrap="none" lIns="0" tIns="0" rIns="0" bIns="0" rtlCol="0" anchor="ctr">
            <a:noAutofit/>
          </a:bodyPr>
          <a:lstStyle/>
          <a:p>
            <a:pPr algn="ctr"/>
            <a:r>
              <a:rPr lang="en-US" sz="1600" dirty="0">
                <a:solidFill>
                  <a:schemeClr val="tx2"/>
                </a:solidFill>
              </a:rPr>
              <a:t>Heterogenous Scenario</a:t>
            </a:r>
          </a:p>
        </p:txBody>
      </p:sp>
    </p:spTree>
    <p:extLst>
      <p:ext uri="{BB962C8B-B14F-4D97-AF65-F5344CB8AC3E}">
        <p14:creationId xmlns:p14="http://schemas.microsoft.com/office/powerpoint/2010/main" val="4293095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66AA1BE4-4F51-47E1-B062-39EBBC17A344}"/>
              </a:ext>
            </a:extLst>
          </p:cNvPr>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a:extLst>
              <a:ext uri="{FF2B5EF4-FFF2-40B4-BE49-F238E27FC236}">
                <a16:creationId xmlns="" xmlns:a16="http://schemas.microsoft.com/office/drawing/2014/main" id="{0025A45C-7BB1-4D71-8FF7-0A964BA57240}"/>
              </a:ext>
            </a:extLst>
          </p:cNvPr>
          <p:cNvSpPr>
            <a:spLocks noGrp="1"/>
          </p:cNvSpPr>
          <p:nvPr>
            <p:ph type="title"/>
          </p:nvPr>
        </p:nvSpPr>
        <p:spPr/>
        <p:txBody>
          <a:bodyPr/>
          <a:lstStyle/>
          <a:p>
            <a:r>
              <a:rPr lang="en-US" dirty="0"/>
              <a:t>Reference Network</a:t>
            </a:r>
          </a:p>
        </p:txBody>
      </p:sp>
      <p:sp>
        <p:nvSpPr>
          <p:cNvPr id="4" name="Content Placeholder 3">
            <a:extLst>
              <a:ext uri="{FF2B5EF4-FFF2-40B4-BE49-F238E27FC236}">
                <a16:creationId xmlns="" xmlns:a16="http://schemas.microsoft.com/office/drawing/2014/main" id="{C934C40B-875A-45CF-BA48-1E78191DC8CE}"/>
              </a:ext>
            </a:extLst>
          </p:cNvPr>
          <p:cNvSpPr>
            <a:spLocks noGrp="1"/>
          </p:cNvSpPr>
          <p:nvPr>
            <p:ph sz="quarter" idx="12"/>
          </p:nvPr>
        </p:nvSpPr>
        <p:spPr/>
        <p:txBody>
          <a:bodyPr/>
          <a:lstStyle/>
          <a:p>
            <a:r>
              <a:rPr lang="en-US" dirty="0"/>
              <a:t>In order to evaluate coverage and capacity gains from IAB we define a “reference network”, which is defined as follows: </a:t>
            </a:r>
          </a:p>
          <a:p>
            <a:pPr marL="571500" lvl="2" indent="-342900">
              <a:buFont typeface="Arial" panose="020B0604020202020204" pitchFamily="34" charset="0"/>
              <a:buChar char="•"/>
            </a:pPr>
            <a:r>
              <a:rPr lang="en-US" sz="2000" dirty="0">
                <a:solidFill>
                  <a:srgbClr val="009FDB"/>
                </a:solidFill>
              </a:rPr>
              <a:t>A reference network is defined as the network where the IAB nodes are removed while keeping the IAB donor. In other words the reference network ONLY has TRP in locations where wireline backhaul is available</a:t>
            </a:r>
          </a:p>
          <a:p>
            <a:pPr marL="342900" indent="-342900">
              <a:buFont typeface="Arial" panose="020B0604020202020204" pitchFamily="34" charset="0"/>
              <a:buChar char="•"/>
            </a:pPr>
            <a:r>
              <a:rPr lang="en-US" dirty="0">
                <a:solidFill>
                  <a:srgbClr val="009FDB"/>
                </a:solidFill>
              </a:rPr>
              <a:t>In the context of the homogeneous and heterogeneous IAB scenarios defined on the previous slide the reference network would be as shown here. </a:t>
            </a:r>
          </a:p>
        </p:txBody>
      </p:sp>
      <p:pic>
        <p:nvPicPr>
          <p:cNvPr id="5" name="Picture 4" descr="A picture containing racket, tennis&#10;&#10;Description generated with high confidence">
            <a:extLst>
              <a:ext uri="{FF2B5EF4-FFF2-40B4-BE49-F238E27FC236}">
                <a16:creationId xmlns="" xmlns:a16="http://schemas.microsoft.com/office/drawing/2014/main" id="{9B79F33D-0A86-4235-AC6D-77C6247F50B1}"/>
              </a:ext>
            </a:extLst>
          </p:cNvPr>
          <p:cNvPicPr>
            <a:picLocks noChangeAspect="1"/>
          </p:cNvPicPr>
          <p:nvPr/>
        </p:nvPicPr>
        <p:blipFill>
          <a:blip r:embed="rId2"/>
          <a:stretch>
            <a:fillRect/>
          </a:stretch>
        </p:blipFill>
        <p:spPr>
          <a:xfrm>
            <a:off x="874712" y="3695700"/>
            <a:ext cx="2676525" cy="2598945"/>
          </a:xfrm>
          <a:prstGeom prst="rect">
            <a:avLst/>
          </a:prstGeom>
        </p:spPr>
      </p:pic>
      <p:sp>
        <p:nvSpPr>
          <p:cNvPr id="6" name="TextBox 5">
            <a:extLst>
              <a:ext uri="{FF2B5EF4-FFF2-40B4-BE49-F238E27FC236}">
                <a16:creationId xmlns="" xmlns:a16="http://schemas.microsoft.com/office/drawing/2014/main" id="{074BB047-9C5F-4729-9F66-A3C5E4602ABD}"/>
              </a:ext>
            </a:extLst>
          </p:cNvPr>
          <p:cNvSpPr txBox="1"/>
          <p:nvPr/>
        </p:nvSpPr>
        <p:spPr>
          <a:xfrm>
            <a:off x="798512" y="6286500"/>
            <a:ext cx="2514600" cy="381000"/>
          </a:xfrm>
          <a:prstGeom prst="rect">
            <a:avLst/>
          </a:prstGeom>
          <a:noFill/>
          <a:ln>
            <a:noFill/>
          </a:ln>
        </p:spPr>
        <p:txBody>
          <a:bodyPr wrap="none" lIns="0" tIns="0" rIns="0" bIns="0" rtlCol="0">
            <a:noAutofit/>
          </a:bodyPr>
          <a:lstStyle/>
          <a:p>
            <a:r>
              <a:rPr lang="en-US" sz="1400" dirty="0">
                <a:solidFill>
                  <a:schemeClr val="tx2"/>
                </a:solidFill>
              </a:rPr>
              <a:t>Reference Network for Homogeneous IAB Scenario</a:t>
            </a:r>
          </a:p>
        </p:txBody>
      </p:sp>
      <p:pic>
        <p:nvPicPr>
          <p:cNvPr id="7" name="Picture 6">
            <a:extLst>
              <a:ext uri="{FF2B5EF4-FFF2-40B4-BE49-F238E27FC236}">
                <a16:creationId xmlns="" xmlns:a16="http://schemas.microsoft.com/office/drawing/2014/main" id="{7905AA38-5708-47F7-98C0-A6E9291EF428}"/>
              </a:ext>
            </a:extLst>
          </p:cNvPr>
          <p:cNvPicPr>
            <a:picLocks noChangeAspect="1"/>
          </p:cNvPicPr>
          <p:nvPr/>
        </p:nvPicPr>
        <p:blipFill>
          <a:blip r:embed="rId3"/>
          <a:stretch>
            <a:fillRect/>
          </a:stretch>
        </p:blipFill>
        <p:spPr>
          <a:xfrm>
            <a:off x="5065712" y="3810000"/>
            <a:ext cx="5023539" cy="2170364"/>
          </a:xfrm>
          <a:prstGeom prst="rect">
            <a:avLst/>
          </a:prstGeom>
        </p:spPr>
      </p:pic>
      <p:sp>
        <p:nvSpPr>
          <p:cNvPr id="8" name="TextBox 7">
            <a:extLst>
              <a:ext uri="{FF2B5EF4-FFF2-40B4-BE49-F238E27FC236}">
                <a16:creationId xmlns="" xmlns:a16="http://schemas.microsoft.com/office/drawing/2014/main" id="{04FBD52A-127F-4F4D-87C4-31C5A8B789A1}"/>
              </a:ext>
            </a:extLst>
          </p:cNvPr>
          <p:cNvSpPr txBox="1"/>
          <p:nvPr/>
        </p:nvSpPr>
        <p:spPr>
          <a:xfrm>
            <a:off x="6094412" y="6248400"/>
            <a:ext cx="2514600" cy="381000"/>
          </a:xfrm>
          <a:prstGeom prst="rect">
            <a:avLst/>
          </a:prstGeom>
          <a:noFill/>
          <a:ln>
            <a:noFill/>
          </a:ln>
        </p:spPr>
        <p:txBody>
          <a:bodyPr wrap="none" lIns="0" tIns="0" rIns="0" bIns="0" rtlCol="0">
            <a:noAutofit/>
          </a:bodyPr>
          <a:lstStyle/>
          <a:p>
            <a:r>
              <a:rPr lang="en-US" sz="1400" dirty="0">
                <a:solidFill>
                  <a:schemeClr val="tx2"/>
                </a:solidFill>
              </a:rPr>
              <a:t>Reference Network for Heterogeneous IAB Scenario</a:t>
            </a:r>
          </a:p>
        </p:txBody>
      </p:sp>
    </p:spTree>
    <p:extLst>
      <p:ext uri="{BB962C8B-B14F-4D97-AF65-F5344CB8AC3E}">
        <p14:creationId xmlns:p14="http://schemas.microsoft.com/office/powerpoint/2010/main" val="2847734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061EEE86-451A-456D-891A-5CB1E45FC737}"/>
              </a:ext>
            </a:extLst>
          </p:cNvPr>
          <p:cNvSpPr>
            <a:spLocks noGrp="1"/>
          </p:cNvSpPr>
          <p:nvPr>
            <p:ph type="sldNum" sz="quarter" idx="11"/>
          </p:nvPr>
        </p:nvSpPr>
        <p:spPr/>
        <p:txBody>
          <a:bodyPr/>
          <a:lstStyle/>
          <a:p>
            <a:fld id="{12CB907E-C602-C34B-93F7-CA9E40714286}" type="slidenum">
              <a:rPr lang="en-US" smtClean="0"/>
              <a:pPr/>
              <a:t>5</a:t>
            </a:fld>
            <a:r>
              <a:rPr lang="en-US"/>
              <a:t> </a:t>
            </a:r>
            <a:endParaRPr lang="en-US" dirty="0"/>
          </a:p>
        </p:txBody>
      </p:sp>
      <p:sp>
        <p:nvSpPr>
          <p:cNvPr id="3" name="Title 2">
            <a:extLst>
              <a:ext uri="{FF2B5EF4-FFF2-40B4-BE49-F238E27FC236}">
                <a16:creationId xmlns="" xmlns:a16="http://schemas.microsoft.com/office/drawing/2014/main" id="{B6C1B370-CF54-44D3-B1F6-E073DE8E327E}"/>
              </a:ext>
            </a:extLst>
          </p:cNvPr>
          <p:cNvSpPr>
            <a:spLocks noGrp="1"/>
          </p:cNvSpPr>
          <p:nvPr>
            <p:ph type="title"/>
          </p:nvPr>
        </p:nvSpPr>
        <p:spPr/>
        <p:txBody>
          <a:bodyPr/>
          <a:lstStyle/>
          <a:p>
            <a:r>
              <a:rPr lang="en-US" dirty="0"/>
              <a:t>Proposals for IAB SI Evaluation Scenarios</a:t>
            </a:r>
          </a:p>
        </p:txBody>
      </p:sp>
      <p:sp>
        <p:nvSpPr>
          <p:cNvPr id="4" name="Content Placeholder 3">
            <a:extLst>
              <a:ext uri="{FF2B5EF4-FFF2-40B4-BE49-F238E27FC236}">
                <a16:creationId xmlns="" xmlns:a16="http://schemas.microsoft.com/office/drawing/2014/main" id="{DA355215-3574-46FD-8654-3E3302E89D76}"/>
              </a:ext>
            </a:extLst>
          </p:cNvPr>
          <p:cNvSpPr>
            <a:spLocks noGrp="1"/>
          </p:cNvSpPr>
          <p:nvPr>
            <p:ph sz="quarter" idx="12"/>
          </p:nvPr>
        </p:nvSpPr>
        <p:spPr>
          <a:xfrm>
            <a:off x="490939" y="1139371"/>
            <a:ext cx="11209064" cy="803730"/>
          </a:xfrm>
        </p:spPr>
        <p:txBody>
          <a:bodyPr/>
          <a:lstStyle/>
          <a:p>
            <a:r>
              <a:rPr lang="en-US" dirty="0"/>
              <a:t>Proposal 1: For evaluation of IAB the following two scenarios should be considered as part of the study item: </a:t>
            </a:r>
          </a:p>
        </p:txBody>
      </p:sp>
      <p:graphicFrame>
        <p:nvGraphicFramePr>
          <p:cNvPr id="5" name="Table 4">
            <a:extLst>
              <a:ext uri="{FF2B5EF4-FFF2-40B4-BE49-F238E27FC236}">
                <a16:creationId xmlns="" xmlns:a16="http://schemas.microsoft.com/office/drawing/2014/main" id="{C8B34FAB-23C0-4BB3-8A00-BB0B9B46D2F7}"/>
              </a:ext>
            </a:extLst>
          </p:cNvPr>
          <p:cNvGraphicFramePr>
            <a:graphicFrameLocks noGrp="1"/>
          </p:cNvGraphicFramePr>
          <p:nvPr>
            <p:extLst>
              <p:ext uri="{D42A27DB-BD31-4B8C-83A1-F6EECF244321}">
                <p14:modId xmlns:p14="http://schemas.microsoft.com/office/powerpoint/2010/main" val="2600255338"/>
              </p:ext>
            </p:extLst>
          </p:nvPr>
        </p:nvGraphicFramePr>
        <p:xfrm>
          <a:off x="493712" y="1905000"/>
          <a:ext cx="10934699" cy="4236720"/>
        </p:xfrm>
        <a:graphic>
          <a:graphicData uri="http://schemas.openxmlformats.org/drawingml/2006/table">
            <a:tbl>
              <a:tblPr firstRow="1" firstCol="1" bandRow="1">
                <a:tableStyleId>{5940675A-B579-460E-94D1-54222C63F5DA}</a:tableStyleId>
              </a:tblPr>
              <a:tblGrid>
                <a:gridCol w="1833995">
                  <a:extLst>
                    <a:ext uri="{9D8B030D-6E8A-4147-A177-3AD203B41FA5}">
                      <a16:colId xmlns="" xmlns:a16="http://schemas.microsoft.com/office/drawing/2014/main" val="537845104"/>
                    </a:ext>
                  </a:extLst>
                </a:gridCol>
                <a:gridCol w="4550352">
                  <a:extLst>
                    <a:ext uri="{9D8B030D-6E8A-4147-A177-3AD203B41FA5}">
                      <a16:colId xmlns="" xmlns:a16="http://schemas.microsoft.com/office/drawing/2014/main" val="2354505906"/>
                    </a:ext>
                  </a:extLst>
                </a:gridCol>
                <a:gridCol w="4550352">
                  <a:extLst>
                    <a:ext uri="{9D8B030D-6E8A-4147-A177-3AD203B41FA5}">
                      <a16:colId xmlns="" xmlns:a16="http://schemas.microsoft.com/office/drawing/2014/main" val="2164452580"/>
                    </a:ext>
                  </a:extLst>
                </a:gridCol>
              </a:tblGrid>
              <a:tr h="304800">
                <a:tc>
                  <a:txBody>
                    <a:bodyPr/>
                    <a:lstStyle/>
                    <a:p>
                      <a:pPr marL="0" marR="0" algn="just" hangingPunct="0">
                        <a:spcBef>
                          <a:spcPts val="0"/>
                        </a:spcBef>
                        <a:spcAft>
                          <a:spcPts val="600"/>
                        </a:spcAft>
                      </a:pPr>
                      <a:r>
                        <a:rPr lang="en-GB" sz="1800" dirty="0">
                          <a:effectLst/>
                        </a:rPr>
                        <a:t> </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Homogeneous IAB Scenario</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Heterogenous IAB Scenario</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3930728469"/>
                  </a:ext>
                </a:extLst>
              </a:tr>
              <a:tr h="609600">
                <a:tc>
                  <a:txBody>
                    <a:bodyPr/>
                    <a:lstStyle/>
                    <a:p>
                      <a:pPr marL="0" marR="0" algn="just" hangingPunct="0">
                        <a:spcBef>
                          <a:spcPts val="0"/>
                        </a:spcBef>
                        <a:spcAft>
                          <a:spcPts val="600"/>
                        </a:spcAft>
                      </a:pPr>
                      <a:r>
                        <a:rPr lang="en-GB" sz="1800">
                          <a:effectLst/>
                        </a:rPr>
                        <a:t>Node deployment</a:t>
                      </a:r>
                      <a:endParaRPr lang="en-US" sz="180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All nodes (IAB donor and IAB node) are dropped on a hexagonal grid</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Only IAB donor are dropped on a hexagonal grid and IAB node are dropped randomly</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2747918491"/>
                  </a:ext>
                </a:extLst>
              </a:tr>
              <a:tr h="304800">
                <a:tc>
                  <a:txBody>
                    <a:bodyPr/>
                    <a:lstStyle/>
                    <a:p>
                      <a:pPr marL="0" marR="0" algn="just" hangingPunct="0">
                        <a:spcBef>
                          <a:spcPts val="0"/>
                        </a:spcBef>
                        <a:spcAft>
                          <a:spcPts val="600"/>
                        </a:spcAft>
                      </a:pPr>
                      <a:r>
                        <a:rPr lang="en-GB" sz="1800" dirty="0">
                          <a:effectLst/>
                        </a:rPr>
                        <a:t>IAB donor</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a:effectLst/>
                        </a:rPr>
                        <a:t>Micro</a:t>
                      </a:r>
                      <a:endParaRPr lang="en-US" sz="180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a:effectLst/>
                        </a:rPr>
                        <a:t>Macro</a:t>
                      </a:r>
                      <a:endParaRPr lang="en-US" sz="180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3320897393"/>
                  </a:ext>
                </a:extLst>
              </a:tr>
              <a:tr h="304800">
                <a:tc>
                  <a:txBody>
                    <a:bodyPr/>
                    <a:lstStyle/>
                    <a:p>
                      <a:pPr marL="0" marR="0" algn="just" hangingPunct="0">
                        <a:spcBef>
                          <a:spcPts val="0"/>
                        </a:spcBef>
                        <a:spcAft>
                          <a:spcPts val="600"/>
                        </a:spcAft>
                      </a:pPr>
                      <a:r>
                        <a:rPr lang="en-GB" sz="1800" dirty="0">
                          <a:effectLst/>
                        </a:rPr>
                        <a:t>IAB node</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a:effectLst/>
                        </a:rPr>
                        <a:t>Micro</a:t>
                      </a:r>
                      <a:endParaRPr lang="en-US" sz="180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a:effectLst/>
                        </a:rPr>
                        <a:t>Micro</a:t>
                      </a:r>
                      <a:endParaRPr lang="en-US" sz="180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1183672877"/>
                  </a:ext>
                </a:extLst>
              </a:tr>
              <a:tr h="762000">
                <a:tc>
                  <a:txBody>
                    <a:bodyPr/>
                    <a:lstStyle/>
                    <a:p>
                      <a:pPr marL="0" marR="0" algn="l" hangingPunct="0">
                        <a:spcBef>
                          <a:spcPts val="0"/>
                        </a:spcBef>
                        <a:spcAft>
                          <a:spcPts val="600"/>
                        </a:spcAft>
                      </a:pPr>
                      <a:r>
                        <a:rPr lang="en-GB" sz="1800" dirty="0">
                          <a:effectLst/>
                        </a:rPr>
                        <a:t>Number of IAB donor</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err="1">
                          <a:effectLst/>
                        </a:rPr>
                        <a:t>N</a:t>
                      </a:r>
                      <a:r>
                        <a:rPr lang="en-GB" sz="1800" baseline="-25000" dirty="0" err="1">
                          <a:effectLst/>
                        </a:rPr>
                        <a:t>donor</a:t>
                      </a:r>
                      <a:r>
                        <a:rPr lang="en-GB" sz="1800" dirty="0">
                          <a:effectLst/>
                        </a:rPr>
                        <a:t> (value FFS)</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err="1">
                          <a:effectLst/>
                        </a:rPr>
                        <a:t>N</a:t>
                      </a:r>
                      <a:r>
                        <a:rPr lang="en-GB" sz="1800" baseline="-25000" dirty="0" err="1">
                          <a:effectLst/>
                        </a:rPr>
                        <a:t>donor</a:t>
                      </a:r>
                      <a:r>
                        <a:rPr lang="en-GB" sz="1800" dirty="0">
                          <a:effectLst/>
                        </a:rPr>
                        <a:t> = [19,7]</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3344544579"/>
                  </a:ext>
                </a:extLst>
              </a:tr>
              <a:tr h="304800">
                <a:tc>
                  <a:txBody>
                    <a:bodyPr/>
                    <a:lstStyle/>
                    <a:p>
                      <a:pPr marL="0" marR="0" algn="just" hangingPunct="0">
                        <a:spcBef>
                          <a:spcPts val="0"/>
                        </a:spcBef>
                        <a:spcAft>
                          <a:spcPts val="600"/>
                        </a:spcAft>
                      </a:pPr>
                      <a:r>
                        <a:rPr lang="en-GB" sz="1800" dirty="0">
                          <a:effectLst/>
                        </a:rPr>
                        <a:t>Number of IAB node</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err="1">
                          <a:effectLst/>
                        </a:rPr>
                        <a:t>N</a:t>
                      </a:r>
                      <a:r>
                        <a:rPr lang="en-GB" sz="1800" baseline="-25000" dirty="0" err="1">
                          <a:effectLst/>
                        </a:rPr>
                        <a:t>relay</a:t>
                      </a:r>
                      <a:r>
                        <a:rPr lang="en-GB" sz="1800" dirty="0">
                          <a:effectLst/>
                        </a:rPr>
                        <a:t> (value FFS)</a:t>
                      </a:r>
                      <a:endParaRPr lang="en-US" sz="1800" dirty="0">
                        <a:effectLst/>
                        <a:latin typeface="+mj-lt"/>
                        <a:ea typeface="Times New Roman" panose="02020603050405020304" pitchFamily="18" charset="0"/>
                      </a:endParaRPr>
                    </a:p>
                  </a:txBody>
                  <a:tcPr marL="68580" marR="68580" marT="0" marB="0"/>
                </a:tc>
                <a:tc>
                  <a:txBody>
                    <a:bodyPr/>
                    <a:lstStyle/>
                    <a:p>
                      <a:pPr marL="0" marR="0" lvl="0" indent="0" algn="just" defTabSz="457200" rtl="0" eaLnBrk="1" fontAlgn="auto" latinLnBrk="0" hangingPunct="0">
                        <a:lnSpc>
                          <a:spcPct val="100000"/>
                        </a:lnSpc>
                        <a:spcBef>
                          <a:spcPts val="0"/>
                        </a:spcBef>
                        <a:spcAft>
                          <a:spcPts val="600"/>
                        </a:spcAft>
                        <a:buClrTx/>
                        <a:buSzTx/>
                        <a:buFontTx/>
                        <a:buNone/>
                        <a:tabLst/>
                        <a:defRPr/>
                      </a:pPr>
                      <a:r>
                        <a:rPr lang="en-GB" sz="1800" dirty="0" err="1">
                          <a:effectLst/>
                        </a:rPr>
                        <a:t>N</a:t>
                      </a:r>
                      <a:r>
                        <a:rPr lang="en-GB" sz="1800" baseline="-25000" dirty="0" err="1">
                          <a:effectLst/>
                        </a:rPr>
                        <a:t>relay</a:t>
                      </a:r>
                      <a:r>
                        <a:rPr lang="en-GB" sz="1800" dirty="0">
                          <a:effectLst/>
                        </a:rPr>
                        <a:t> (value FFS)</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3477925041"/>
                  </a:ext>
                </a:extLst>
              </a:tr>
              <a:tr h="304800">
                <a:tc>
                  <a:txBody>
                    <a:bodyPr/>
                    <a:lstStyle/>
                    <a:p>
                      <a:pPr marL="0" marR="0" algn="just" hangingPunct="0">
                        <a:spcBef>
                          <a:spcPts val="0"/>
                        </a:spcBef>
                        <a:spcAft>
                          <a:spcPts val="600"/>
                        </a:spcAft>
                      </a:pPr>
                      <a:r>
                        <a:rPr lang="en-GB" sz="1800">
                          <a:effectLst/>
                        </a:rPr>
                        <a:t>Total number of Nodes</a:t>
                      </a:r>
                      <a:endParaRPr lang="en-US" sz="180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err="1">
                          <a:effectLst/>
                        </a:rPr>
                        <a:t>N</a:t>
                      </a:r>
                      <a:r>
                        <a:rPr lang="en-GB" sz="1800" baseline="-25000" dirty="0" err="1">
                          <a:effectLst/>
                        </a:rPr>
                        <a:t>donor</a:t>
                      </a:r>
                      <a:r>
                        <a:rPr lang="en-GB" sz="1800" baseline="-25000" dirty="0">
                          <a:effectLst/>
                        </a:rPr>
                        <a:t> </a:t>
                      </a:r>
                      <a:r>
                        <a:rPr lang="en-GB" sz="1800" dirty="0">
                          <a:effectLst/>
                        </a:rPr>
                        <a:t>+ </a:t>
                      </a:r>
                      <a:r>
                        <a:rPr lang="en-GB" sz="1800" dirty="0" err="1">
                          <a:effectLst/>
                        </a:rPr>
                        <a:t>N</a:t>
                      </a:r>
                      <a:r>
                        <a:rPr lang="en-GB" sz="1800" baseline="-25000" dirty="0" err="1">
                          <a:effectLst/>
                        </a:rPr>
                        <a:t>relay</a:t>
                      </a:r>
                      <a:r>
                        <a:rPr lang="en-GB" sz="1800" dirty="0">
                          <a:effectLst/>
                        </a:rPr>
                        <a:t> = 19</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FFS</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162646401"/>
                  </a:ext>
                </a:extLst>
              </a:tr>
              <a:tr h="304800">
                <a:tc>
                  <a:txBody>
                    <a:bodyPr/>
                    <a:lstStyle/>
                    <a:p>
                      <a:pPr marL="0" marR="0" algn="just" hangingPunct="0">
                        <a:spcBef>
                          <a:spcPts val="0"/>
                        </a:spcBef>
                        <a:spcAft>
                          <a:spcPts val="600"/>
                        </a:spcAft>
                      </a:pPr>
                      <a:r>
                        <a:rPr lang="en-GB" sz="1800">
                          <a:effectLst/>
                        </a:rPr>
                        <a:t>Reference Network</a:t>
                      </a:r>
                      <a:endParaRPr lang="en-US" sz="180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err="1">
                          <a:effectLst/>
                        </a:rPr>
                        <a:t>N</a:t>
                      </a:r>
                      <a:r>
                        <a:rPr lang="en-GB" sz="1800" baseline="-25000" dirty="0" err="1">
                          <a:effectLst/>
                        </a:rPr>
                        <a:t>donor</a:t>
                      </a:r>
                      <a:r>
                        <a:rPr lang="en-GB" sz="1800" baseline="-25000" dirty="0">
                          <a:effectLst/>
                        </a:rPr>
                        <a:t> </a:t>
                      </a:r>
                      <a:r>
                        <a:rPr lang="en-GB" sz="1800" baseline="0" dirty="0">
                          <a:effectLst/>
                        </a:rPr>
                        <a:t>donor nodes with</a:t>
                      </a:r>
                      <a:r>
                        <a:rPr lang="en-GB" sz="1800" dirty="0">
                          <a:effectLst/>
                        </a:rPr>
                        <a:t> 0 relay node</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[19,7] donor nodes</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2405286473"/>
                  </a:ext>
                </a:extLst>
              </a:tr>
              <a:tr h="304800">
                <a:tc>
                  <a:txBody>
                    <a:bodyPr/>
                    <a:lstStyle/>
                    <a:p>
                      <a:pPr marL="0" marR="0" algn="just" hangingPunct="0">
                        <a:spcBef>
                          <a:spcPts val="0"/>
                        </a:spcBef>
                        <a:spcAft>
                          <a:spcPts val="600"/>
                        </a:spcAft>
                      </a:pPr>
                      <a:r>
                        <a:rPr lang="en-GB" sz="1800" dirty="0">
                          <a:effectLst/>
                        </a:rPr>
                        <a:t>Macro ISD</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FFS</a:t>
                      </a:r>
                      <a:endParaRPr lang="en-US" sz="1800" dirty="0">
                        <a:effectLst/>
                        <a:latin typeface="+mj-lt"/>
                        <a:ea typeface="Times New Roman" panose="02020603050405020304" pitchFamily="18" charset="0"/>
                      </a:endParaRPr>
                    </a:p>
                  </a:txBody>
                  <a:tcPr marL="68580" marR="68580" marT="0" marB="0"/>
                </a:tc>
                <a:tc>
                  <a:txBody>
                    <a:bodyPr/>
                    <a:lstStyle/>
                    <a:p>
                      <a:pPr marL="0" marR="0" algn="just" hangingPunct="0">
                        <a:spcBef>
                          <a:spcPts val="0"/>
                        </a:spcBef>
                        <a:spcAft>
                          <a:spcPts val="600"/>
                        </a:spcAft>
                      </a:pPr>
                      <a:r>
                        <a:rPr lang="en-GB" sz="1800" dirty="0">
                          <a:effectLst/>
                        </a:rPr>
                        <a:t>FFS</a:t>
                      </a:r>
                      <a:endParaRPr lang="en-US" sz="1800" dirty="0">
                        <a:effectLst/>
                        <a:latin typeface="+mj-lt"/>
                        <a:ea typeface="Times New Roman" panose="02020603050405020304" pitchFamily="18" charset="0"/>
                      </a:endParaRPr>
                    </a:p>
                  </a:txBody>
                  <a:tcPr marL="68580" marR="68580" marT="0" marB="0"/>
                </a:tc>
                <a:extLst>
                  <a:ext uri="{0D108BD9-81ED-4DB2-BD59-A6C34878D82A}">
                    <a16:rowId xmlns="" xmlns:a16="http://schemas.microsoft.com/office/drawing/2014/main" val="565978896"/>
                  </a:ext>
                </a:extLst>
              </a:tr>
            </a:tbl>
          </a:graphicData>
        </a:graphic>
      </p:graphicFrame>
      <p:sp>
        <p:nvSpPr>
          <p:cNvPr id="6" name="TextBox 5">
            <a:extLst>
              <a:ext uri="{FF2B5EF4-FFF2-40B4-BE49-F238E27FC236}">
                <a16:creationId xmlns="" xmlns:a16="http://schemas.microsoft.com/office/drawing/2014/main" id="{430CB6BC-9DB4-48C3-B0F4-FADFB2A7A032}"/>
              </a:ext>
            </a:extLst>
          </p:cNvPr>
          <p:cNvSpPr txBox="1"/>
          <p:nvPr/>
        </p:nvSpPr>
        <p:spPr>
          <a:xfrm>
            <a:off x="798512" y="6286500"/>
            <a:ext cx="914400" cy="914400"/>
          </a:xfrm>
          <a:prstGeom prst="rect">
            <a:avLst/>
          </a:prstGeom>
          <a:noFill/>
          <a:ln>
            <a:noFill/>
          </a:ln>
        </p:spPr>
        <p:txBody>
          <a:bodyPr wrap="none" lIns="0" tIns="0" rIns="0" bIns="0" rtlCol="0">
            <a:noAutofit/>
          </a:bodyPr>
          <a:lstStyle/>
          <a:p>
            <a:r>
              <a:rPr lang="en-US" dirty="0"/>
              <a:t>Note: Further prioritization of these scenarios is not precluded</a:t>
            </a:r>
            <a:endParaRPr lang="en-US" sz="1400" dirty="0">
              <a:solidFill>
                <a:schemeClr val="tx2"/>
              </a:solidFill>
            </a:endParaRPr>
          </a:p>
        </p:txBody>
      </p:sp>
    </p:spTree>
    <p:extLst>
      <p:ext uri="{BB962C8B-B14F-4D97-AF65-F5344CB8AC3E}">
        <p14:creationId xmlns:p14="http://schemas.microsoft.com/office/powerpoint/2010/main" val="2963917485"/>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3663</TotalTime>
  <Words>478</Words>
  <Application>Microsoft Office PowerPoint</Application>
  <PresentationFormat>Custom</PresentationFormat>
  <Paragraphs>63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Lucida Grande</vt:lpstr>
      <vt:lpstr>Times New Roman</vt:lpstr>
      <vt:lpstr>att_int_wde_globe_att</vt:lpstr>
      <vt:lpstr>WF on Simulation Scenarios for IAB SI</vt:lpstr>
      <vt:lpstr>Background Information</vt:lpstr>
      <vt:lpstr>Homogeneous and Heterogeneous Deployment Models for IAB</vt:lpstr>
      <vt:lpstr>Reference Network</vt:lpstr>
      <vt:lpstr>Proposals for IAB SI Evaluation Scenarios</vt:lpstr>
    </vt:vector>
  </TitlesOfParts>
  <Manager/>
  <Company>AT&amp;T Labs</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Radio Access Technology: 2017 Overview</dc:title>
  <dc:subject/>
  <dc:creator>Ghosh, Arunabha</dc:creator>
  <cp:keywords/>
  <dc:description/>
  <cp:lastModifiedBy>Novlan, Thomas</cp:lastModifiedBy>
  <cp:revision>80</cp:revision>
  <dcterms:created xsi:type="dcterms:W3CDTF">2017-11-14T01:37:52Z</dcterms:created>
  <dcterms:modified xsi:type="dcterms:W3CDTF">2018-04-19T01:00:02Z</dcterms:modified>
  <cp:category/>
</cp:coreProperties>
</file>