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8" r:id="rId3"/>
    <p:sldId id="300" r:id="rId4"/>
    <p:sldId id="302" r:id="rId5"/>
    <p:sldId id="301" r:id="rId6"/>
    <p:sldId id="303" r:id="rId7"/>
    <p:sldId id="304" r:id="rId8"/>
    <p:sldId id="305" r:id="rId9"/>
    <p:sldId id="309" r:id="rId10"/>
    <p:sldId id="307" r:id="rId11"/>
    <p:sldId id="308" r:id="rId12"/>
    <p:sldId id="311" r:id="rId13"/>
    <p:sldId id="31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CECECD"/>
    <a:srgbClr val="0000FF"/>
    <a:srgbClr val="F2A3CE"/>
    <a:srgbClr val="FED1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4" autoAdjust="0"/>
    <p:restoredTop sz="94660"/>
  </p:normalViewPr>
  <p:slideViewPr>
    <p:cSldViewPr>
      <p:cViewPr varScale="1">
        <p:scale>
          <a:sx n="98" d="100"/>
          <a:sy n="98" d="100"/>
        </p:scale>
        <p:origin x="14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C3707-1199-42D5-81BF-D1DF7BECDB68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67D1E-7FEA-4AB4-A74D-BDC358132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1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767D1E-7FEA-4AB4-A74D-BDC358132A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9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slide" Target="slide8.xml"/><Relationship Id="rId5" Type="http://schemas.openxmlformats.org/officeDocument/2006/relationships/image" Target="../media/image13.wmf"/><Relationship Id="rId10" Type="http://schemas.openxmlformats.org/officeDocument/2006/relationships/slide" Target="slide5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Forward on </a:t>
            </a:r>
            <a:r>
              <a:rPr lang="en-US" sz="4000" dirty="0" smtClean="0"/>
              <a:t>UL Power Control Regarding NR Scheduling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R1-1805637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5247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92-Bis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16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</a:t>
            </a:r>
            <a:r>
              <a:rPr lang="en-US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Apr.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 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Illustration for Proposal 3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67612159"/>
                  </p:ext>
                </p:extLst>
              </p:nvPr>
            </p:nvGraphicFramePr>
            <p:xfrm>
              <a:off x="387479" y="1905000"/>
              <a:ext cx="8604120" cy="347472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</a:tblGrid>
                  <a:tr h="342182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42182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42182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42182">
                    <a:tc gridSpan="2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b="0" dirty="0" smtClean="0"/>
                            <a:t>Accumulative TPC</a:t>
                          </a:r>
                          <a:r>
                            <a:rPr lang="en-US" b="0" baseline="0" dirty="0" smtClean="0"/>
                            <a:t> </a:t>
                          </a:r>
                          <a:r>
                            <a:rPr lang="en-US" b="0" baseline="0" dirty="0" smtClean="0"/>
                            <a:t>updated for slot </a:t>
                          </a:r>
                          <a:r>
                            <a:rPr lang="en-US" b="0" i="1" baseline="0" dirty="0" smtClean="0"/>
                            <a:t>i</a:t>
                          </a:r>
                          <a:r>
                            <a:rPr lang="en-US" b="0" baseline="0" dirty="0" smtClean="0"/>
                            <a:t>: 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received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TPC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value</m:t>
                              </m:r>
                            </m:oMath>
                          </a14:m>
                          <a:endParaRPr lang="en-US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8E8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213360">
                    <a:tc rowSpan="2" gridSpan="7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gridSpan="7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⌈"/>
                                    <m:endChr m:val="⌉"/>
                                    <m:ctrl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m:rPr>
                                        <m:lit/>
                                      </m:r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e>
                                </m:d>
                                <m:r>
                                  <a:rPr lang="en-US" sz="16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=1; </m:t>
                                </m:r>
                                <m:sSub>
                                  <m:sSubPr>
                                    <m:ctrl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sz="1600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⌈"/>
                                    <m:endChr m:val="⌉"/>
                                    <m:ctrl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600" b="0" i="1" smtClean="0">
                                            <a:solidFill>
                                              <a:srgbClr val="0000FF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m:rPr>
                                        <m:lit/>
                                      </m:r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/</m:t>
                                    </m:r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14</m:t>
                                    </m:r>
                                  </m:e>
                                </m:d>
                                <m:r>
                                  <a:rPr lang="en-US" sz="16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=1;</m:t>
                                </m:r>
                                <m:sSub>
                                  <m:sSubPr>
                                    <m:ctrlP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600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1600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=3</m:t>
                                </m:r>
                              </m:oMath>
                            </m:oMathPara>
                          </a14:m>
                          <a:endParaRPr lang="en-US" sz="1600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0">
                    <a:tc gridSpan="7" v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 v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14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 smtClean="0">
                              <a:solidFill>
                                <a:srgbClr val="0000FF"/>
                              </a:solidFill>
                            </a:rPr>
                            <a:t>Applied power </a:t>
                          </a:r>
                          <a:r>
                            <a:rPr lang="en-US" sz="1600" dirty="0" err="1" smtClean="0">
                              <a:solidFill>
                                <a:srgbClr val="0000FF"/>
                              </a:solidFill>
                            </a:rPr>
                            <a:t>adjustement</a:t>
                          </a:r>
                          <a:endParaRPr lang="en-US" sz="1600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42182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dirty="0" smtClean="0">
                                    <a:solidFill>
                                      <a:srgbClr val="0000FF"/>
                                    </a:solidFill>
                                  </a:rPr>
                                  <m:t>Option</m:t>
                                </m:r>
                                <m:r>
                                  <m:rPr>
                                    <m:nor/>
                                  </m:rPr>
                                  <a:rPr lang="en-US" dirty="0" smtClean="0">
                                    <a:solidFill>
                                      <a:srgbClr val="0000FF"/>
                                    </a:solidFill>
                                  </a:rPr>
                                  <m:t> 1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42182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dirty="0" smtClean="0">
                                    <a:solidFill>
                                      <a:srgbClr val="0000FF"/>
                                    </a:solidFill>
                                  </a:rPr>
                                  <m:t>Option</m:t>
                                </m:r>
                                <m:r>
                                  <m:rPr>
                                    <m:nor/>
                                  </m:rPr>
                                  <a:rPr lang="en-US" baseline="0" dirty="0" smtClean="0">
                                    <a:solidFill>
                                      <a:srgbClr val="0000FF"/>
                                    </a:solidFill>
                                  </a:rPr>
                                  <m:t> 2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562491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Note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8E8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Accumulative</a:t>
                          </a:r>
                          <a:r>
                            <a:rPr lang="en-US" sz="1700" b="0" baseline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 TPC expected at DCI: A+B</a:t>
                          </a:r>
                          <a:endParaRPr lang="en-US" sz="17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700" b="1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Accumulative</a:t>
                          </a:r>
                          <a:r>
                            <a:rPr lang="en-US" sz="1700" b="0" baseline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 TPC expected at DCI: A</a:t>
                          </a:r>
                          <a:endParaRPr lang="en-US" sz="17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67612159"/>
                  </p:ext>
                </p:extLst>
              </p:nvPr>
            </p:nvGraphicFramePr>
            <p:xfrm>
              <a:off x="387479" y="1905000"/>
              <a:ext cx="8604120" cy="347472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  <a:gridCol w="307290"/>
                  </a:tblGrid>
                  <a:tr h="365760"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83" t="-1667" r="-301416" b="-8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83" t="-1667" r="-201416" b="-8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283" t="-1667" r="-101416" b="-8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283" t="-1667" r="-1416" b="-8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6576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33333" t="-101667" r="-134653" b="-7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49835" t="-101667" r="-18152" b="-7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65760">
                    <a:tc gridSpan="2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71" t="-301667" r="-354" b="-573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35280">
                    <a:tc rowSpan="2"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83" t="-217117" r="-301416" b="-209910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83" t="-217117" r="-201416" b="-209910"/>
                          </a:stretch>
                        </a:blipFill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283" t="-430357" r="-101416" b="-5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283" t="-430357" r="-1416" b="-5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35280">
                    <a:tc gridSpan="7" v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 v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14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 smtClean="0">
                              <a:solidFill>
                                <a:srgbClr val="0000FF"/>
                              </a:solidFill>
                            </a:rPr>
                            <a:t>Applied power </a:t>
                          </a:r>
                          <a:r>
                            <a:rPr lang="en-US" sz="1600" dirty="0" err="1" smtClean="0">
                              <a:solidFill>
                                <a:srgbClr val="0000FF"/>
                              </a:solidFill>
                            </a:rPr>
                            <a:t>adjustement</a:t>
                          </a:r>
                          <a:endParaRPr lang="en-US" sz="1600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0000FF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ECEC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576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83" t="-586667" r="-201416" b="-2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283" t="-586667" r="-101416" b="-2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283" t="-586667" r="-1416" b="-2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6576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83" t="-686667" r="-201416" b="-1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283" t="-686667" r="-101416" b="-1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283" t="-686667" r="-1416" b="-18833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0960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Note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E8E8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Accumulative</a:t>
                          </a:r>
                          <a:r>
                            <a:rPr lang="en-US" sz="1700" b="0" baseline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 TPC expected at DCI: A+B</a:t>
                          </a:r>
                          <a:endParaRPr lang="en-US" sz="17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 sz="1700" b="1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Accumulative</a:t>
                          </a:r>
                          <a:r>
                            <a:rPr lang="en-US" sz="1700" b="0" baseline="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</a:rPr>
                            <a:t> TPC expected at DCI: A</a:t>
                          </a:r>
                          <a:endParaRPr lang="en-US" sz="1700" b="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Curved Up Arrow 9"/>
          <p:cNvSpPr/>
          <p:nvPr/>
        </p:nvSpPr>
        <p:spPr>
          <a:xfrm>
            <a:off x="2788596" y="2643222"/>
            <a:ext cx="1725038" cy="142672"/>
          </a:xfrm>
          <a:prstGeom prst="curvedUpArrow">
            <a:avLst/>
          </a:prstGeom>
          <a:gradFill rotWithShape="1">
            <a:gsLst>
              <a:gs pos="0">
                <a:srgbClr val="F39A1E">
                  <a:tint val="50000"/>
                  <a:satMod val="300000"/>
                </a:srgbClr>
              </a:gs>
              <a:gs pos="35000">
                <a:srgbClr val="F39A1E">
                  <a:tint val="37000"/>
                  <a:satMod val="300000"/>
                </a:srgbClr>
              </a:gs>
              <a:gs pos="100000">
                <a:srgbClr val="F39A1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9A1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654996" y="2643222"/>
            <a:ext cx="5966298" cy="337225"/>
          </a:xfrm>
          <a:prstGeom prst="curvedUpArrow">
            <a:avLst/>
          </a:prstGeom>
          <a:gradFill rotWithShape="1">
            <a:gsLst>
              <a:gs pos="0">
                <a:srgbClr val="D71F85">
                  <a:tint val="50000"/>
                  <a:satMod val="300000"/>
                </a:srgbClr>
              </a:gs>
              <a:gs pos="35000">
                <a:srgbClr val="D71F85">
                  <a:tint val="37000"/>
                  <a:satMod val="300000"/>
                </a:srgbClr>
              </a:gs>
              <a:gs pos="100000">
                <a:srgbClr val="D71F85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Up Arrow 13">
            <a:hlinkClick r:id="rId3" action="ppaction://hlinksldjump"/>
          </p:cNvPr>
          <p:cNvSpPr/>
          <p:nvPr/>
        </p:nvSpPr>
        <p:spPr>
          <a:xfrm>
            <a:off x="8305800" y="6324600"/>
            <a:ext cx="304800" cy="304800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7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PUSCH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PUSCH power control formula: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Accumulation mode: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Absolute mode:  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9060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541981"/>
              </p:ext>
            </p:extLst>
          </p:nvPr>
        </p:nvGraphicFramePr>
        <p:xfrm>
          <a:off x="228600" y="2488489"/>
          <a:ext cx="876844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4" imgW="5943600" imgH="469900" progId="Equation.3">
                  <p:embed/>
                </p:oleObj>
              </mc:Choice>
              <mc:Fallback>
                <p:oleObj name="Equation" r:id="rId4" imgW="59436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488489"/>
                        <a:ext cx="8768443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349830"/>
              </p:ext>
            </p:extLst>
          </p:nvPr>
        </p:nvGraphicFramePr>
        <p:xfrm>
          <a:off x="2894156" y="5574589"/>
          <a:ext cx="3355685" cy="36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6" imgW="1854200" imgH="203200" progId="Equation.3">
                  <p:embed/>
                </p:oleObj>
              </mc:Choice>
              <mc:Fallback>
                <p:oleObj name="Equation" r:id="rId6" imgW="1854200" imgH="20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156" y="5574589"/>
                        <a:ext cx="3355685" cy="3690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00400" y="472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952280"/>
              </p:ext>
            </p:extLst>
          </p:nvPr>
        </p:nvGraphicFramePr>
        <p:xfrm>
          <a:off x="2209801" y="4096178"/>
          <a:ext cx="5257800" cy="41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8" imgW="2590800" imgH="203200" progId="Equation.3">
                  <p:embed/>
                </p:oleObj>
              </mc:Choice>
              <mc:Fallback>
                <p:oleObj name="Equation" r:id="rId8" imgW="2590800" imgH="203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1" y="4096178"/>
                        <a:ext cx="5257800" cy="4133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Up Arrow 9">
            <a:hlinkClick r:id="rId10" action="ppaction://hlinksldjump"/>
          </p:cNvPr>
          <p:cNvSpPr/>
          <p:nvPr/>
        </p:nvSpPr>
        <p:spPr>
          <a:xfrm>
            <a:off x="7696200" y="6324600"/>
            <a:ext cx="381000" cy="304800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>
            <a:hlinkClick r:id="rId11" action="ppaction://hlinksldjump"/>
          </p:cNvPr>
          <p:cNvSpPr/>
          <p:nvPr/>
        </p:nvSpPr>
        <p:spPr>
          <a:xfrm>
            <a:off x="8305800" y="6324600"/>
            <a:ext cx="304800" cy="304800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1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PUCCH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PUCCH power control formula: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Accumulation mode: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Absolute mode:  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9060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00400" y="472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738798"/>
              </p:ext>
            </p:extLst>
          </p:nvPr>
        </p:nvGraphicFramePr>
        <p:xfrm>
          <a:off x="266698" y="2371978"/>
          <a:ext cx="8610600" cy="6355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3" imgW="6375400" imgH="469900" progId="Equation.3">
                  <p:embed/>
                </p:oleObj>
              </mc:Choice>
              <mc:Fallback>
                <p:oleObj name="Equation" r:id="rId3" imgW="63754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698" y="2371978"/>
                        <a:ext cx="8610600" cy="6355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035584"/>
              </p:ext>
            </p:extLst>
          </p:nvPr>
        </p:nvGraphicFramePr>
        <p:xfrm>
          <a:off x="2362200" y="4119213"/>
          <a:ext cx="467345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5" imgW="2641600" imgH="203200" progId="Equation.3">
                  <p:embed/>
                </p:oleObj>
              </mc:Choice>
              <mc:Fallback>
                <p:oleObj name="Equation" r:id="rId5" imgW="2641600" imgH="203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19213"/>
                        <a:ext cx="4673458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53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SRS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SRS power control formula: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Accumulation mode: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Absolute mode:  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9060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00400" y="472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092534"/>
              </p:ext>
            </p:extLst>
          </p:nvPr>
        </p:nvGraphicFramePr>
        <p:xfrm>
          <a:off x="380999" y="2383536"/>
          <a:ext cx="8377499" cy="74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3" imgW="5308600" imgH="469900" progId="Equation.3">
                  <p:embed/>
                </p:oleObj>
              </mc:Choice>
              <mc:Fallback>
                <p:oleObj name="Equation" r:id="rId3" imgW="53086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2383536"/>
                        <a:ext cx="8377499" cy="7406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954002"/>
              </p:ext>
            </p:extLst>
          </p:nvPr>
        </p:nvGraphicFramePr>
        <p:xfrm>
          <a:off x="3276599" y="5562600"/>
          <a:ext cx="27146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5" imgW="1447172" imgH="203112" progId="Equation.3">
                  <p:embed/>
                </p:oleObj>
              </mc:Choice>
              <mc:Fallback>
                <p:oleObj name="Equation" r:id="rId5" imgW="1447172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599" y="5562600"/>
                        <a:ext cx="2714625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013031"/>
              </p:ext>
            </p:extLst>
          </p:nvPr>
        </p:nvGraphicFramePr>
        <p:xfrm>
          <a:off x="2667000" y="4090097"/>
          <a:ext cx="370498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7" imgW="2095500" imgH="203200" progId="Equation.3">
                  <p:embed/>
                </p:oleObj>
              </mc:Choice>
              <mc:Fallback>
                <p:oleObj name="Equation" r:id="rId7" imgW="2095500" imgH="203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090097"/>
                        <a:ext cx="3704982" cy="3603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564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 (1)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NR, the following scheduling settings are allowed:</a:t>
            </a:r>
          </a:p>
          <a:p>
            <a:pPr lvl="1"/>
            <a:r>
              <a:rPr lang="en-US" sz="2400" dirty="0" smtClean="0"/>
              <a:t>DCIs can appear in multiple positions in a slot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lvl="1"/>
            <a:r>
              <a:rPr lang="en-US" sz="2400" dirty="0"/>
              <a:t>Out of order </a:t>
            </a:r>
            <a:r>
              <a:rPr lang="en-US" sz="2400" dirty="0" smtClean="0"/>
              <a:t>scheduling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8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15546942"/>
                  </p:ext>
                </p:extLst>
              </p:nvPr>
            </p:nvGraphicFramePr>
            <p:xfrm>
              <a:off x="609608" y="5105400"/>
              <a:ext cx="8229592" cy="111252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</a:tblGrid>
                  <a:tr h="37084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8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215546942"/>
                  </p:ext>
                </p:extLst>
              </p:nvPr>
            </p:nvGraphicFramePr>
            <p:xfrm>
              <a:off x="609608" y="5105400"/>
              <a:ext cx="8229592" cy="111252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</a:tblGrid>
                  <a:tr h="370840"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592" t="-1639" r="-300888" b="-2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890" t="-1639" r="-201780" b="-2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296" t="-1639" r="-101183" b="-2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1187" t="-1639" r="-1484" b="-2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34256" t="-101639" r="-135294" b="-1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51211" t="-101639" r="-18339" b="-10491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9" name="Curved Up Arrow 38"/>
          <p:cNvSpPr/>
          <p:nvPr/>
        </p:nvSpPr>
        <p:spPr>
          <a:xfrm>
            <a:off x="3005855" y="5823302"/>
            <a:ext cx="1725038" cy="142672"/>
          </a:xfrm>
          <a:prstGeom prst="curvedUpArrow">
            <a:avLst/>
          </a:prstGeom>
          <a:gradFill rotWithShape="1">
            <a:gsLst>
              <a:gs pos="0">
                <a:srgbClr val="F39A1E">
                  <a:tint val="50000"/>
                  <a:satMod val="300000"/>
                </a:srgbClr>
              </a:gs>
              <a:gs pos="35000">
                <a:srgbClr val="F39A1E">
                  <a:tint val="37000"/>
                  <a:satMod val="300000"/>
                </a:srgbClr>
              </a:gs>
              <a:gs pos="100000">
                <a:srgbClr val="F39A1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9A1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Curved Up Arrow 39"/>
          <p:cNvSpPr/>
          <p:nvPr/>
        </p:nvSpPr>
        <p:spPr>
          <a:xfrm>
            <a:off x="872255" y="5823302"/>
            <a:ext cx="5966298" cy="337225"/>
          </a:xfrm>
          <a:prstGeom prst="curvedUpArrow">
            <a:avLst/>
          </a:prstGeom>
          <a:gradFill rotWithShape="1">
            <a:gsLst>
              <a:gs pos="0">
                <a:srgbClr val="D71F85">
                  <a:tint val="50000"/>
                  <a:satMod val="300000"/>
                </a:srgbClr>
              </a:gs>
              <a:gs pos="35000">
                <a:srgbClr val="D71F85">
                  <a:tint val="37000"/>
                  <a:satMod val="300000"/>
                </a:srgbClr>
              </a:gs>
              <a:gs pos="100000">
                <a:srgbClr val="D71F85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4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46625897"/>
                  </p:ext>
                </p:extLst>
              </p:nvPr>
            </p:nvGraphicFramePr>
            <p:xfrm>
              <a:off x="533400" y="289560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</a:tblGrid>
                  <a:tr h="370840">
                    <a:tc gridSpan="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i="0" dirty="0" smtClean="0"/>
                            <a:t>PUSCH</a:t>
                          </a: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8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4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546625897"/>
                  </p:ext>
                </p:extLst>
              </p:nvPr>
            </p:nvGraphicFramePr>
            <p:xfrm>
              <a:off x="533400" y="289560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</a:tblGrid>
                  <a:tr h="370840">
                    <a:tc gridSpan="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3"/>
                          <a:stretch>
                            <a:fillRect l="-1479" t="-3279" r="-3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3"/>
                          <a:stretch>
                            <a:fillRect l="-101479" t="-3279" r="-2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3"/>
                          <a:stretch>
                            <a:fillRect l="-202077" t="-3279" r="-101484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3"/>
                          <a:stretch>
                            <a:fillRect l="-301183" t="-3279" r="-1183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i="0" dirty="0" smtClean="0"/>
                            <a:t>PUSCH</a:t>
                          </a: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8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ounded Rectangular Callout 4"/>
          <p:cNvSpPr/>
          <p:nvPr/>
        </p:nvSpPr>
        <p:spPr>
          <a:xfrm>
            <a:off x="3657600" y="3848100"/>
            <a:ext cx="1752600" cy="304800"/>
          </a:xfrm>
          <a:prstGeom prst="wedgeRoundRectCallout">
            <a:avLst>
              <a:gd name="adj1" fmla="val -40729"/>
              <a:gd name="adj2" fmla="val -9325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Group-common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47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value for group common TPC</a:t>
            </a:r>
          </a:p>
          <a:p>
            <a:pPr lvl="1"/>
            <a:r>
              <a:rPr lang="en-US" dirty="0" smtClean="0"/>
              <a:t>Semi-static value preferred</a:t>
            </a:r>
          </a:p>
          <a:p>
            <a:pPr lvl="1"/>
            <a:r>
              <a:rPr lang="en-US" dirty="0" smtClean="0"/>
              <a:t>K2 value configured for scheduling DCI format 0 may not be applicable to group common TPC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3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11786040"/>
                  </p:ext>
                </p:extLst>
              </p:nvPr>
            </p:nvGraphicFramePr>
            <p:xfrm>
              <a:off x="533400" y="411480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</a:tblGrid>
                  <a:tr h="370840">
                    <a:tc gridSpan="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i="0" dirty="0" smtClean="0"/>
                            <a:t>PUSCH</a:t>
                          </a: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8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3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11786040"/>
                  </p:ext>
                </p:extLst>
              </p:nvPr>
            </p:nvGraphicFramePr>
            <p:xfrm>
              <a:off x="533400" y="411480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</a:tblGrid>
                  <a:tr h="370840">
                    <a:tc gridSpan="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479" t="-3279" r="-3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1479" t="-3279" r="-2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2077" t="-3279" r="-101484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1183" t="-3279" r="-1183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i="0" dirty="0" smtClean="0"/>
                            <a:t>PUSCH</a:t>
                          </a: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8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4" name="Curved Up Arrow 33"/>
          <p:cNvSpPr/>
          <p:nvPr/>
        </p:nvSpPr>
        <p:spPr>
          <a:xfrm>
            <a:off x="785609" y="4914414"/>
            <a:ext cx="1770435" cy="205794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F39A1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1164989" y="5222795"/>
                <a:ext cx="12671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𝐦𝐢𝐧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_</m:t>
                      </m:r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39A1E">
                      <a:lumMod val="75000"/>
                    </a:srgbClr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989" y="5222795"/>
                <a:ext cx="1267146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4808" r="-5288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Curved Up Arrow 35"/>
          <p:cNvSpPr/>
          <p:nvPr/>
        </p:nvSpPr>
        <p:spPr>
          <a:xfrm>
            <a:off x="3864219" y="4912521"/>
            <a:ext cx="862518" cy="153278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D71F8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3905980" y="4638771"/>
                <a:ext cx="77899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53630"/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5980" y="4638771"/>
                <a:ext cx="778996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7031" r="-6250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&quot;No&quot; Symbol 37"/>
          <p:cNvSpPr/>
          <p:nvPr/>
        </p:nvSpPr>
        <p:spPr>
          <a:xfrm>
            <a:off x="4229202" y="4915770"/>
            <a:ext cx="317770" cy="271489"/>
          </a:xfrm>
          <a:prstGeom prst="noSmoking">
            <a:avLst/>
          </a:prstGeom>
          <a:gradFill rotWithShape="1">
            <a:gsLst>
              <a:gs pos="0">
                <a:srgbClr val="D71F85">
                  <a:tint val="100000"/>
                  <a:shade val="100000"/>
                  <a:satMod val="130000"/>
                </a:srgbClr>
              </a:gs>
              <a:gs pos="100000">
                <a:srgbClr val="D71F85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40488" y="4971811"/>
            <a:ext cx="1679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Violate N2</a:t>
            </a:r>
          </a:p>
        </p:txBody>
      </p:sp>
      <p:sp>
        <p:nvSpPr>
          <p:cNvPr id="40" name="Curved Up Arrow 39"/>
          <p:cNvSpPr/>
          <p:nvPr/>
        </p:nvSpPr>
        <p:spPr>
          <a:xfrm>
            <a:off x="3801185" y="5063526"/>
            <a:ext cx="3041515" cy="363165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69BE28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5062307" y="5453291"/>
                <a:ext cx="229216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𝐦𝐢𝐧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_</m:t>
                      </m:r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53630"/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307" y="5453291"/>
                <a:ext cx="2292166" cy="276999"/>
              </a:xfrm>
              <a:prstGeom prst="rect">
                <a:avLst/>
              </a:prstGeom>
              <a:blipFill rotWithShape="0">
                <a:blip r:embed="rId5"/>
                <a:stretch>
                  <a:fillRect l="-1862" r="-2128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703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Multiple TPCs received in a slot</a:t>
            </a:r>
          </a:p>
          <a:p>
            <a:pPr lvl="1"/>
            <a:r>
              <a:rPr lang="en-US" dirty="0" smtClean="0"/>
              <a:t>NR power control adjustment is updated per slot</a:t>
            </a:r>
          </a:p>
          <a:p>
            <a:pPr lvl="1"/>
            <a:r>
              <a:rPr lang="en-US" dirty="0" smtClean="0"/>
              <a:t>What if multiple TPCs for a loop of an UL channel type are received in a lot?</a:t>
            </a:r>
          </a:p>
          <a:p>
            <a:pPr lvl="2"/>
            <a:r>
              <a:rPr lang="en-US" dirty="0" smtClean="0"/>
              <a:t>LTE: Format 0 is prioritized over format 3</a:t>
            </a:r>
          </a:p>
          <a:p>
            <a:pPr lvl="2"/>
            <a:r>
              <a:rPr lang="en-US" dirty="0" smtClean="0"/>
              <a:t>NR: Extra timing consideration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3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82981562"/>
                  </p:ext>
                </p:extLst>
              </p:nvPr>
            </p:nvGraphicFramePr>
            <p:xfrm>
              <a:off x="533400" y="481128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1028700"/>
                  </a:tblGrid>
                  <a:tr h="370840">
                    <a:tc gridSpan="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DCI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6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6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3" name="Content Placeholder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882981562"/>
                  </p:ext>
                </p:extLst>
              </p:nvPr>
            </p:nvGraphicFramePr>
            <p:xfrm>
              <a:off x="533400" y="4811280"/>
              <a:ext cx="8229600" cy="7416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257175"/>
                    <a:gridCol w="1028700"/>
                    <a:gridCol w="1028700"/>
                  </a:tblGrid>
                  <a:tr h="370840">
                    <a:tc gridSpan="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479" t="-1639" r="-3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5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1479" t="-1639" r="-200888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2077" t="-1639" r="-101484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1183" t="-1639" r="-1183" b="-12459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TPC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800" i="0" dirty="0" smtClean="0"/>
                            <a:t>PUSCH</a:t>
                          </a:r>
                          <a:endParaRPr lang="en-US" sz="1800" i="0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sz="1400" dirty="0" smtClean="0"/>
                            <a:t>DCI</a:t>
                          </a:r>
                          <a:endParaRPr lang="en-US" sz="1400" dirty="0"/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800" i="0" dirty="0" smtClean="0"/>
                        </a:p>
                      </a:txBody>
                      <a:tcPr>
                        <a:lnL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algn="l" defTabSz="457200" rtl="0" eaLnBrk="1" latinLnBrk="0" hangingPunct="1"/>
                          <a:r>
                            <a:rPr lang="en-US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DCI</a:t>
                          </a:r>
                          <a:endParaRPr 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vert="vert270" anchor="ctr"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6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ED1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dirty="0" smtClean="0"/>
                            <a:t>PUSCH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ap="flat" cmpd="sng" algn="ctr">
                          <a:solidFill>
                            <a:sysClr val="window" lastClr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6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4" name="Curved Up Arrow 33"/>
          <p:cNvSpPr/>
          <p:nvPr/>
        </p:nvSpPr>
        <p:spPr>
          <a:xfrm>
            <a:off x="757694" y="5616027"/>
            <a:ext cx="2033791" cy="373762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F39A1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34"/>
              <p:cNvSpPr txBox="1"/>
              <p:nvPr/>
            </p:nvSpPr>
            <p:spPr>
              <a:xfrm>
                <a:off x="1124441" y="6044354"/>
                <a:ext cx="12671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39A1E">
                      <a:lumMod val="75000"/>
                    </a:srgbClr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441" y="6044354"/>
                <a:ext cx="1267146" cy="276999"/>
              </a:xfrm>
              <a:prstGeom prst="rect">
                <a:avLst/>
              </a:prstGeom>
              <a:blipFill rotWithShape="0">
                <a:blip r:embed="rId3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Curved Up Arrow 35"/>
          <p:cNvSpPr/>
          <p:nvPr/>
        </p:nvSpPr>
        <p:spPr>
          <a:xfrm>
            <a:off x="1774590" y="5549711"/>
            <a:ext cx="862518" cy="153278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D71F8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1816351" y="5275961"/>
                <a:ext cx="77899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53630"/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351" y="5275961"/>
                <a:ext cx="778996" cy="276999"/>
              </a:xfrm>
              <a:prstGeom prst="rect">
                <a:avLst/>
              </a:prstGeom>
              <a:blipFill rotWithShape="0">
                <a:blip r:embed="rId4"/>
                <a:stretch>
                  <a:fillRect l="-7031" r="-6250"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&quot;No&quot; Symbol 37"/>
          <p:cNvSpPr/>
          <p:nvPr/>
        </p:nvSpPr>
        <p:spPr>
          <a:xfrm>
            <a:off x="2073817" y="5520739"/>
            <a:ext cx="317770" cy="271489"/>
          </a:xfrm>
          <a:prstGeom prst="noSmoking">
            <a:avLst/>
          </a:prstGeom>
          <a:gradFill rotWithShape="1">
            <a:gsLst>
              <a:gs pos="0">
                <a:srgbClr val="D71F85">
                  <a:tint val="100000"/>
                  <a:shade val="100000"/>
                  <a:satMod val="130000"/>
                </a:srgbClr>
              </a:gs>
              <a:gs pos="100000">
                <a:srgbClr val="D71F85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urved Up Arrow 12"/>
          <p:cNvSpPr/>
          <p:nvPr/>
        </p:nvSpPr>
        <p:spPr>
          <a:xfrm>
            <a:off x="5867400" y="5605347"/>
            <a:ext cx="2033791" cy="373762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F39A1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6274695" y="6047601"/>
                <a:ext cx="12671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39A1E">
                      <a:lumMod val="75000"/>
                    </a:srgbClr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4695" y="6047601"/>
                <a:ext cx="1267146" cy="276999"/>
              </a:xfrm>
              <a:prstGeom prst="rect">
                <a:avLst/>
              </a:prstGeom>
              <a:blipFill rotWithShape="0">
                <a:blip r:embed="rId5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urved Up Arrow 14"/>
          <p:cNvSpPr/>
          <p:nvPr/>
        </p:nvSpPr>
        <p:spPr>
          <a:xfrm>
            <a:off x="4795281" y="5586715"/>
            <a:ext cx="2033791" cy="373762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F39A1E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064651" y="6044354"/>
                <a:ext cx="126714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𝑲</m:t>
                          </m:r>
                        </m:e>
                        <m:sub>
                          <m:r>
                            <a:rPr kumimoji="0" lang="en-US" sz="18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39A1E">
                                  <a:lumMod val="75000"/>
                                </a:srgb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en-US" sz="18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39A1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39A1E">
                      <a:lumMod val="75000"/>
                    </a:srgbClr>
                  </a:solidFill>
                  <a:effectLst/>
                  <a:uLnTx/>
                  <a:uFillTx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4651" y="6044354"/>
                <a:ext cx="1267146" cy="276999"/>
              </a:xfrm>
              <a:prstGeom prst="rect">
                <a:avLst/>
              </a:prstGeom>
              <a:blipFill rotWithShape="0">
                <a:blip r:embed="rId6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rved Up Arrow 18"/>
          <p:cNvSpPr/>
          <p:nvPr/>
        </p:nvSpPr>
        <p:spPr>
          <a:xfrm>
            <a:off x="5900538" y="5509254"/>
            <a:ext cx="862518" cy="153278"/>
          </a:xfrm>
          <a:prstGeom prst="curvedUpArrow">
            <a:avLst/>
          </a:prstGeom>
          <a:solidFill>
            <a:sysClr val="window" lastClr="FFFFFF"/>
          </a:solidFill>
          <a:ln w="25400" cap="flat" cmpd="sng" algn="ctr">
            <a:solidFill>
              <a:srgbClr val="D71F8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&quot;No&quot; Symbol 19"/>
          <p:cNvSpPr/>
          <p:nvPr/>
        </p:nvSpPr>
        <p:spPr>
          <a:xfrm>
            <a:off x="6199765" y="5480282"/>
            <a:ext cx="317770" cy="271489"/>
          </a:xfrm>
          <a:prstGeom prst="noSmoking">
            <a:avLst/>
          </a:prstGeom>
          <a:gradFill rotWithShape="1">
            <a:gsLst>
              <a:gs pos="0">
                <a:srgbClr val="D71F85">
                  <a:tint val="100000"/>
                  <a:shade val="100000"/>
                  <a:satMod val="130000"/>
                </a:srgbClr>
              </a:gs>
              <a:gs pos="100000">
                <a:srgbClr val="D71F85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53850" y="517290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TPC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sz="2700" dirty="0" smtClean="0"/>
              <a:t>In case of out of order scheduling, the applied power adjustment may not match the expected one at UL grant:</a:t>
            </a:r>
            <a:endParaRPr lang="en-US" sz="27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651163701"/>
                  </p:ext>
                </p:extLst>
              </p:nvPr>
            </p:nvGraphicFramePr>
            <p:xfrm>
              <a:off x="392349" y="3144520"/>
              <a:ext cx="8229592" cy="31038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</a:tblGrid>
                  <a:tr h="37084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𝒊</m:t>
                                </m:r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b="1" kern="1200">
                              <a:solidFill>
                                <a:schemeClr val="lt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𝐒𝐥𝐨𝐭</m:t>
                                </m:r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i="1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0" smtClean="0">
                                    <a:latin typeface="Cambria Math" panose="02040503050406030204" pitchFamily="18" charset="0"/>
                                  </a:rPr>
                                  <m:t>𝐏𝐔𝐒𝐂𝐇</m:t>
                                </m:r>
                                <m:d>
                                  <m:dPr>
                                    <m:ctrlP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 gridSpan="28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b="0" dirty="0" smtClean="0"/>
                            <a:t>Accumulative TPC</a:t>
                          </a:r>
                          <a:r>
                            <a:rPr lang="en-US" b="0" baseline="0" dirty="0" smtClean="0"/>
                            <a:t> to apply: 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𝑃𝑈𝑆𝐶𝐻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𝑃𝑈𝑆𝐶𝐻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𝑃𝑈𝑆𝐶𝐻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=3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</m:oMath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</m:d>
                              </m:oMath>
                              <m:oMath xmlns:m="http://schemas.openxmlformats.org/officeDocument/2006/math"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𝐴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4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1" dirty="0" smtClean="0">
                              <a:solidFill>
                                <a:schemeClr val="accent6"/>
                              </a:solidFill>
                            </a:rPr>
                            <a:t>Accumulative</a:t>
                          </a:r>
                          <a:r>
                            <a:rPr lang="en-US" sz="1700" b="1" baseline="0" dirty="0" smtClean="0">
                              <a:solidFill>
                                <a:schemeClr val="accent6"/>
                              </a:solidFill>
                            </a:rPr>
                            <a:t> TPC expected at DCI: A+B</a:t>
                          </a:r>
                          <a:endParaRPr lang="en-US" sz="1700" b="1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1" dirty="0" smtClean="0">
                              <a:solidFill>
                                <a:schemeClr val="accent2"/>
                              </a:solidFill>
                            </a:rPr>
                            <a:t>Accumulative</a:t>
                          </a:r>
                          <a:r>
                            <a:rPr lang="en-US" sz="1700" b="1" baseline="0" dirty="0" smtClean="0">
                              <a:solidFill>
                                <a:schemeClr val="accent2"/>
                              </a:solidFill>
                            </a:rPr>
                            <a:t> TPC expected at DCI: A</a:t>
                          </a:r>
                          <a:endParaRPr lang="en-US" sz="1700" b="1" dirty="0">
                            <a:solidFill>
                              <a:schemeClr val="accent2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651163701"/>
                  </p:ext>
                </p:extLst>
              </p:nvPr>
            </p:nvGraphicFramePr>
            <p:xfrm>
              <a:off x="392349" y="3144520"/>
              <a:ext cx="8229592" cy="310388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  <a:gridCol w="293914"/>
                  </a:tblGrid>
                  <a:tr h="370840"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96" t="-1639" r="-300888" b="-7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96" t="-1639" r="-200888" b="-7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890" t="-1639" r="-101484" b="-7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381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000" t="-1639" r="-1183" b="-7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A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D71F85">
                            <a:lumMod val="40000"/>
                            <a:lumOff val="60000"/>
                          </a:srgbClr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r>
                            <a:rPr lang="en-US" dirty="0" smtClean="0"/>
                            <a:t>B</a:t>
                          </a:r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C000"/>
                        </a:solidFill>
                      </a:tcPr>
                    </a:tc>
                    <a:tc gridSpan="6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34256" t="-101639" r="-134948" b="-6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gridSpan="6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49655" t="-101639" r="-17931" b="-6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381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</a:tr>
                  <a:tr h="370840">
                    <a:tc gridSpan="28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74" t="-301639" r="-296" b="-4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96" t="-401639" r="-300888" b="-3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96" t="-401639" r="-200888" b="-3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890" t="-401639" r="-101484" b="-3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000" t="-401639" r="-1183" b="-3590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96" t="-291429" r="-300888" b="-1085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100296" t="-291429" r="-200888" b="-1085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200890" t="-291429" r="-101484" b="-1085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7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2"/>
                          <a:stretch>
                            <a:fillRect l="-300000" t="-291429" r="-1183" b="-1085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</a:tr>
                  <a:tr h="609600"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endParaRPr lang="en-US" dirty="0"/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ysClr val="window" lastClr="FFFFFF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1" dirty="0" smtClean="0">
                              <a:solidFill>
                                <a:schemeClr val="accent6"/>
                              </a:solidFill>
                            </a:rPr>
                            <a:t>Accumulative</a:t>
                          </a:r>
                          <a:r>
                            <a:rPr lang="en-US" sz="1700" b="1" baseline="0" dirty="0" smtClean="0">
                              <a:solidFill>
                                <a:schemeClr val="accent6"/>
                              </a:solidFill>
                            </a:rPr>
                            <a:t> TPC expected at DCI: A+B</a:t>
                          </a:r>
                          <a:endParaRPr lang="en-US" sz="1700" b="1" dirty="0">
                            <a:solidFill>
                              <a:schemeClr val="accent6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7"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dk1"/>
                              </a:solidFill>
                              <a:latin typeface="Calibri"/>
                            </a:defRPr>
                          </a:lvl9pPr>
                        </a:lstStyle>
                        <a:p>
                          <a:pPr algn="ctr"/>
                          <a:r>
                            <a:rPr lang="en-US" sz="1700" b="1" dirty="0" smtClean="0">
                              <a:solidFill>
                                <a:schemeClr val="accent2"/>
                              </a:solidFill>
                            </a:rPr>
                            <a:t>Accumulative</a:t>
                          </a:r>
                          <a:r>
                            <a:rPr lang="en-US" sz="1700" b="1" baseline="0" dirty="0" smtClean="0">
                              <a:solidFill>
                                <a:schemeClr val="accent2"/>
                              </a:solidFill>
                            </a:rPr>
                            <a:t> TPC expected at DCI: A</a:t>
                          </a:r>
                          <a:endParaRPr lang="en-US" sz="1700" b="1" dirty="0">
                            <a:solidFill>
                              <a:schemeClr val="accent2"/>
                            </a:solidFill>
                          </a:endParaRPr>
                        </a:p>
                      </a:txBody>
                      <a:tcPr>
                        <a:lnL w="12700" cmpd="sng">
                          <a:solidFill>
                            <a:sysClr val="window" lastClr="FFFFFF"/>
                          </a:solidFill>
                        </a:lnL>
                        <a:lnR w="12700" cmpd="sng">
                          <a:solidFill>
                            <a:sysClr val="window" lastClr="FFFFFF"/>
                          </a:solidFill>
                        </a:lnR>
                        <a:lnT w="12700" cmpd="sng">
                          <a:solidFill>
                            <a:sysClr val="window" lastClr="FFFFFF"/>
                          </a:solidFill>
                        </a:lnT>
                        <a:lnB w="12700" cmpd="sng">
                          <a:solidFill>
                            <a:sysClr val="window" lastClr="FFFFFF"/>
                          </a:solidFill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353630">
                            <a:tint val="20000"/>
                          </a:srgb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Curved Up Arrow 9"/>
          <p:cNvSpPr/>
          <p:nvPr/>
        </p:nvSpPr>
        <p:spPr>
          <a:xfrm>
            <a:off x="2788596" y="3862422"/>
            <a:ext cx="1725038" cy="142672"/>
          </a:xfrm>
          <a:prstGeom prst="curvedUpArrow">
            <a:avLst/>
          </a:prstGeom>
          <a:gradFill rotWithShape="1">
            <a:gsLst>
              <a:gs pos="0">
                <a:srgbClr val="F39A1E">
                  <a:tint val="50000"/>
                  <a:satMod val="300000"/>
                </a:srgbClr>
              </a:gs>
              <a:gs pos="35000">
                <a:srgbClr val="F39A1E">
                  <a:tint val="37000"/>
                  <a:satMod val="300000"/>
                </a:srgbClr>
              </a:gs>
              <a:gs pos="100000">
                <a:srgbClr val="F39A1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39A1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654996" y="3862422"/>
            <a:ext cx="5966298" cy="337225"/>
          </a:xfrm>
          <a:prstGeom prst="curvedUpArrow">
            <a:avLst/>
          </a:prstGeom>
          <a:gradFill rotWithShape="1">
            <a:gsLst>
              <a:gs pos="0">
                <a:srgbClr val="D71F85">
                  <a:tint val="50000"/>
                  <a:satMod val="300000"/>
                </a:srgbClr>
              </a:gs>
              <a:gs pos="35000">
                <a:srgbClr val="D71F85">
                  <a:tint val="37000"/>
                  <a:satMod val="300000"/>
                </a:srgbClr>
              </a:gs>
              <a:gs pos="100000">
                <a:srgbClr val="D71F85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35363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Up-Down Arrow 11"/>
          <p:cNvSpPr/>
          <p:nvPr/>
        </p:nvSpPr>
        <p:spPr>
          <a:xfrm>
            <a:off x="6361889" y="5486940"/>
            <a:ext cx="201039" cy="356681"/>
          </a:xfrm>
          <a:prstGeom prst="upDownArrow">
            <a:avLst/>
          </a:prstGeom>
          <a:gradFill rotWithShape="1">
            <a:gsLst>
              <a:gs pos="0">
                <a:srgbClr val="D71F85">
                  <a:tint val="100000"/>
                  <a:shade val="100000"/>
                  <a:satMod val="130000"/>
                </a:srgbClr>
              </a:gs>
              <a:gs pos="100000">
                <a:srgbClr val="D71F85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Up-Down Arrow 12"/>
          <p:cNvSpPr/>
          <p:nvPr/>
        </p:nvSpPr>
        <p:spPr>
          <a:xfrm>
            <a:off x="8453331" y="5486940"/>
            <a:ext cx="201039" cy="356681"/>
          </a:xfrm>
          <a:prstGeom prst="upDownArrow">
            <a:avLst/>
          </a:prstGeom>
          <a:gradFill rotWithShape="1">
            <a:gsLst>
              <a:gs pos="0">
                <a:srgbClr val="D71F85">
                  <a:tint val="100000"/>
                  <a:shade val="100000"/>
                  <a:satMod val="130000"/>
                </a:srgbClr>
              </a:gs>
              <a:gs pos="100000">
                <a:srgbClr val="D71F85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D71F8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ight Arrow 13">
            <a:hlinkClick r:id="rId3" action="ppaction://hlinksldjump"/>
          </p:cNvPr>
          <p:cNvSpPr/>
          <p:nvPr/>
        </p:nvSpPr>
        <p:spPr>
          <a:xfrm>
            <a:off x="8553850" y="6400800"/>
            <a:ext cx="457200" cy="381000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 value for group common TPC is the minimal configured K2 value plus 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94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multiple TPC commands for a loop of an UL channel type are received in a slot, the earliest TPC command is selected.</a:t>
            </a:r>
          </a:p>
        </p:txBody>
      </p:sp>
    </p:spTree>
    <p:extLst>
      <p:ext uri="{BB962C8B-B14F-4D97-AF65-F5344CB8AC3E}">
        <p14:creationId xmlns:p14="http://schemas.microsoft.com/office/powerpoint/2010/main" val="206289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case of out-of-order scheduling, one of the following options is adopted:</a:t>
            </a:r>
          </a:p>
          <a:p>
            <a:pPr lvl="1"/>
            <a:r>
              <a:rPr lang="en-US" dirty="0" smtClean="0"/>
              <a:t>Option 1: Each UL applies the (accumulative) TPC updated in the slot that is N2 symbols before the UL start time.</a:t>
            </a:r>
          </a:p>
          <a:p>
            <a:pPr lvl="1"/>
            <a:r>
              <a:rPr lang="en-US" dirty="0" smtClean="0"/>
              <a:t>Option 2: Each UL applies the (accumulative) TPC updated in the slot that is K slot(s) before the UL start time.</a:t>
            </a:r>
            <a:endParaRPr lang="en-US" dirty="0"/>
          </a:p>
        </p:txBody>
      </p:sp>
      <p:sp>
        <p:nvSpPr>
          <p:cNvPr id="4" name="Right Arrow 3">
            <a:hlinkClick r:id="rId2" action="ppaction://hlinksldjump"/>
          </p:cNvPr>
          <p:cNvSpPr/>
          <p:nvPr/>
        </p:nvSpPr>
        <p:spPr>
          <a:xfrm>
            <a:off x="8610600" y="6324600"/>
            <a:ext cx="381000" cy="381000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8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434</Words>
  <Application>Microsoft Office PowerPoint</Application>
  <PresentationFormat>On-screen Show (4:3)</PresentationFormat>
  <Paragraphs>142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 Unicode MS</vt:lpstr>
      <vt:lpstr>Arial</vt:lpstr>
      <vt:lpstr>Calibri</vt:lpstr>
      <vt:lpstr>Cambria Math</vt:lpstr>
      <vt:lpstr>Office Theme</vt:lpstr>
      <vt:lpstr>Microsoft Equation 3.0</vt:lpstr>
      <vt:lpstr>Way Forward on UL Power Control Regarding NR Scheduling</vt:lpstr>
      <vt:lpstr>Background (1)</vt:lpstr>
      <vt:lpstr>Background (2)</vt:lpstr>
      <vt:lpstr>Background (3)</vt:lpstr>
      <vt:lpstr>Background (4)</vt:lpstr>
      <vt:lpstr>Proposal 1</vt:lpstr>
      <vt:lpstr>Proposal 2</vt:lpstr>
      <vt:lpstr>Proposal 3</vt:lpstr>
      <vt:lpstr>APPENDIX</vt:lpstr>
      <vt:lpstr>Illustration for Proposal 3</vt:lpstr>
      <vt:lpstr>PUSCH Formula</vt:lpstr>
      <vt:lpstr>PUCCH Formula</vt:lpstr>
      <vt:lpstr>SRS Formula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232</cp:revision>
  <dcterms:created xsi:type="dcterms:W3CDTF">2006-08-16T00:00:00Z</dcterms:created>
  <dcterms:modified xsi:type="dcterms:W3CDTF">2018-04-19T03:39:33Z</dcterms:modified>
</cp:coreProperties>
</file>