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342" r:id="rId3"/>
    <p:sldId id="347" r:id="rId4"/>
    <p:sldId id="345" r:id="rId5"/>
    <p:sldId id="344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00FF"/>
    <a:srgbClr val="FF000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6" autoAdjust="0"/>
    <p:restoredTop sz="99466" autoAdjust="0"/>
  </p:normalViewPr>
  <p:slideViewPr>
    <p:cSldViewPr>
      <p:cViewPr varScale="1">
        <p:scale>
          <a:sx n="126" d="100"/>
          <a:sy n="126" d="100"/>
        </p:scale>
        <p:origin x="-154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FE6EF78-454A-4325-8424-D05D0F976981}" type="datetimeFigureOut">
              <a:rPr lang="zh-CN" altLang="en-US"/>
              <a:pPr>
                <a:defRPr/>
              </a:pPr>
              <a:t>2017/12/1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16F355A-0FCB-4052-B99A-BF3064C665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C88F545-C8A2-4149-8360-D7616A3DC3FE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18CD9-CD93-4083-B97A-0957CBC09329}" type="datetimeFigureOut">
              <a:rPr lang="zh-CN" altLang="en-US"/>
              <a:pPr>
                <a:defRPr/>
              </a:pPr>
              <a:t>2017/12/1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1315C-769A-4BBF-86FC-D6F20E4E90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052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47D43-18E0-4768-AFDF-3C05D5C0FAE6}" type="datetimeFigureOut">
              <a:rPr lang="zh-CN" altLang="en-US"/>
              <a:pPr>
                <a:defRPr/>
              </a:pPr>
              <a:t>2017/12/1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CA503-DF85-4BD0-AFD5-C4F2E13341F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1289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48697-6F60-4D0F-83DD-5941101DA67F}" type="datetimeFigureOut">
              <a:rPr lang="zh-CN" altLang="en-US"/>
              <a:pPr>
                <a:defRPr/>
              </a:pPr>
              <a:t>2017/12/1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FCD46-E5E4-4CBC-A8D8-735F61DE94C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61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13B28-6EA7-4A1A-9BC1-8245502C92D4}" type="datetimeFigureOut">
              <a:rPr lang="zh-CN" altLang="en-US"/>
              <a:pPr>
                <a:defRPr/>
              </a:pPr>
              <a:t>2017/12/1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71B00-4057-4FE0-9286-33FE21239D5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7362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B8B39-BECF-4FEB-9373-E8007CBE52AE}" type="datetimeFigureOut">
              <a:rPr lang="zh-CN" altLang="en-US"/>
              <a:pPr>
                <a:defRPr/>
              </a:pPr>
              <a:t>2017/12/1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93B6E-440A-4D5D-A5DE-A91B5988DF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2758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AFED4-0931-406D-AD33-E893024DCF19}" type="datetimeFigureOut">
              <a:rPr lang="zh-CN" altLang="en-US"/>
              <a:pPr>
                <a:defRPr/>
              </a:pPr>
              <a:t>2017/12/1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30A84-0919-44CD-BDC2-B0EB39B6965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4153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259BE-BBD5-41CF-963A-7013B0ACE713}" type="datetimeFigureOut">
              <a:rPr lang="zh-CN" altLang="en-US"/>
              <a:pPr>
                <a:defRPr/>
              </a:pPr>
              <a:t>2017/12/1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BEA17-E521-4D42-A905-7D153FD856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3292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546AB-74F3-44A3-BBCF-572596EA01D5}" type="datetimeFigureOut">
              <a:rPr lang="zh-CN" altLang="en-US"/>
              <a:pPr>
                <a:defRPr/>
              </a:pPr>
              <a:t>2017/12/1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E3063-3AFA-4A0B-8495-DE7B5A5CB8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8844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C7330-7286-4478-B770-2B2966210841}" type="datetimeFigureOut">
              <a:rPr lang="zh-CN" altLang="en-US"/>
              <a:pPr>
                <a:defRPr/>
              </a:pPr>
              <a:t>2017/12/1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40811-F08C-4113-9A57-F5D84EDB458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7333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E9BB8-927D-4C75-86E6-0776C5A7114C}" type="datetimeFigureOut">
              <a:rPr lang="zh-CN" altLang="en-US"/>
              <a:pPr>
                <a:defRPr/>
              </a:pPr>
              <a:t>2017/12/1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1ED78-D3BF-4E34-B12E-0846E58CD3D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6066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51EBF-A539-4ED6-B5A5-299CB5010C60}" type="datetimeFigureOut">
              <a:rPr lang="zh-CN" altLang="en-US"/>
              <a:pPr>
                <a:defRPr/>
              </a:pPr>
              <a:t>2017/12/1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5C336-D2D0-47AF-92E7-550DCD19DE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3965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DE9CA9F-6C3A-40BF-8004-A57878B92492}" type="datetimeFigureOut">
              <a:rPr lang="zh-CN" altLang="en-US"/>
              <a:pPr>
                <a:defRPr/>
              </a:pPr>
              <a:t>2017/12/1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E7946D2-CC8A-47DC-8C0E-EA72CF699B3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81000" y="19589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charset="-127"/>
              </a:rPr>
              <a:t>Summary on offline discussion </a:t>
            </a:r>
            <a:br>
              <a:rPr lang="en-US" altLang="ko-KR" sz="3600" dirty="0" smtClean="0">
                <a:ea typeface="굴림" charset="-127"/>
              </a:rPr>
            </a:br>
            <a:r>
              <a:rPr lang="en-US" altLang="ko-KR" sz="3600" dirty="0" smtClean="0">
                <a:ea typeface="굴림" charset="-127"/>
              </a:rPr>
              <a:t>for </a:t>
            </a:r>
            <a:r>
              <a:rPr lang="en-US" altLang="ko-KR" sz="3600" dirty="0" err="1" smtClean="0">
                <a:ea typeface="굴림" charset="-127"/>
              </a:rPr>
              <a:t>Rinit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4196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Samsung, …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52400"/>
            <a:ext cx="5181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itchFamily="18" charset="0"/>
              </a:rPr>
              <a:t>3GPP TSG RAN1</a:t>
            </a:r>
            <a:r>
              <a:rPr lang="en-US" altLang="ko-KR" sz="1800" b="1" dirty="0">
                <a:cs typeface="Times New Roman" pitchFamily="18" charset="0"/>
              </a:rPr>
              <a:t>#91</a:t>
            </a:r>
            <a:r>
              <a:rPr lang="sv-SE" altLang="ko-KR" sz="1800" b="1" dirty="0">
                <a:cs typeface="Times New Roman" pitchFamily="18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Reno, USA, November 27th – December 1st, 2017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itchFamily="18" charset="0"/>
              </a:rPr>
              <a:t>Agenda Item: </a:t>
            </a:r>
            <a:r>
              <a:rPr lang="sv-SE" altLang="ko-KR" sz="1800" b="1" dirty="0" smtClean="0">
                <a:cs typeface="Times New Roman" pitchFamily="18" charset="0"/>
              </a:rPr>
              <a:t>7.4.1.1</a:t>
            </a:r>
            <a:endParaRPr lang="sv-SE" altLang="ko-KR" sz="1800" b="1" dirty="0"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tr-TR" altLang="ko-KR" sz="18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itchFamily="18" charset="0"/>
              </a:rPr>
              <a:t> </a:t>
            </a:r>
            <a:r>
              <a:rPr lang="en-GB" altLang="ko-KR" sz="1800" b="1" dirty="0" smtClean="0">
                <a:cs typeface="Times New Roman" pitchFamily="18" charset="0"/>
              </a:rPr>
              <a:t>R1-1721612</a:t>
            </a:r>
            <a:endParaRPr lang="ko-KR" altLang="en-US" sz="1800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ko-KR" sz="1400" b="1" u="sng" dirty="0" smtClean="0">
                <a:highlight>
                  <a:srgbClr val="00FF00"/>
                </a:highlight>
                <a:latin typeface="+mj-lt"/>
                <a:ea typeface="MS Mincho"/>
              </a:rPr>
              <a:t>Agreement:</a:t>
            </a:r>
            <a:r>
              <a:rPr lang="en-GB" altLang="ko-KR" sz="1400" dirty="0">
                <a:highlight>
                  <a:srgbClr val="00FF00"/>
                </a:highlight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 [</a:t>
            </a:r>
            <a:r>
              <a:rPr lang="en-GB" altLang="ko-KR" sz="1400" b="1" u="sng" dirty="0">
                <a:highlight>
                  <a:srgbClr val="00FF00"/>
                </a:highlight>
                <a:latin typeface="+mj-lt"/>
                <a:ea typeface="MS Mincho"/>
              </a:rPr>
              <a:t>RAN1#90b</a:t>
            </a:r>
            <a:r>
              <a:rPr lang="en-GB" altLang="ko-KR" sz="1400" dirty="0">
                <a:highlight>
                  <a:srgbClr val="00FF00"/>
                </a:highlight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]:</a:t>
            </a:r>
            <a:endParaRPr lang="ko-KR" altLang="ko-KR" sz="1400" dirty="0" smtClean="0">
              <a:latin typeface="+mj-lt"/>
            </a:endParaRPr>
          </a:p>
          <a:p>
            <a:r>
              <a:rPr lang="en-GB" altLang="ko-KR" sz="1400" b="1" u="sng" dirty="0" smtClean="0"/>
              <a:t>The first Working Assumption from RAN1#90 AI 6.1.4.1.2 and the first Working Assumption from NR AH#3 AI 6.4.1.3 are combined and agreed as modified below:</a:t>
            </a:r>
            <a:endParaRPr lang="ko-KR" altLang="ko-KR" sz="1400" dirty="0" smtClean="0"/>
          </a:p>
          <a:p>
            <a:pPr lvl="0"/>
            <a:r>
              <a:rPr lang="en-US" altLang="ko-KR" sz="1400" dirty="0" smtClean="0"/>
              <a:t>For </a:t>
            </a:r>
            <a:r>
              <a:rPr lang="en-US" altLang="ko-KR" sz="1400" dirty="0"/>
              <a:t>initial transmissions with code rate </a:t>
            </a:r>
            <a:r>
              <a:rPr lang="en-GB" altLang="ko-KR" sz="1400" dirty="0" err="1"/>
              <a:t>R</a:t>
            </a:r>
            <a:r>
              <a:rPr lang="en-GB" altLang="ko-KR" sz="1400" baseline="-25000" dirty="0" err="1"/>
              <a:t>init</a:t>
            </a:r>
            <a:r>
              <a:rPr lang="en-US" altLang="ko-KR" sz="1400" dirty="0"/>
              <a:t> &gt; 1/4, BG2 is not used when TBS&gt;3824 </a:t>
            </a:r>
            <a:endParaRPr lang="ko-KR" altLang="ko-KR" sz="1400" dirty="0"/>
          </a:p>
          <a:p>
            <a:pPr lvl="1"/>
            <a:r>
              <a:rPr lang="en-GB" altLang="ko-KR" sz="1400" dirty="0"/>
              <a:t>If the FFS on UE capabilities w.r.t. support of both BGs is resolved such that it is possible that a UE does not support BG1, then the above bullet only applies if the UE supports BG1. </a:t>
            </a:r>
            <a:endParaRPr lang="ko-KR" altLang="ko-KR" sz="1400" dirty="0"/>
          </a:p>
          <a:p>
            <a:pPr lvl="0"/>
            <a:r>
              <a:rPr lang="en-US" altLang="ko-KR" sz="1400" dirty="0"/>
              <a:t>BG2 is used for initial transmissions with code rate </a:t>
            </a:r>
            <a:r>
              <a:rPr lang="en-GB" altLang="ko-KR" sz="1400" dirty="0" err="1"/>
              <a:t>R</a:t>
            </a:r>
            <a:r>
              <a:rPr lang="en-GB" altLang="ko-KR" sz="1400" baseline="-25000" dirty="0" err="1"/>
              <a:t>init</a:t>
            </a:r>
            <a:r>
              <a:rPr lang="en-US" altLang="ko-KR" sz="1400" dirty="0"/>
              <a:t> &lt;= ¼ for all TBS supported at that code rate</a:t>
            </a:r>
            <a:endParaRPr lang="ko-KR" altLang="ko-KR" sz="1400" dirty="0"/>
          </a:p>
          <a:p>
            <a:pPr lvl="1"/>
            <a:r>
              <a:rPr lang="en-GB" altLang="ko-KR" sz="1400" dirty="0"/>
              <a:t>For BG2 with TBSs larger than 3824, the TB is segmented into CBs no larger than 3840</a:t>
            </a:r>
            <a:endParaRPr lang="ko-KR" altLang="ko-KR" sz="1400" dirty="0"/>
          </a:p>
          <a:p>
            <a:pPr lvl="0"/>
            <a:r>
              <a:rPr lang="en-US" altLang="ko-KR" sz="1400" dirty="0"/>
              <a:t>TBS determination for all code rates shall ensure that </a:t>
            </a:r>
            <a:r>
              <a:rPr lang="en-GB" altLang="ko-KR" sz="1400" dirty="0"/>
              <a:t>no zero padding is necessary with BG1 segmentation; TBS determination shall also strive to achieve no zero padding also with BG2 segmentation; any special cases are only permitted for BG2. </a:t>
            </a:r>
            <a:endParaRPr lang="ko-KR" altLang="ko-KR" sz="1400" dirty="0"/>
          </a:p>
          <a:p>
            <a:pPr lvl="1"/>
            <a:r>
              <a:rPr lang="en-GB" altLang="ko-KR" sz="1400" dirty="0"/>
              <a:t>If needed for BG2 segmentation, zero padding is added during segmentation, with the padding being placed at the beginning of the first code block prior to CB-CRC calculation; padding bits are transmitted. </a:t>
            </a:r>
            <a:endParaRPr lang="ko-KR" altLang="ko-KR" sz="1400" dirty="0"/>
          </a:p>
          <a:p>
            <a:pPr marL="0" indent="0" latinLnBrk="1">
              <a:spcBef>
                <a:spcPts val="0"/>
              </a:spcBef>
              <a:spcAft>
                <a:spcPts val="0"/>
              </a:spcAft>
              <a:buNone/>
            </a:pPr>
            <a:endParaRPr lang="ko-KR" altLang="ko-KR" sz="1400" dirty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latinLnBrk="1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ko-KR" sz="1800" b="1" u="sng" kern="100" dirty="0" err="1" smtClean="0"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Agreement</a:t>
            </a:r>
            <a:r>
              <a:rPr lang="en-US" altLang="ko-KR" sz="1800" b="1" u="sng" kern="100" dirty="0" smtClean="0"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(RAN1#90, email discussion)</a:t>
            </a:r>
            <a:r>
              <a:rPr lang="ko-KR" altLang="ko-KR" sz="2000" b="1" u="sng" kern="100" dirty="0" smtClean="0"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ko-KR" altLang="ko-KR" sz="2000" kern="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latinLnBrk="1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ko-KR" sz="1600" kern="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Alt 2 (Modified): </a:t>
            </a:r>
            <a:br>
              <a:rPr lang="en-US" altLang="ko-KR" sz="1600" kern="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sz="1600" kern="1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altLang="ko-KR" sz="1600" kern="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     </a:t>
            </a:r>
            <a:r>
              <a:rPr lang="en-US" altLang="ko-KR" sz="1600" kern="1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ko-KR" sz="1600" kern="100" baseline="-250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</a:t>
            </a:r>
            <a:r>
              <a:rPr lang="en-US" altLang="ko-KR" sz="1600" kern="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the effective code rate at initial transmission of the transport block, taking into account: </a:t>
            </a:r>
            <a:endParaRPr lang="ko-KR" altLang="ko-KR" sz="1600" kern="1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914400" indent="-228600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600" kern="1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(a)</a:t>
            </a:r>
            <a:r>
              <a:rPr lang="en-US" altLang="ko-KR" sz="300" kern="1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    </a:t>
            </a:r>
            <a:r>
              <a:rPr lang="en-US" altLang="ko-KR" sz="1600" kern="1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the nominal code rate, as signaled in or derived based on control information, where the control information is used to schedule the initial transmission of the transport block; and </a:t>
            </a:r>
            <a:endParaRPr lang="ko-KR" altLang="ko-KR" sz="1600" kern="1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371600" indent="-228600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600" kern="100" dirty="0">
                <a:latin typeface="Wingdings" panose="05000000000000000000" pitchFamily="2" charset="2"/>
                <a:ea typeface="SimSun" panose="02010600030101010101" pitchFamily="2" charset="-122"/>
                <a:cs typeface="Times New Roman" panose="02020603050405020304" pitchFamily="18" charset="0"/>
              </a:rPr>
              <a:t>§</a:t>
            </a:r>
            <a:r>
              <a:rPr lang="en-US" altLang="ko-KR" sz="300" kern="1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  </a:t>
            </a:r>
            <a:r>
              <a:rPr lang="en-US" altLang="ko-KR" sz="1600" kern="1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FFS: details of how the nominal code rate is obtained from the control information </a:t>
            </a:r>
            <a:endParaRPr lang="ko-KR" altLang="ko-KR" sz="1600" kern="1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914400" indent="-228600" latinLnBrk="1">
              <a:lnSpc>
                <a:spcPct val="107000"/>
              </a:lnSpc>
              <a:spcAft>
                <a:spcPts val="800"/>
              </a:spcAft>
            </a:pPr>
            <a:r>
              <a:rPr lang="en-US" altLang="ko-KR" sz="1600" kern="1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(b)</a:t>
            </a:r>
            <a:r>
              <a:rPr lang="en-US" altLang="ko-KR" sz="300" kern="1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   </a:t>
            </a:r>
            <a:r>
              <a:rPr lang="en-US" altLang="ko-KR" sz="1600" kern="1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LBRM (if applied) </a:t>
            </a:r>
            <a:endParaRPr lang="ko-KR" altLang="ko-KR" sz="1600" kern="1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 latinLnBrk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ko-KR" sz="1600" kern="1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ko-KR" sz="1600" kern="100" baseline="-250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</a:t>
            </a:r>
            <a:r>
              <a:rPr lang="en-US" altLang="ko-KR" sz="1600" kern="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applied to previous agreements on BG selection, and reflected in TS38.212</a:t>
            </a:r>
            <a:r>
              <a:rPr lang="en-US" altLang="ko-KR" sz="1600" kern="1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latinLnBrk="1">
              <a:lnSpc>
                <a:spcPct val="107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endParaRPr lang="en-US" altLang="ko-KR" sz="1600" kern="1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ko-KR" altLang="ko-KR" sz="1600" b="1" u="sng" kern="100" dirty="0" err="1" smtClean="0"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Agreement</a:t>
            </a:r>
            <a:r>
              <a:rPr lang="en-US" altLang="ko-KR" sz="1600" b="1" u="sng" kern="100" dirty="0" smtClean="0"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(RAN1#91)</a:t>
            </a:r>
            <a:r>
              <a:rPr lang="ko-KR" altLang="ko-KR" sz="1800" b="1" u="sng" kern="100" dirty="0" smtClean="0"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ko-KR" altLang="ko-KR" sz="1800" kern="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Aft>
                <a:spcPts val="0"/>
              </a:spcAft>
            </a:pPr>
            <a:r>
              <a:rPr lang="en-GB" altLang="ko-KR" sz="1600" dirty="0" smtClean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The </a:t>
            </a:r>
            <a:r>
              <a:rPr lang="en-GB" altLang="ko-KR" sz="16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nominal code rate is the target code rate indicated in the MCS field</a:t>
            </a:r>
            <a:r>
              <a:rPr lang="en-GB" altLang="ko-KR" sz="1600" dirty="0" smtClean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.</a:t>
            </a:r>
            <a:endParaRPr lang="ko-KR" altLang="ko-KR" sz="1600" dirty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88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GB" altLang="ko-KR" sz="1600" dirty="0" smtClean="0">
                <a:highlight>
                  <a:srgbClr val="00FF00"/>
                </a:highlight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Agreements [RAN1#90b]:</a:t>
            </a:r>
            <a:endParaRPr lang="ko-KR" altLang="ko-KR" sz="1600" dirty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ko-KR" sz="16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For DL, limited buffer rate matching (LBRM) is supported and is applied per HARQ process.</a:t>
            </a:r>
            <a:endParaRPr lang="ko-KR" altLang="ko-KR" sz="1600" dirty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NR limits transmit buffer corresponding to a largest TBS coded at rate R</a:t>
            </a:r>
            <a:r>
              <a:rPr lang="en-GB" altLang="ko-KR" sz="1400" baseline="-250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LBRM</a:t>
            </a:r>
            <a:r>
              <a:rPr lang="en-GB" altLang="ko-KR" sz="20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.</a:t>
            </a:r>
            <a:endParaRPr lang="ko-KR" altLang="ko-KR" sz="1400" dirty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1" algn="just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R</a:t>
            </a:r>
            <a:r>
              <a:rPr lang="en-GB" altLang="ko-KR" sz="1400" baseline="-250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LBRM</a:t>
            </a:r>
            <a:r>
              <a:rPr lang="en-GB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 =1/2  is supported. </a:t>
            </a:r>
            <a:endParaRPr lang="ko-KR" altLang="ko-KR" sz="1400" dirty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ko-KR" sz="16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Largest TBS for LBRM for DL should at least take into account UE capability</a:t>
            </a:r>
            <a:endParaRPr lang="ko-KR" altLang="ko-KR" sz="1600" dirty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Details FFS (e.g., based on UE signalling, </a:t>
            </a:r>
            <a:r>
              <a:rPr lang="en-GB" altLang="ko-KR" sz="1400" dirty="0" err="1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gNB</a:t>
            </a:r>
            <a:r>
              <a:rPr lang="en-GB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 configuration w.r.t. highest mod order, etc.)</a:t>
            </a:r>
            <a:endParaRPr lang="ko-KR" altLang="ko-KR" sz="1400" dirty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GB" altLang="ko-KR" sz="12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Note: this does not prevent the possibility of defining a single largest TBS used for LBRM in Rel-15</a:t>
            </a:r>
            <a:endParaRPr lang="ko-KR" altLang="ko-KR" sz="1200" dirty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ko-KR" sz="1600" dirty="0" smtClean="0">
                <a:solidFill>
                  <a:srgbClr val="493118"/>
                </a:solidFill>
                <a:highlight>
                  <a:srgbClr val="00FF00"/>
                </a:highlight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Agreements [RAN1#90b, email discussion]:</a:t>
            </a:r>
            <a:endParaRPr lang="ko-KR" altLang="ko-KR" sz="1600" dirty="0">
              <a:solidFill>
                <a:srgbClr val="493118"/>
              </a:solidFill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ko-KR" sz="16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For DL LBRM, RLBRM is changed from 1/2 to 2/3.</a:t>
            </a:r>
            <a:endParaRPr lang="ko-KR" altLang="ko-KR" sz="1600" dirty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ko-KR" sz="16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For uplink, </a:t>
            </a:r>
            <a:endParaRPr lang="ko-KR" altLang="ko-KR" sz="1600" dirty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Full buffer rate-matching is supported </a:t>
            </a:r>
            <a:endParaRPr lang="ko-KR" altLang="ko-KR" sz="1400" dirty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Limited buffer rate-matching is also supported via RRC configuration and, when configured, is applied to all HARQ processes </a:t>
            </a:r>
            <a:endParaRPr lang="ko-KR" altLang="ko-KR" sz="1400" dirty="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1828800" indent="-457200"/>
            <a:r>
              <a:rPr lang="en-US" altLang="ko-KR" sz="1600" dirty="0">
                <a:solidFill>
                  <a:srgbClr val="493118"/>
                </a:solidFill>
                <a:latin typeface="Calibri" panose="020F0502020204030204" pitchFamily="34" charset="0"/>
                <a:ea typeface="SimSun" panose="02010600030101010101" pitchFamily="2" charset="-122"/>
              </a:rPr>
              <a:t>§  NR limits UL transmit buffer corresponding to a largest UL TBS coded at rate R</a:t>
            </a:r>
            <a:r>
              <a:rPr lang="en-US" altLang="ko-KR" sz="1600" baseline="-25000" dirty="0">
                <a:solidFill>
                  <a:srgbClr val="493118"/>
                </a:solidFill>
                <a:latin typeface="Calibri" panose="020F0502020204030204" pitchFamily="34" charset="0"/>
                <a:ea typeface="SimSun" panose="02010600030101010101" pitchFamily="2" charset="-122"/>
              </a:rPr>
              <a:t>LBRM,UL</a:t>
            </a:r>
            <a:r>
              <a:rPr lang="en-US" altLang="ko-KR" sz="1600" dirty="0">
                <a:solidFill>
                  <a:srgbClr val="493118"/>
                </a:solidFill>
                <a:latin typeface="Calibri" panose="020F0502020204030204" pitchFamily="34" charset="0"/>
                <a:ea typeface="SimSun" panose="02010600030101010101" pitchFamily="2" charset="-122"/>
              </a:rPr>
              <a:t> </a:t>
            </a:r>
            <a:endParaRPr lang="ko-KR" altLang="ko-KR" sz="1400" dirty="0">
              <a:solidFill>
                <a:srgbClr val="493118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1828800" indent="-457200"/>
            <a:r>
              <a:rPr lang="en-US" altLang="ko-KR" sz="1600" dirty="0">
                <a:solidFill>
                  <a:srgbClr val="493118"/>
                </a:solidFill>
                <a:latin typeface="Calibri" panose="020F0502020204030204" pitchFamily="34" charset="0"/>
                <a:ea typeface="SimSun" panose="02010600030101010101" pitchFamily="2" charset="-122"/>
              </a:rPr>
              <a:t>§  R</a:t>
            </a:r>
            <a:r>
              <a:rPr lang="en-US" altLang="ko-KR" sz="1600" baseline="-25000" dirty="0">
                <a:solidFill>
                  <a:srgbClr val="493118"/>
                </a:solidFill>
                <a:latin typeface="Calibri" panose="020F0502020204030204" pitchFamily="34" charset="0"/>
                <a:ea typeface="SimSun" panose="02010600030101010101" pitchFamily="2" charset="-122"/>
              </a:rPr>
              <a:t>LBRM, UL </a:t>
            </a:r>
            <a:r>
              <a:rPr lang="en-US" altLang="ko-KR" sz="1600" dirty="0">
                <a:solidFill>
                  <a:srgbClr val="493118"/>
                </a:solidFill>
                <a:latin typeface="Calibri" panose="020F0502020204030204" pitchFamily="34" charset="0"/>
                <a:ea typeface="SimSun" panose="02010600030101010101" pitchFamily="2" charset="-122"/>
              </a:rPr>
              <a:t> = 2/3.</a:t>
            </a:r>
            <a:r>
              <a:rPr lang="en-US" altLang="ko-KR" sz="1400" dirty="0">
                <a:solidFill>
                  <a:srgbClr val="493118"/>
                </a:solidFill>
                <a:latin typeface="Calibri" panose="020F0502020204030204" pitchFamily="34" charset="0"/>
                <a:ea typeface="SimSun" panose="02010600030101010101" pitchFamily="2" charset="-122"/>
              </a:rPr>
              <a:t> </a:t>
            </a:r>
            <a:endParaRPr lang="ko-KR" altLang="ko-KR" sz="1400" dirty="0">
              <a:solidFill>
                <a:srgbClr val="493118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r>
              <a:rPr lang="en-GB" altLang="ko-KR" sz="1600" dirty="0">
                <a:latin typeface="Calibri" panose="020F0502020204030204" pitchFamily="34" charset="0"/>
                <a:ea typeface="바탕" panose="02030600000101010101" pitchFamily="18" charset="-127"/>
              </a:rPr>
              <a:t>§  Details FFS</a:t>
            </a:r>
            <a:endParaRPr lang="en-US" altLang="ko-KR" dirty="0"/>
          </a:p>
          <a:p>
            <a:endParaRPr lang="ko-KR" altLang="en-US" sz="1050" dirty="0"/>
          </a:p>
          <a:p>
            <a:endParaRPr lang="en-US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2175156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baseline="-250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791200"/>
          </a:xfrm>
        </p:spPr>
        <p:txBody>
          <a:bodyPr/>
          <a:lstStyle/>
          <a:p>
            <a:r>
              <a:rPr lang="en-US" altLang="ko-KR" sz="2800" dirty="0" smtClean="0"/>
              <a:t>Alt 1:</a:t>
            </a:r>
          </a:p>
          <a:p>
            <a:pPr lvl="1"/>
            <a:r>
              <a:rPr lang="en-US" altLang="ko-KR" sz="2400" dirty="0" err="1"/>
              <a:t>R</a:t>
            </a:r>
            <a:r>
              <a:rPr lang="en-US" altLang="ko-KR" sz="2400" baseline="-25000" dirty="0" err="1"/>
              <a:t>init</a:t>
            </a:r>
            <a:r>
              <a:rPr lang="en-US" altLang="ko-KR" sz="2400" dirty="0"/>
              <a:t> </a:t>
            </a:r>
            <a:r>
              <a:rPr lang="en-US" altLang="ko-KR" sz="2400" dirty="0" smtClean="0"/>
              <a:t>is max </a:t>
            </a:r>
            <a:r>
              <a:rPr lang="en-US" altLang="ko-KR" sz="2400" dirty="0"/>
              <a:t>(</a:t>
            </a:r>
            <a:r>
              <a:rPr lang="en-US" altLang="ko-KR" sz="2400" dirty="0" err="1"/>
              <a:t>R</a:t>
            </a:r>
            <a:r>
              <a:rPr lang="en-US" altLang="ko-KR" sz="2400" baseline="-25000" dirty="0" err="1"/>
              <a:t>nominal</a:t>
            </a:r>
            <a:r>
              <a:rPr lang="en-US" altLang="ko-KR" sz="2400" dirty="0" smtClean="0"/>
              <a:t>, </a:t>
            </a:r>
            <a:r>
              <a:rPr lang="en-US" altLang="ko-KR" sz="2400" dirty="0" err="1" smtClean="0"/>
              <a:t>N</a:t>
            </a:r>
            <a:r>
              <a:rPr lang="en-US" altLang="ko-KR" sz="2400" baseline="-25000" dirty="0" err="1" smtClean="0"/>
              <a:t>info</a:t>
            </a:r>
            <a:r>
              <a:rPr lang="en-US" altLang="ko-KR" sz="2400" dirty="0" smtClean="0"/>
              <a:t>/ N</a:t>
            </a:r>
            <a:r>
              <a:rPr lang="en-US" altLang="ko-KR" sz="2400" baseline="-25000" dirty="0" smtClean="0"/>
              <a:t>LBRM</a:t>
            </a:r>
            <a:r>
              <a:rPr lang="en-US" altLang="ko-KR" sz="2400" dirty="0" smtClean="0"/>
              <a:t>) when </a:t>
            </a:r>
            <a:r>
              <a:rPr lang="en-US" altLang="ko-KR" sz="2400" dirty="0"/>
              <a:t>LBRM </a:t>
            </a:r>
            <a:r>
              <a:rPr lang="en-US" altLang="ko-KR" sz="2400" dirty="0" smtClean="0"/>
              <a:t>is applied, </a:t>
            </a:r>
          </a:p>
          <a:p>
            <a:pPr lvl="2"/>
            <a:r>
              <a:rPr lang="en-US" altLang="ko-KR" sz="1800" dirty="0" smtClean="0"/>
              <a:t>N</a:t>
            </a:r>
            <a:r>
              <a:rPr lang="en-US" altLang="ko-KR" sz="1800" baseline="-25000" dirty="0" smtClean="0"/>
              <a:t>LBRM</a:t>
            </a:r>
            <a:r>
              <a:rPr lang="en-US" altLang="ko-KR" sz="1800" dirty="0" smtClean="0"/>
              <a:t> </a:t>
            </a:r>
            <a:r>
              <a:rPr lang="en-US" altLang="ko-KR" sz="1800" dirty="0"/>
              <a:t>= </a:t>
            </a:r>
            <a:r>
              <a:rPr lang="en-US" altLang="ko-KR" sz="1800" dirty="0" smtClean="0"/>
              <a:t>TBS</a:t>
            </a:r>
            <a:r>
              <a:rPr lang="en-US" altLang="ko-KR" sz="1800" baseline="-25000" dirty="0" smtClean="0"/>
              <a:t>MAX</a:t>
            </a:r>
            <a:r>
              <a:rPr lang="en-US" altLang="ko-KR" sz="1800" dirty="0" smtClean="0"/>
              <a:t> </a:t>
            </a:r>
            <a:r>
              <a:rPr lang="en-US" altLang="ko-KR" sz="1800" dirty="0"/>
              <a:t>/ </a:t>
            </a:r>
            <a:r>
              <a:rPr lang="en-US" altLang="ko-KR" sz="1800" dirty="0" smtClean="0"/>
              <a:t>(R</a:t>
            </a:r>
            <a:r>
              <a:rPr lang="en-US" altLang="ko-KR" sz="1800" baseline="-25000" dirty="0" smtClean="0"/>
              <a:t>LBRM</a:t>
            </a:r>
            <a:r>
              <a:rPr lang="en-US" altLang="ko-KR" sz="1800" dirty="0" smtClean="0"/>
              <a:t>)</a:t>
            </a:r>
            <a:endParaRPr lang="en-US" altLang="ko-KR" sz="1800" dirty="0"/>
          </a:p>
          <a:p>
            <a:pPr lvl="3"/>
            <a:r>
              <a:rPr lang="en-US" altLang="ko-KR" sz="1600" dirty="0" smtClean="0"/>
              <a:t>Note: R</a:t>
            </a:r>
            <a:r>
              <a:rPr lang="en-US" altLang="ko-KR" sz="1600" baseline="-25000" dirty="0" smtClean="0"/>
              <a:t>LBRM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= </a:t>
            </a:r>
            <a:r>
              <a:rPr lang="en-US" altLang="ko-KR" sz="1600" dirty="0" smtClean="0"/>
              <a:t>2/3 as agreed</a:t>
            </a:r>
            <a:endParaRPr lang="en-US" altLang="ko-KR" sz="1600" dirty="0"/>
          </a:p>
          <a:p>
            <a:pPr lvl="1"/>
            <a:r>
              <a:rPr lang="en-US" altLang="ko-KR" sz="2400" dirty="0" smtClean="0"/>
              <a:t>otherwise </a:t>
            </a:r>
            <a:r>
              <a:rPr lang="en-US" altLang="ko-KR" sz="2400" dirty="0" err="1"/>
              <a:t>R</a:t>
            </a:r>
            <a:r>
              <a:rPr lang="en-US" altLang="ko-KR" sz="2400" baseline="-25000" dirty="0" err="1"/>
              <a:t>init</a:t>
            </a:r>
            <a:r>
              <a:rPr lang="en-US" altLang="ko-KR" sz="2400" dirty="0"/>
              <a:t> = </a:t>
            </a:r>
            <a:r>
              <a:rPr lang="en-US" altLang="ko-KR" sz="2400" dirty="0" err="1" smtClean="0"/>
              <a:t>R</a:t>
            </a:r>
            <a:r>
              <a:rPr lang="en-US" altLang="ko-KR" sz="2400" baseline="-25000" dirty="0" err="1" smtClean="0"/>
              <a:t>nominal</a:t>
            </a:r>
            <a:endParaRPr lang="en-US" altLang="ko-KR" sz="2400" dirty="0"/>
          </a:p>
          <a:p>
            <a:pPr marL="457200" lvl="1" indent="0">
              <a:buNone/>
            </a:pPr>
            <a:r>
              <a:rPr lang="en-US" altLang="ko-KR" sz="1400" dirty="0" smtClean="0"/>
              <a:t> </a:t>
            </a:r>
            <a:endParaRPr lang="en-US" altLang="ko-KR" sz="1800" dirty="0" smtClean="0"/>
          </a:p>
          <a:p>
            <a:r>
              <a:rPr lang="en-US" altLang="ko-KR" sz="2800" dirty="0" smtClean="0"/>
              <a:t>Alt 2 </a:t>
            </a:r>
            <a:r>
              <a:rPr lang="en-US" altLang="ko-KR" sz="2800" dirty="0" smtClean="0"/>
              <a:t>:</a:t>
            </a:r>
            <a:endParaRPr lang="en-US" altLang="ko-KR" sz="2800" dirty="0" smtClean="0"/>
          </a:p>
          <a:p>
            <a:pPr lvl="1"/>
            <a:r>
              <a:rPr lang="en-US" altLang="ko-KR" sz="2400" dirty="0" err="1"/>
              <a:t>R</a:t>
            </a:r>
            <a:r>
              <a:rPr lang="en-US" altLang="ko-KR" sz="2400" baseline="-25000" dirty="0" err="1"/>
              <a:t>init</a:t>
            </a:r>
            <a:r>
              <a:rPr lang="en-US" altLang="ko-KR" sz="2400" dirty="0"/>
              <a:t> = </a:t>
            </a:r>
            <a:r>
              <a:rPr lang="en-US" altLang="ko-KR" sz="2400" dirty="0" err="1"/>
              <a:t>R</a:t>
            </a:r>
            <a:r>
              <a:rPr lang="en-US" altLang="ko-KR" sz="2400" baseline="-25000" dirty="0" err="1"/>
              <a:t>nominal</a:t>
            </a:r>
            <a:r>
              <a:rPr lang="en-US" altLang="ko-KR" sz="2400" dirty="0" smtClean="0"/>
              <a:t>.</a:t>
            </a:r>
          </a:p>
          <a:p>
            <a:pPr lvl="1"/>
            <a:r>
              <a:rPr lang="en-US" altLang="ko-KR" sz="2400" dirty="0"/>
              <a:t>Supported by SS, Intel, LG, Huawei, QC, ZTE, </a:t>
            </a:r>
            <a:r>
              <a:rPr lang="en-US" altLang="ko-KR" sz="2400" dirty="0" smtClean="0"/>
              <a:t>Nokia</a:t>
            </a:r>
          </a:p>
          <a:p>
            <a:pPr lvl="1"/>
            <a:endParaRPr lang="en-US" altLang="ko-KR" sz="2400" dirty="0"/>
          </a:p>
          <a:p>
            <a:r>
              <a:rPr lang="en-US" altLang="ko-KR" sz="2800" dirty="0" smtClean="0"/>
              <a:t>Alt </a:t>
            </a:r>
            <a:r>
              <a:rPr lang="en-US" altLang="ko-KR" sz="2800" dirty="0" smtClean="0"/>
              <a:t>3:</a:t>
            </a:r>
            <a:endParaRPr lang="en-US" altLang="ko-KR" sz="2800" dirty="0" smtClean="0"/>
          </a:p>
          <a:p>
            <a:pPr lvl="1"/>
            <a:r>
              <a:rPr lang="en-US" altLang="ko-KR" sz="2400" dirty="0" err="1" smtClean="0"/>
              <a:t>R</a:t>
            </a:r>
            <a:r>
              <a:rPr lang="en-US" altLang="ko-KR" sz="2400" baseline="-25000" dirty="0" err="1" smtClean="0"/>
              <a:t>init</a:t>
            </a:r>
            <a:r>
              <a:rPr lang="en-US" altLang="ko-KR" sz="2400" dirty="0" smtClean="0"/>
              <a:t> is max(</a:t>
            </a:r>
            <a:r>
              <a:rPr lang="en-US" altLang="ko-KR" sz="2400" dirty="0" err="1" smtClean="0"/>
              <a:t>R</a:t>
            </a:r>
            <a:r>
              <a:rPr lang="en-US" altLang="ko-KR" sz="2400" baseline="-25000" dirty="0" err="1" smtClean="0"/>
              <a:t>nominal</a:t>
            </a:r>
            <a:r>
              <a:rPr lang="en-US" altLang="ko-KR" sz="2400" dirty="0" smtClean="0"/>
              <a:t>, R</a:t>
            </a:r>
            <a:r>
              <a:rPr lang="en-US" altLang="ko-KR" sz="2400" baseline="-25000" dirty="0" smtClean="0"/>
              <a:t>LBRM</a:t>
            </a:r>
            <a:r>
              <a:rPr lang="en-US" altLang="ko-KR" sz="2400" dirty="0" smtClean="0"/>
              <a:t>) when LBRM is applied, otherwise </a:t>
            </a:r>
            <a:r>
              <a:rPr lang="en-US" altLang="ko-KR" sz="2400" dirty="0" err="1" smtClean="0"/>
              <a:t>R</a:t>
            </a:r>
            <a:r>
              <a:rPr lang="en-US" altLang="ko-KR" sz="2400" baseline="-25000" dirty="0" err="1" smtClean="0"/>
              <a:t>init</a:t>
            </a:r>
            <a:r>
              <a:rPr lang="en-US" altLang="ko-KR" sz="2400" dirty="0" smtClean="0"/>
              <a:t> = </a:t>
            </a:r>
            <a:r>
              <a:rPr lang="en-US" altLang="ko-KR" sz="2400" dirty="0" err="1" smtClean="0"/>
              <a:t>R</a:t>
            </a:r>
            <a:r>
              <a:rPr lang="en-US" altLang="ko-KR" sz="2400" baseline="-25000" dirty="0" err="1" smtClean="0"/>
              <a:t>nominal</a:t>
            </a:r>
            <a:r>
              <a:rPr lang="en-US" altLang="ko-KR" sz="2400" dirty="0" smtClean="0"/>
              <a:t>.</a:t>
            </a:r>
          </a:p>
          <a:p>
            <a:pPr lvl="2"/>
            <a:r>
              <a:rPr lang="en-US" altLang="ko-KR" sz="1800" dirty="0" smtClean="0"/>
              <a:t>R_LBRM = 2/3</a:t>
            </a: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27485843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47385</TotalTime>
  <Words>458</Words>
  <Application>Microsoft Office PowerPoint</Application>
  <PresentationFormat>화면 슬라이드 쇼(4:3)</PresentationFormat>
  <Paragraphs>56</Paragraphs>
  <Slides>5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Summary on offline discussion  for Rinit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jeongho7.yeo@samsung.com</dc:creator>
  <cp:lastModifiedBy>Samsung</cp:lastModifiedBy>
  <cp:revision>1499</cp:revision>
  <dcterms:created xsi:type="dcterms:W3CDTF">2010-05-12T23:28:36Z</dcterms:created>
  <dcterms:modified xsi:type="dcterms:W3CDTF">2017-11-30T22:01:19Z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blob>PE5TQ1BIPgAAADYAMgA1ADMARgAwADcARABEADQAOABEADcAMgA4ADQAQQA1ADUAOQBDAEMAOQA4
AEIAQwA5ADkAMQA5ADIAMAAxADMARgBCADEAMgA3AEEAOAA4ADkAOQAwAEUAMAAyAEUARgA3AEQA
NAA1AEQAQQA2ADUANgA5ADYANQA3ADQAAAA=</vt:blob>
  </property>
  <property fmtid="{D5CDD505-2E9C-101B-9397-08002B2CF9AE}" pid="2" name="sflag">
    <vt:lpwstr>1280969395</vt:lpwstr>
  </property>
  <property fmtid="{D5CDD505-2E9C-101B-9397-08002B2CF9AE}" pid="3" name="NSCPROP_SA">
    <vt:lpwstr>C:\Users\Administrator\AppData\Local\Microsoft\Windows\Temporary Internet Files\Content.Outlook\JED6F5XR\R1-17xxxxx WF on CBG construction v0_aris.ppt</vt:lpwstr>
  </property>
</Properties>
</file>