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7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26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</a:t>
            </a:r>
            <a:r>
              <a:rPr lang="en-US" sz="2400" b="1" dirty="0"/>
              <a:t>R1-1721532</a:t>
            </a:r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2856"/>
            <a:ext cx="838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Frequency Offset Indication for TDM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cenario where SS BW and RMSI BW are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onfined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within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Minimum Carrier Bandwidth 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29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7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880435" cy="420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52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</a:t>
            </a:r>
            <a:r>
              <a:rPr lang="en-US" sz="1800" dirty="0"/>
              <a:t>6</a:t>
            </a:r>
            <a:r>
              <a:rPr lang="en-US" sz="1800" dirty="0" smtClean="0"/>
              <a:t>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96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8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805133" cy="415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5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The frequency offset between the center/edge of SS/PBCH block and RMSI CORESET requires indication</a:t>
            </a:r>
          </a:p>
          <a:p>
            <a:r>
              <a:rPr lang="en-US" sz="2000" dirty="0" smtClean="0"/>
              <a:t>With PRB grid offset indication (e.g. “floating sync”), one can assume </a:t>
            </a:r>
            <a:r>
              <a:rPr lang="en-US" sz="2000" dirty="0"/>
              <a:t>the SS/PBCH block and RMSI </a:t>
            </a:r>
            <a:r>
              <a:rPr lang="en-US" sz="2000" dirty="0" smtClean="0"/>
              <a:t>CORESET are PRB level aligned.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This summary focuses on the scenario where the </a:t>
            </a:r>
            <a:r>
              <a:rPr lang="en-US" sz="2000" dirty="0">
                <a:solidFill>
                  <a:srgbClr val="FF0000"/>
                </a:solidFill>
              </a:rPr>
              <a:t>total bandwidth covering that of the SS/PBCH blocks and the initial active DL BWP containing RMSI CORESET when they occur in different time instances is confined within minimum carrier bandwidth 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RAN4 agreed that the channel raster for &lt;6 GHz is either 15 kHz or 100 kHz and the channel raster for &gt;6 GHz is 60 kHz.</a:t>
            </a:r>
          </a:p>
          <a:p>
            <a:r>
              <a:rPr lang="en-US" sz="2000" dirty="0" smtClean="0"/>
              <a:t>SS/PBCH block is assumed to be aligned on an SS raster</a:t>
            </a:r>
          </a:p>
          <a:p>
            <a:r>
              <a:rPr lang="en-US" sz="2000" dirty="0" smtClean="0"/>
              <a:t>Min channel shifts by the granularity of a PRB level CH raster</a:t>
            </a:r>
          </a:p>
          <a:p>
            <a:r>
              <a:rPr lang="en-US" sz="2000" dirty="0" smtClean="0"/>
              <a:t>RAN1 should strive for minimum number of configurations on the relative frequency location </a:t>
            </a:r>
            <a:r>
              <a:rPr lang="en-US" sz="2000" dirty="0"/>
              <a:t>between SS/PBCH block and RMSI </a:t>
            </a:r>
            <a:r>
              <a:rPr lang="en-US" sz="2000" dirty="0" smtClean="0"/>
              <a:t>CORESET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Examples shown in this summary do not imply the corresponding combination of SS numerology, RMSI numerology and CORESET BW has to be supported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The configuration of frequency offset between the center/edge of RMSI CORESET and SS/PBCH block is defined in the PRB of RMSI CORESET numerology. </a:t>
            </a:r>
          </a:p>
          <a:p>
            <a:r>
              <a:rPr lang="en-US" sz="1800" dirty="0" smtClean="0"/>
              <a:t>The configuration </a:t>
            </a:r>
            <a:r>
              <a:rPr lang="en-US" sz="1800" dirty="0"/>
              <a:t>of frequency offset for </a:t>
            </a:r>
            <a:r>
              <a:rPr lang="en-US" sz="1800" dirty="0" smtClean="0"/>
              <a:t>scenario, where the </a:t>
            </a:r>
            <a:r>
              <a:rPr lang="en-US" sz="1800" dirty="0"/>
              <a:t>total bandwidth covering that of the SS/PBCH blocks and the initial active DL BWP containing RMSI CORESET when they occur in different time instances is confined within minimum carrier </a:t>
            </a:r>
            <a:r>
              <a:rPr lang="en-US" sz="1800" dirty="0" smtClean="0"/>
              <a:t>bandwidth, is down selected from the following table. 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672995"/>
              </p:ext>
            </p:extLst>
          </p:nvPr>
        </p:nvGraphicFramePr>
        <p:xfrm>
          <a:off x="503548" y="3212976"/>
          <a:ext cx="8208914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652"/>
                <a:gridCol w="874489"/>
                <a:gridCol w="1382257"/>
                <a:gridCol w="1354048"/>
                <a:gridCol w="1918234"/>
                <a:gridCol w="1918234"/>
              </a:tblGrid>
              <a:tr h="59333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BW</a:t>
                      </a:r>
                    </a:p>
                    <a:p>
                      <a:pPr algn="ctr"/>
                      <a:r>
                        <a:rPr lang="en-US" sz="1400" dirty="0" smtClean="0"/>
                        <a:t>(PRB in CORESET numerology)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 configurations of frequency offset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Center 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Edge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-2,</a:t>
                      </a:r>
                      <a:r>
                        <a:rPr lang="en-US" sz="1400" baseline="0" dirty="0" smtClean="0"/>
                        <a:t> 0, 2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0, 2,</a:t>
                      </a:r>
                      <a:r>
                        <a:rPr lang="en-US" sz="1400" baseline="0" dirty="0" smtClean="0"/>
                        <a:t> 4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Not</a:t>
                      </a:r>
                      <a:r>
                        <a:rPr lang="en-US" sz="1400" baseline="0" dirty="0" smtClean="0"/>
                        <a:t> supported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</a:t>
                      </a:r>
                      <a:r>
                        <a:rPr lang="en-US" sz="1400" baseline="0" dirty="0" smtClean="0"/>
                        <a:t>,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4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-2, -1, 0, 1,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1, 2, 3, 4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-4, 4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8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-2, 2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-8, 8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16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-4,</a:t>
                      </a:r>
                      <a:r>
                        <a:rPr lang="en-US" sz="1400" baseline="0" dirty="0" smtClean="0"/>
                        <a:t> 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</a:t>
                      </a:r>
                      <a:r>
                        <a:rPr lang="en-US" sz="1400" baseline="0" dirty="0" smtClean="0"/>
                        <a:t> 8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21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min CH BW = 5 MHz (25 PRBs for both SS and CORESET)</a:t>
            </a:r>
          </a:p>
          <a:p>
            <a:pPr lvl="1"/>
            <a:r>
              <a:rPr lang="en-US" sz="1400" dirty="0" smtClean="0"/>
              <a:t>SS/PBCH block BW = 20 PRBs (in SS numerology), RMSI CORESET BW = 24 PRBs (in RMSI numerology)</a:t>
            </a:r>
          </a:p>
          <a:p>
            <a:pPr lvl="1"/>
            <a:r>
              <a:rPr lang="en-US" sz="1400" dirty="0" smtClean="0"/>
              <a:t>3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28" y="2888940"/>
            <a:ext cx="7591425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15 </a:t>
            </a:r>
            <a:r>
              <a:rPr lang="en-US" sz="1800" dirty="0"/>
              <a:t>kHz, </a:t>
            </a:r>
            <a:r>
              <a:rPr lang="en-US" sz="1800" dirty="0" smtClean="0"/>
              <a:t>CORESET SCS = 30 kHz, min CH BW = 5 MHz (25 PRBs for SS and 11 PRBs for CORESET)</a:t>
            </a:r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12 </a:t>
            </a:r>
            <a:r>
              <a:rPr lang="en-US" sz="1400" dirty="0"/>
              <a:t>PRBs (in RMSI numerology</a:t>
            </a:r>
            <a:r>
              <a:rPr lang="en-US" sz="1400" dirty="0" smtClean="0"/>
              <a:t>)</a:t>
            </a:r>
          </a:p>
          <a:p>
            <a:pPr lvl="1"/>
            <a:r>
              <a:rPr lang="en-US" sz="1400" dirty="0" smtClean="0"/>
              <a:t>This scenario cannot be supported, unless the channel utilization of 5 MHz with 30 kHz can be at least 12 PRBs</a:t>
            </a:r>
            <a:endParaRPr lang="en-US" sz="1400" dirty="0"/>
          </a:p>
          <a:p>
            <a:pPr lvl="1"/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89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15 kHz, min CH BW = 10 MHz (24 PRBs for SS, and 52 PRBs for CORESET)</a:t>
            </a:r>
          </a:p>
          <a:p>
            <a:pPr lvl="1"/>
            <a:r>
              <a:rPr lang="en-US" sz="1400" dirty="0"/>
              <a:t>SS/PBCH block BW = 20 PRBs (in SS numerology), RMSI CORESET BW = 48 PRBs (in RMSI numerology)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</a:t>
            </a:r>
            <a:r>
              <a:rPr lang="en-US" sz="1400" dirty="0"/>
              <a:t>configurations are sufficient to indicate the frequency offset 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5" y="2492896"/>
            <a:ext cx="7944338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50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30 kHz, min CH BW = 10 MHz (24 PRBs for both SS and CORESET)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5 </a:t>
            </a:r>
            <a:r>
              <a:rPr lang="en-US" sz="1400" dirty="0"/>
              <a:t>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4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11500"/>
            <a:ext cx="7731907" cy="408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3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60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2 </a:t>
            </a:r>
            <a:r>
              <a:rPr lang="en-US" sz="1400" dirty="0"/>
              <a:t>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64904"/>
            <a:ext cx="6811161" cy="415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3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6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0908"/>
            <a:ext cx="6813047" cy="416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8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15823</TotalTime>
  <Words>904</Words>
  <Application>Microsoft Office PowerPoint</Application>
  <PresentationFormat>On-screen Show (4:3)</PresentationFormat>
  <Paragraphs>105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Background</vt:lpstr>
      <vt:lpstr>Proposal</vt:lpstr>
      <vt:lpstr>Example 1</vt:lpstr>
      <vt:lpstr>Example 2</vt:lpstr>
      <vt:lpstr>Example 3</vt:lpstr>
      <vt:lpstr>Example 4</vt:lpstr>
      <vt:lpstr>Example 5</vt:lpstr>
      <vt:lpstr>Example 6</vt:lpstr>
      <vt:lpstr>Example 7</vt:lpstr>
      <vt:lpstr>Example 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1027</cp:revision>
  <dcterms:created xsi:type="dcterms:W3CDTF">2016-03-24T01:14:08Z</dcterms:created>
  <dcterms:modified xsi:type="dcterms:W3CDTF">2017-11-29T17:55:29Z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