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68" r:id="rId3"/>
    <p:sldId id="267" r:id="rId4"/>
    <p:sldId id="269" r:id="rId5"/>
    <p:sldId id="265" r:id="rId6"/>
    <p:sldId id="270" r:id="rId7"/>
    <p:sldId id="266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57" autoAdjust="0"/>
  </p:normalViewPr>
  <p:slideViewPr>
    <p:cSldViewPr snapToGrid="0"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D9A-512F-42B4-8C8E-E22DF2EDDE6B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35B1B-BD43-4960-A226-6CC39E1A6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410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EA66C4-A9A2-4D43-B068-DE9113D7D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49D6D9-5DE5-4655-B64C-416DFFCEC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ED21F6-57FE-44DC-90D0-36DBF94CB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4DE17D-47CA-4A53-B958-A08B87C46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4F21D6-FF82-466F-8CC4-1D8041D52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748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3F1C07-C243-4BBC-B9EB-B432C6617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8039B1-9C0B-499C-BE27-3FA64FCB0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ECB04B-B66F-4DD2-98E1-11C720FCB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BFA0242-7B1A-4B74-95B7-BACEBEC3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A735C0-3A54-4915-88DA-0E303317C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7087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B2D5EDD-DE25-4FA6-BF23-15F78CC008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65B9549-49B9-485B-93E6-CABA4FD1ED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BE23FEC-3C71-4EA0-A15F-AED811128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E1B6218-340A-4759-91C7-43D01EF78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F25E0A-33EB-4C07-B1E8-7398359BB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8444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5889FC-BDCA-4087-946C-CCD07E8E0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A4FDACD-E3D9-468D-9E6E-A995C0B4A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12EE38-581B-4395-9834-0B31CCC61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06A7D8E-C9C9-4081-BB1D-0915FC28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BD3707F-5061-4918-8D11-2D9A1EE9E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3955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BADE4-75CC-47DA-8E12-47013EE3B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C698FCE-B8C1-45C4-8DE7-A5D6442E5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4830AF8-70C6-481C-9A18-A60D39DAE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6EAC964-73E0-4795-BF94-54E5D7144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6AA8E51-5DE7-4E6A-882F-9FF12310C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961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492463-7767-4CF4-9E2A-6DFC3B2AE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F2D0080-FB00-4111-9586-9027CC0868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162174D-D7B8-4DEA-9339-34DCF524A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46D61BF-317D-4519-877E-110EDD879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FA2BA61-314D-42BB-8F4B-70FDB359E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72B3AB6-31BB-4CF1-8246-44B919E4A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4368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7C1FE5-395A-47A3-9A01-B48DD6AEE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D98B356-DA3C-4D68-8CA8-23C692772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8BCB47F-D6B2-4DD6-B495-B87957EBA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06C523C-F408-4A6C-8CC7-7C260FBAA4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F2B209-2ECC-44BC-B816-ECC80E1301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C4777E-4C53-455D-A32E-174569511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B00EC10-5AC4-4697-9641-0BDEF6D3F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F762DC4-4B86-4AB9-8078-CF22D2095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57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B9C874-FF8A-4209-8D8B-2A0E2D291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5EE1044-D13A-408F-A3A2-C834AEF2A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62B0484-595C-4585-AEAB-FC036E03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4A1449A-1D12-447A-BD6D-DD473551C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3616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F5B70E3-83B2-4F91-A355-31F9E774B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F9381E8-5EBC-4FDA-A00E-231359DB5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C114B29-0300-4FBF-9A3C-88887992B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6432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397C95-3CDF-4D7B-9F3C-CB51249CD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842AF7-258E-42DF-9AAF-17D3DE0CA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F799103-BEFA-4A4C-AA6C-C9BC94472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8262FDE-85F9-4B9A-B4DB-141678E9A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6B9669F-6A2B-495C-8E57-27F638629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F3B1CE2-8128-47ED-9F40-EC597592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440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A9C4B0-CE5D-426A-8C5D-8F14C79C8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96F4DB2-F82A-4CD1-B914-67BF988983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F14D171-5C4D-4D1B-BDC7-9615B1BCF2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FE9FA34-BE27-4E67-AE38-F32B4BAC9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29B0A18-BD45-4983-A2F7-2C1784297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15D6E75-86C5-4EE4-A8DA-627C4B634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3375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2225023-E487-402A-9743-1D1C13151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9FF1AFD-7B40-44D6-9964-05D6F90FC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459BC9-9840-47FC-BB67-DE2031BF5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E4C66F-D4DD-4CE1-B545-D06177FDD9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712419-F026-4FC7-9E24-22ED1073AC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91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70E59EAA-37E8-42FA-A951-DD29707896B5}"/>
              </a:ext>
            </a:extLst>
          </p:cNvPr>
          <p:cNvSpPr txBox="1">
            <a:spLocks/>
          </p:cNvSpPr>
          <p:nvPr/>
        </p:nvSpPr>
        <p:spPr>
          <a:xfrm>
            <a:off x="1547192" y="1805747"/>
            <a:ext cx="88392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ea typeface="굴림" panose="020B0600000101010101" pitchFamily="34" charset="-127"/>
              </a:rPr>
              <a:t>WF on NR Length-6, length-18, and length-24 CG sequences for DFT-s-OFDM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56368354-C2FA-491F-B917-DABED85F89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992" y="4386331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Qualcomm, Huawei, </a:t>
            </a:r>
            <a:r>
              <a:rPr lang="en-US" altLang="zh-CN" sz="2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HiSilicon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ZTE, </a:t>
            </a:r>
            <a:r>
              <a:rPr lang="en-US" altLang="zh-CN" sz="2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Sanechips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B825DF04-59E0-4090-AD10-B29476590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7926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91</a:t>
            </a:r>
            <a:r>
              <a:rPr lang="en-GB" altLang="ko-KR" sz="1800" b="1" dirty="0">
                <a:cs typeface="Times New Roman" panose="02020603050405020304" pitchFamily="18" charset="0"/>
              </a:rPr>
              <a:t>				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R1-1721347</a:t>
            </a:r>
            <a:endParaRPr lang="en-GB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Reno, CA,  Nov. 27th – Dec. 1st 2017</a:t>
            </a:r>
            <a:endParaRPr lang="ko-KR" altLang="ko-KR" sz="1800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D030275C-68B2-41D1-9106-107E17302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1" y="1085850"/>
            <a:ext cx="2130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en-US" sz="1800" dirty="0"/>
              <a:t>7.2.3.3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84840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B3022503-58D4-47E3-968C-1D6C98BDB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540" y="18255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868522C3-411B-4BD4-99AC-255967EB3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en-US" dirty="0"/>
              <a:t>This WF proposes a set of length-6, a set of length-18, and a set of length-24 CG sequences for DFT-s-OFDM based PUSCH</a:t>
            </a:r>
          </a:p>
          <a:p>
            <a:pPr>
              <a:defRPr/>
            </a:pPr>
            <a:r>
              <a:rPr lang="en-US" altLang="en-US" dirty="0"/>
              <a:t>Key Properties</a:t>
            </a:r>
          </a:p>
          <a:p>
            <a:pPr lvl="1">
              <a:defRPr/>
            </a:pPr>
            <a:r>
              <a:rPr lang="en-US" altLang="en-US" dirty="0"/>
              <a:t>QPSK based (same as LTE) </a:t>
            </a:r>
          </a:p>
          <a:p>
            <a:pPr lvl="1">
              <a:defRPr/>
            </a:pPr>
            <a:r>
              <a:rPr lang="en-US" altLang="en-US" dirty="0"/>
              <a:t>Lower PAPR / CM than LTE CG sequences of the same length</a:t>
            </a:r>
          </a:p>
          <a:p>
            <a:pPr lvl="1">
              <a:defRPr/>
            </a:pPr>
            <a:r>
              <a:rPr lang="en-US" altLang="en-US" dirty="0"/>
              <a:t>Comparable cross-correlation within new NR CGS sets to LTE length-6, 18, and24 CGS sets</a:t>
            </a:r>
          </a:p>
          <a:p>
            <a:pPr lvl="1">
              <a:defRPr/>
            </a:pPr>
            <a:r>
              <a:rPr lang="en-US" altLang="en-US" dirty="0"/>
              <a:t>Low cross-correlation with LTE length-6, 18, and 24 CGSs</a:t>
            </a:r>
          </a:p>
        </p:txBody>
      </p:sp>
    </p:spTree>
    <p:extLst>
      <p:ext uri="{BB962C8B-B14F-4D97-AF65-F5344CB8AC3E}">
        <p14:creationId xmlns:p14="http://schemas.microsoft.com/office/powerpoint/2010/main" xmlns="" val="145133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A237CF04-6C68-414B-96DF-7659A57A3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374" y="12602"/>
            <a:ext cx="2477655" cy="1325563"/>
          </a:xfrm>
        </p:spPr>
        <p:txBody>
          <a:bodyPr/>
          <a:lstStyle/>
          <a:p>
            <a:r>
              <a:rPr lang="en-US" dirty="0"/>
              <a:t>length-6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14" name="Table 13">
                <a:extLst>
                  <a:ext uri="{FF2B5EF4-FFF2-40B4-BE49-F238E27FC236}">
                    <a16:creationId xmlns:a16="http://schemas.microsoft.com/office/drawing/2014/main" id="{1CF38AB2-4C1F-4AB7-862E-F367024470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9315630"/>
                  </p:ext>
                </p:extLst>
              </p:nvPr>
            </p:nvGraphicFramePr>
            <p:xfrm>
              <a:off x="5657851" y="1229709"/>
              <a:ext cx="5350391" cy="40799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7530">
                      <a:extLst>
                        <a:ext uri="{9D8B030D-6E8A-4147-A177-3AD203B41FA5}">
                          <a16:colId xmlns:a16="http://schemas.microsoft.com/office/drawing/2014/main" val="4132253082"/>
                        </a:ext>
                      </a:extLst>
                    </a:gridCol>
                    <a:gridCol w="1708388">
                      <a:extLst>
                        <a:ext uri="{9D8B030D-6E8A-4147-A177-3AD203B41FA5}">
                          <a16:colId xmlns:a16="http://schemas.microsoft.com/office/drawing/2014/main" val="2280397057"/>
                        </a:ext>
                      </a:extLst>
                    </a:gridCol>
                    <a:gridCol w="894613">
                      <a:extLst>
                        <a:ext uri="{9D8B030D-6E8A-4147-A177-3AD203B41FA5}">
                          <a16:colId xmlns:a16="http://schemas.microsoft.com/office/drawing/2014/main" val="3616789398"/>
                        </a:ext>
                      </a:extLst>
                    </a:gridCol>
                    <a:gridCol w="2029860">
                      <a:extLst>
                        <a:ext uri="{9D8B030D-6E8A-4147-A177-3AD203B41FA5}">
                          <a16:colId xmlns:a16="http://schemas.microsoft.com/office/drawing/2014/main" val="3775893380"/>
                        </a:ext>
                      </a:extLst>
                    </a:gridCol>
                  </a:tblGrid>
                  <a:tr h="2484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Index, u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d>
                                  <m:d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,…,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𝟓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Index, u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d>
                                  <m:d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,…,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𝟓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93282615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-3,-1,3, 3, -1,-3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-1,3,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473726362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-3,3, -1,-1,3,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16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-3,-1,-1,-1,3, 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29368477"/>
                      </a:ext>
                    </a:extLst>
                  </a:tr>
                  <a:tr h="2655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-3,-3,-3,3, 1,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17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-3,-3,-1,1, 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705670276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3, -1,-3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18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-3,-3,-3,1, 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704553231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-3,-1,3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19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1, -3,-1,-3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265734827"/>
                      </a:ext>
                    </a:extLst>
                  </a:tr>
                  <a:tr h="27843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-1,-3,-3,-3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-3,3, -3,1, 1,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457136355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3, -3,-3,-3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21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-3,-3,-3,-1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68644803"/>
                      </a:ext>
                    </a:extLst>
                  </a:tr>
                  <a:tr h="27130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-3,-1,1, -3,1, -1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22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-3,3,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218596802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-3,-1,-3,1, 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23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-3,-3,1,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639046565"/>
                      </a:ext>
                    </a:extLst>
                  </a:tr>
                  <a:tr h="23560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-3,-3,1, -3,3,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3, -1,3,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625018585"/>
                      </a:ext>
                    </a:extLst>
                  </a:tr>
                  <a:tr h="26416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3, 1, 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25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-3,1,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887656662"/>
                      </a:ext>
                    </a:extLst>
                  </a:tr>
                  <a:tr h="28557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-3,-1,-3,1, 1,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26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-1,-1,3, 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828345331"/>
                      </a:ext>
                    </a:extLst>
                  </a:tr>
                  <a:tr h="3069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3, -1,-3,3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27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-1,3, 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915288366"/>
                      </a:ext>
                    </a:extLst>
                  </a:tr>
                  <a:tr h="2284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3, 3, -1,3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28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-1,3, 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93708154"/>
                      </a:ext>
                    </a:extLst>
                  </a:tr>
                  <a:tr h="314137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-3,3, -1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29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-3,1, 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13369068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" name="Table 1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CF38AB2-4C1F-4AB7-862E-F367024470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919315630"/>
                  </p:ext>
                </p:extLst>
              </p:nvPr>
            </p:nvGraphicFramePr>
            <p:xfrm>
              <a:off x="5657851" y="1229709"/>
              <a:ext cx="5350391" cy="40799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753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4132253082"/>
                        </a:ext>
                      </a:extLst>
                    </a:gridCol>
                    <a:gridCol w="1708388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280397057"/>
                        </a:ext>
                      </a:extLst>
                    </a:gridCol>
                    <a:gridCol w="894613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616789398"/>
                        </a:ext>
                      </a:extLst>
                    </a:gridCol>
                    <a:gridCol w="202986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775893380"/>
                        </a:ext>
                      </a:extLst>
                    </a:gridCol>
                  </a:tblGrid>
                  <a:tr h="32766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Index, u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4141" marR="54141" marT="0" marB="0">
                        <a:blipFill>
                          <a:blip r:embed="rId2"/>
                          <a:stretch>
                            <a:fillRect l="-42500" t="-16667" r="-172857" b="-11462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Index, u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4141" marR="54141" marT="0" marB="0">
                        <a:blipFill>
                          <a:blip r:embed="rId2"/>
                          <a:stretch>
                            <a:fillRect l="-163964" t="-16667" r="-1201" b="-11462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3282615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-3,-1,3, 3, -1,-3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-1,3,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73726362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-3,3, -1,-1,3,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16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-3,-1,-1,-1,3, 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629368477"/>
                      </a:ext>
                    </a:extLst>
                  </a:tr>
                  <a:tr h="2655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-3,-3,-3,3, 1,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17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-3,-3,-1,1, 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705670276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3, -1,-3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18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-3,-3,-3,1, 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704553231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-3,-1,3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19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1, -3,-1,-3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265734827"/>
                      </a:ext>
                    </a:extLst>
                  </a:tr>
                  <a:tr h="27843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-1,-3,-3,-3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-3,3, -3,1, 1,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457136355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3, -3,-3,-3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21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-3,-3,-3,-1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668644803"/>
                      </a:ext>
                    </a:extLst>
                  </a:tr>
                  <a:tr h="27130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-3,-1,1, -3,1, -1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22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-3,3,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218596802"/>
                      </a:ext>
                    </a:extLst>
                  </a:tr>
                  <a:tr h="21701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-3,-1,-3,1, 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23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-3,-3,1,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639046565"/>
                      </a:ext>
                    </a:extLst>
                  </a:tr>
                  <a:tr h="23560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-3,-3,1, -3,3,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3, -1,3,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25018585"/>
                      </a:ext>
                    </a:extLst>
                  </a:tr>
                  <a:tr h="26416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-3,1, 3, 1, -3,-3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25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-3,1,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887656662"/>
                      </a:ext>
                    </a:extLst>
                  </a:tr>
                  <a:tr h="28557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-3,-1,-3,1, 1, -3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26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-1,-1,3, 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828345331"/>
                      </a:ext>
                    </a:extLst>
                  </a:tr>
                  <a:tr h="3069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3, -1,-3,3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27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-1,3, 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915288366"/>
                      </a:ext>
                    </a:extLst>
                  </a:tr>
                  <a:tr h="2284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3, 3, -1,3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28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-1,3, 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693708154"/>
                      </a:ext>
                    </a:extLst>
                  </a:tr>
                  <a:tr h="314137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1, -3,3, -1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defTabSz="914400" rtl="0" eaLnBrk="1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29</a:t>
                          </a:r>
                        </a:p>
                      </a:txBody>
                      <a:tcPr marL="54141" marR="54141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1, 1, -3,1, 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1336906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1944D6B-D5F3-4FB0-91A8-D0D449BF14EC}"/>
              </a:ext>
            </a:extLst>
          </p:cNvPr>
          <p:cNvSpPr/>
          <p:nvPr/>
        </p:nvSpPr>
        <p:spPr>
          <a:xfrm>
            <a:off x="464417" y="1470611"/>
            <a:ext cx="40259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i="1" dirty="0"/>
              <a:t>Proposal 1</a:t>
            </a:r>
            <a:r>
              <a:rPr lang="en-US" altLang="en-US" dirty="0"/>
              <a:t>: NR support the new set of length-6 CGSs generated from Table 1 for DFT-S-OFDM based PUSCH.</a:t>
            </a:r>
            <a:endParaRPr lang="ru-RU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FFCECCC-FD3A-4690-9571-D9AEE537C6FD}"/>
                  </a:ext>
                </a:extLst>
              </p:cNvPr>
              <p:cNvSpPr/>
              <p:nvPr/>
            </p:nvSpPr>
            <p:spPr>
              <a:xfrm>
                <a:off x="595046" y="2893856"/>
                <a:ext cx="4311690" cy="13853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dirty="0"/>
                  <a:t>The base sequence is given by</a:t>
                </a:r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d>
                        <m:d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/4</m:t>
                          </m:r>
                        </m:sup>
                      </m:sSup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,    0≤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altLang="en-US" dirty="0"/>
              </a:p>
              <a:p>
                <a:r>
                  <a:rPr lang="en-US" altLang="en-US" dirty="0"/>
                  <a:t>where the values of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/>
                  <a:t> is given Table 1.</a:t>
                </a:r>
                <a:endParaRPr lang="ru-RU" altLang="en-US" dirty="0"/>
              </a:p>
            </p:txBody>
          </p:sp>
        </mc:Choice>
        <mc:Fallback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FFCECCC-FD3A-4690-9571-D9AEE537C6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46" y="2893856"/>
                <a:ext cx="4311690" cy="1385316"/>
              </a:xfrm>
              <a:prstGeom prst="rect">
                <a:avLst/>
              </a:prstGeom>
              <a:blipFill>
                <a:blip r:embed="rId3" cstate="print"/>
                <a:stretch>
                  <a:fillRect l="-1273" t="-2643" b="-6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B1BA22B-25B7-40F3-8946-8766073EA27C}"/>
                  </a:ext>
                </a:extLst>
              </p:cNvPr>
              <p:cNvSpPr/>
              <p:nvPr/>
            </p:nvSpPr>
            <p:spPr>
              <a:xfrm>
                <a:off x="6096000" y="490718"/>
                <a:ext cx="44604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dirty="0"/>
                  <a:t>Table 1. Definition of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en-US" dirty="0"/>
                  <a:t> for length-6 CGSs </a:t>
                </a:r>
                <a:endParaRPr lang="ru-RU" altLang="en-US" dirty="0"/>
              </a:p>
            </p:txBody>
          </p:sp>
        </mc:Choice>
        <mc:Fallback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B1BA22B-25B7-40F3-8946-8766073EA2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90718"/>
                <a:ext cx="4460421" cy="369332"/>
              </a:xfrm>
              <a:prstGeom prst="rect">
                <a:avLst/>
              </a:prstGeom>
              <a:blipFill>
                <a:blip r:embed="rId4" cstate="print"/>
                <a:stretch>
                  <a:fillRect l="-1093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46933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0BD963-AAAA-45BC-ADA1-C9F737779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of new length-6 CGSs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99F0541-269C-4A3F-AFAE-9BE3D4400A36}"/>
              </a:ext>
            </a:extLst>
          </p:cNvPr>
          <p:cNvSpPr txBox="1"/>
          <p:nvPr/>
        </p:nvSpPr>
        <p:spPr>
          <a:xfrm>
            <a:off x="551645" y="142089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7B6EA85-35F7-4907-8D42-5A427403A617}"/>
              </a:ext>
            </a:extLst>
          </p:cNvPr>
          <p:cNvSpPr txBox="1"/>
          <p:nvPr/>
        </p:nvSpPr>
        <p:spPr>
          <a:xfrm>
            <a:off x="553103" y="3978704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correlation:*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0BCC000-436E-4603-A77E-2DCE65973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8459043"/>
              </p:ext>
            </p:extLst>
          </p:nvPr>
        </p:nvGraphicFramePr>
        <p:xfrm>
          <a:off x="770618" y="2285369"/>
          <a:ext cx="2649367" cy="1581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8441">
                  <a:extLst>
                    <a:ext uri="{9D8B030D-6E8A-4147-A177-3AD203B41FA5}">
                      <a16:colId xmlns:a16="http://schemas.microsoft.com/office/drawing/2014/main" xmlns="" val="1525024773"/>
                    </a:ext>
                  </a:extLst>
                </a:gridCol>
                <a:gridCol w="863988">
                  <a:extLst>
                    <a:ext uri="{9D8B030D-6E8A-4147-A177-3AD203B41FA5}">
                      <a16:colId xmlns:a16="http://schemas.microsoft.com/office/drawing/2014/main" xmlns="" val="1913354139"/>
                    </a:ext>
                  </a:extLst>
                </a:gridCol>
                <a:gridCol w="766938">
                  <a:extLst>
                    <a:ext uri="{9D8B030D-6E8A-4147-A177-3AD203B41FA5}">
                      <a16:colId xmlns:a16="http://schemas.microsoft.com/office/drawing/2014/main" xmlns="" val="1912996113"/>
                    </a:ext>
                  </a:extLst>
                </a:gridCol>
              </a:tblGrid>
              <a:tr h="292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LTE CGSs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2010158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3.19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3.67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746027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3.75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4.26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2161407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2.39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2.81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1574422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CM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1.03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1.12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7029027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CM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1.17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1.27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0591692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CM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0.93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0.96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992748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EF51FF4C-FFEA-4E4C-82E8-F7993F0CB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5860022"/>
              </p:ext>
            </p:extLst>
          </p:nvPr>
        </p:nvGraphicFramePr>
        <p:xfrm>
          <a:off x="770618" y="4554888"/>
          <a:ext cx="3796528" cy="1445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6615">
                  <a:extLst>
                    <a:ext uri="{9D8B030D-6E8A-4147-A177-3AD203B41FA5}">
                      <a16:colId xmlns:a16="http://schemas.microsoft.com/office/drawing/2014/main" xmlns="" val="4215906569"/>
                    </a:ext>
                  </a:extLst>
                </a:gridCol>
                <a:gridCol w="896569">
                  <a:extLst>
                    <a:ext uri="{9D8B030D-6E8A-4147-A177-3AD203B41FA5}">
                      <a16:colId xmlns:a16="http://schemas.microsoft.com/office/drawing/2014/main" xmlns="" val="2925542868"/>
                    </a:ext>
                  </a:extLst>
                </a:gridCol>
                <a:gridCol w="906672">
                  <a:extLst>
                    <a:ext uri="{9D8B030D-6E8A-4147-A177-3AD203B41FA5}">
                      <a16:colId xmlns:a16="http://schemas.microsoft.com/office/drawing/2014/main" xmlns="" val="582707443"/>
                    </a:ext>
                  </a:extLst>
                </a:gridCol>
                <a:gridCol w="906672">
                  <a:extLst>
                    <a:ext uri="{9D8B030D-6E8A-4147-A177-3AD203B41FA5}">
                      <a16:colId xmlns:a16="http://schemas.microsoft.com/office/drawing/2014/main" xmlns="" val="1547925973"/>
                    </a:ext>
                  </a:extLst>
                </a:gridCol>
              </a:tblGrid>
              <a:tr h="350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LTE 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XCORR w/LTE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94138207"/>
                  </a:ext>
                </a:extLst>
              </a:tr>
              <a:tr h="273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Corr.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45572315"/>
                  </a:ext>
                </a:extLst>
              </a:tr>
              <a:tr h="2339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Corr. 95%: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0.71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0.69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07198315"/>
                  </a:ext>
                </a:extLst>
              </a:tr>
              <a:tr h="2835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Corr. 99.5%: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0.89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0.90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9627775"/>
                  </a:ext>
                </a:extLst>
              </a:tr>
              <a:tr h="233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Corr.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0.93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  **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0.93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4432436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0122143-B1EA-4C99-B846-E3E319232E23}"/>
              </a:ext>
            </a:extLst>
          </p:cNvPr>
          <p:cNvSpPr txBox="1"/>
          <p:nvPr/>
        </p:nvSpPr>
        <p:spPr>
          <a:xfrm>
            <a:off x="7195127" y="3539226"/>
            <a:ext cx="4158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*Note: cross-correlation is computed by using 32X up-sampling, and by considering all 6*32 cyclic-shifts btw two sequences.</a:t>
            </a:r>
          </a:p>
          <a:p>
            <a:endParaRPr lang="en-US" dirty="0"/>
          </a:p>
          <a:p>
            <a:r>
              <a:rPr lang="en-US" altLang="en-US" dirty="0"/>
              <a:t>**LTE CGSs contain </a:t>
            </a:r>
            <a:r>
              <a:rPr lang="en-US" altLang="en-US" dirty="0">
                <a:solidFill>
                  <a:srgbClr val="FF0000"/>
                </a:solidFill>
              </a:rPr>
              <a:t>11</a:t>
            </a:r>
            <a:r>
              <a:rPr lang="en-US" altLang="en-US" dirty="0"/>
              <a:t> pairs of sequences that are time-shifted versions of each other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5116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A237CF04-6C68-414B-96DF-7659A57A3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0" y="-95854"/>
            <a:ext cx="2477655" cy="1325563"/>
          </a:xfrm>
        </p:spPr>
        <p:txBody>
          <a:bodyPr/>
          <a:lstStyle/>
          <a:p>
            <a:r>
              <a:rPr lang="en-US" dirty="0"/>
              <a:t>length-18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628B0DE-B210-4CEB-9ADF-AC22E76811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8023813"/>
                  </p:ext>
                </p:extLst>
              </p:nvPr>
            </p:nvGraphicFramePr>
            <p:xfrm>
              <a:off x="6161176" y="498269"/>
              <a:ext cx="4268285" cy="62653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01695">
                      <a:extLst>
                        <a:ext uri="{9D8B030D-6E8A-4147-A177-3AD203B41FA5}">
                          <a16:colId xmlns:a16="http://schemas.microsoft.com/office/drawing/2014/main" val="4132253082"/>
                        </a:ext>
                      </a:extLst>
                    </a:gridCol>
                    <a:gridCol w="3566590">
                      <a:extLst>
                        <a:ext uri="{9D8B030D-6E8A-4147-A177-3AD203B41FA5}">
                          <a16:colId xmlns:a16="http://schemas.microsoft.com/office/drawing/2014/main" val="2280397057"/>
                        </a:ext>
                      </a:extLst>
                    </a:gridCol>
                  </a:tblGrid>
                  <a:tr h="18001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Index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d>
                                  <m:dPr>
                                    <m:ctrlPr>
                                      <a:rPr lang="en-US" sz="12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,…,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𝟏𝟕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200" dirty="0">
                            <a:effectLst/>
                            <a:latin typeface="+mn-lt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9328261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0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3,-3, 3,-1, 1, 3,-3,-1,-3,-3,-1,-3, 3, 1,-1, 3,-3,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473726362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3,-3, 1, 1, 3,-1, 1,-1,-1,-3, 1, 1,-1, 3, 3,-3, 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29368477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2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3,-1,-3,-1,-3, 1, 1,-3,-3,-1,-1, 3,-3, 1, 3, 1,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705670276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3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 1,-1,-1,-3,-1, 1,-3,-3,-3, 1,-3,-1,-1, 1,-1, 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704553231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4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 1,-3, 3, 3, 1, 3,-3, 3,-1, 1, 1,-1, 1,-3,-3,-1,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265734827"/>
                      </a:ext>
                    </a:extLst>
                  </a:tr>
                  <a:tr h="201722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5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1,-3, 3, 3, 3,-1, 3, 1, 1,-3,-3,-3, 3,-3,-1,-1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45713635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6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-1, 3,-1,-3, 3, 1,-3,-1, 3,-3,-1,-1, 1, 1, 1,-1,-1,-1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68644803"/>
                      </a:ext>
                    </a:extLst>
                  </a:tr>
                  <a:tr h="19655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1,-3,-3, 1,-3,-3, 3, 1,-3,-1,-3,-3,-3,-1, 1,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218596802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1,-3,-1,-3, 3, 3,-1,-3, 1,-3,-3,-1,-3,-1, 1, 3,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63904656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 1,-1,-1,-1,-1, 1,-1, 3, 3,-3,-1, 1, 3,-1, 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62501858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1,-1,-1, 1, 1,-3,-1, 3, 3, 3, 3,-1, 3, 1, 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887656662"/>
                      </a:ext>
                    </a:extLst>
                  </a:tr>
                  <a:tr h="20689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3, 3,-3, 1, 3,-1,-3, 1,-1,-3, 3,-3,-1,-1,-1,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828345331"/>
                      </a:ext>
                    </a:extLst>
                  </a:tr>
                  <a:tr h="22241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3, 3, 3, 1,-3, 1, 3, 3, 1,-3,-3, 3,-1,-3,-1,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915288366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3,-1, 1, 3, 1,-3,-1, 1, 1,-3, 1, 3, 3,-1,-3,-3,-3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93708154"/>
                      </a:ext>
                    </a:extLst>
                  </a:tr>
                  <a:tr h="22758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14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1,-3,-1,-1, 3, 1,-3,-3,-3,-1,-3,-3, 1, 1, 1,-1,-1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133690689"/>
                      </a:ext>
                    </a:extLst>
                  </a:tr>
                  <a:tr h="22758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3, 3, 3,-1,-1,-3,-1,-1,-1, 3, 1,-3,-3,-1, 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4001818471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 3, 3,-1, 3,-1,-3,-1, 1,-1,-3,-1,-1,-1, 3, 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248356294"/>
                      </a:ext>
                    </a:extLst>
                  </a:tr>
                  <a:tr h="21723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-3,-1,-3,-1,-3, 1, 3,-3,-1, 3, 3, 3, 1,-1,-3, 3,-1,-3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985790022"/>
                      </a:ext>
                    </a:extLst>
                  </a:tr>
                  <a:tr h="21206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 1,-1,-1, 3,-3,-1, 1, 1, 1, 1, 1,-1, 3,-1,-3,-1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30362347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3,-1,-3, 1,-3,-3,-3, 3, 3,-1, 1,-3,-1, 3, 1, 1,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1641248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 3, 3, 3,-3,-1,-3,-1, 3,-1, 1,-1,-3, 1,-3,-3,-1,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788376204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3,-1, 3, 1,-3,-3,-1, 1,-3,-3, 3, 3, 3, 1, 3,-3, 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830001829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1, 1,-3, 1, 1, 3,-3,-1,-3,-1, 3,-3, 3,-1,-1,-1,-3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497184713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-3,-1,-1,-3, 1,-3, 3,-1,-1,-3, 3, 3,-3,-1, 3,-1,-1,-1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576352819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24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-3,-3,-3, 1,-3, 3, 1, 1, 3,-3,-3, 1, 3,-1, 3,-3,-3,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37266720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 1,-3,-3,-3,-3, 1, 3,-3, 3, 3, 1,-3,-1, 3,-1,-3,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602955270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3,-1,-1, 1,-3,-1,-3,-1,-3,-3,-1,-3, 1, 1, 1,-3,-3,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493334073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 1,-3, 1,-3, 3, 3,-1,-3,-3,-1,-3,-3, 3,-3,-1,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5829010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-1,-3, 1,-3,-3,-3, 1, 1, 3, 3,-3, 3, 3,-3,-1, 3,-3,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54769724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-3,-1,-3,-3, 1, 1,-1,-3,-1,-3,-1,-1, 3, 3,-1, 3,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74627452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xmlns="" id="{5628B0DE-B210-4CEB-9ADF-AC22E76811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4108023813"/>
                  </p:ext>
                </p:extLst>
              </p:nvPr>
            </p:nvGraphicFramePr>
            <p:xfrm>
              <a:off x="6161176" y="498269"/>
              <a:ext cx="4268285" cy="62653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01695">
                      <a:extLst>
                        <a:ext uri="{9D8B030D-6E8A-4147-A177-3AD203B41FA5}">
                          <a16:colId xmlns:a16="http://schemas.microsoft.com/office/drawing/2014/main" xmlns="" val="4132253082"/>
                        </a:ext>
                      </a:extLst>
                    </a:gridCol>
                    <a:gridCol w="3566590">
                      <a:extLst>
                        <a:ext uri="{9D8B030D-6E8A-4147-A177-3AD203B41FA5}">
                          <a16:colId xmlns:a16="http://schemas.microsoft.com/office/drawing/2014/main" xmlns="" val="2280397057"/>
                        </a:ext>
                      </a:extLst>
                    </a:gridCol>
                  </a:tblGrid>
                  <a:tr h="29718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Index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4141" marR="54141" marT="0" marB="0">
                        <a:blipFill>
                          <a:blip r:embed="rId2"/>
                          <a:stretch>
                            <a:fillRect l="-19795" t="-12245" r="-853" b="-20326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328261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0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3,-3, 3,-1, 1, 3,-3,-1,-3,-3,-1,-3, 3, 1,-1, 3,-3,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473726362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3,-3, 1, 1, 3,-1, 1,-1,-1,-3, 1, 1,-1, 3, 3,-3, 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629368477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2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3,-1,-3,-1,-3, 1, 1,-3,-3,-1,-1, 3,-3, 1, 3, 1,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705670276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3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 1,-1,-1,-3,-1, 1,-3,-3,-3, 1,-3,-1,-1, 1,-1, 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704553231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4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 1,-3, 3, 3, 1, 3,-3, 3,-1, 1, 1,-1, 1,-3,-3,-1,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265734827"/>
                      </a:ext>
                    </a:extLst>
                  </a:tr>
                  <a:tr h="201722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5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1,-3, 3, 3, 3,-1, 3, 1, 1,-3,-3,-3, 3,-3,-1,-1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45713635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6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-1, 3,-1,-3, 3, 1,-3,-1, 3,-3,-1,-1, 1, 1, 1,-1,-1,-1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668644803"/>
                      </a:ext>
                    </a:extLst>
                  </a:tr>
                  <a:tr h="19655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1,-3,-3, 1,-3,-3, 3, 1,-3,-1,-3,-3,-3,-1, 1,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218596802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1,-3,-1,-3, 3, 3,-1,-3, 1,-3,-3,-1,-3,-1, 1, 3,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63904656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 1,-1,-1,-1,-1, 1,-1, 3, 3,-3,-1, 1, 3,-1, 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62501858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1,-1,-1, 1, 1,-3,-1, 3, 3, 3, 3,-1, 3, 1, 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887656662"/>
                      </a:ext>
                    </a:extLst>
                  </a:tr>
                  <a:tr h="20689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3, 3,-3, 1, 3,-1,-3, 1,-1,-3, 3,-3,-1,-1,-1,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828345331"/>
                      </a:ext>
                    </a:extLst>
                  </a:tr>
                  <a:tr h="22241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3, 3, 3, 1,-3, 1, 3, 3, 1,-3,-3, 3,-1,-3,-1,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915288366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3,-1, 1, 3, 1,-3,-1, 1, 1,-3, 1, 3, 3,-1,-3,-3,-3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693708154"/>
                      </a:ext>
                    </a:extLst>
                  </a:tr>
                  <a:tr h="22758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14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1,-3,-1,-1, 3, 1,-3,-3,-3,-1,-3,-3, 1, 1, 1,-1,-1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133690689"/>
                      </a:ext>
                    </a:extLst>
                  </a:tr>
                  <a:tr h="22758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 3, 3, 3,-1,-1,-3,-1,-1,-1, 3, 1,-3,-3,-1, 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4001818471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 3, 3,-1, 3,-1,-3,-1, 1,-1,-3,-1,-1,-1, 3, 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248356294"/>
                      </a:ext>
                    </a:extLst>
                  </a:tr>
                  <a:tr h="21723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-3,-1,-3,-1,-3, 1, 3,-3,-1, 3, 3, 3, 1,-1,-3, 3,-1,-3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985790022"/>
                      </a:ext>
                    </a:extLst>
                  </a:tr>
                  <a:tr h="21206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3, 1,-1,-1, 3,-3,-1, 1, 1, 1, 1, 1,-1, 3,-1,-3,-1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30362347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3,-1,-3, 1,-3,-3,-3, 3, 3,-1, 1,-3,-1, 3, 1, 1,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1641248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 3, 3, 3,-3,-1,-3,-1, 3,-1, 1,-1,-3, 1,-3,-3,-1, 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788376204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3,-1, 3, 1,-3,-3,-1, 1,-3,-3, 3, 3, 3, 1, 3,-3, 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830001829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 1, 1,-3, 1, 1, 3,-3,-1,-3,-1, 3,-3, 3,-1,-1,-1,-3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497184713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-3,-1,-1,-3, 1,-3, 3,-1,-1,-3, 3, 3,-3,-1, 3,-1,-1,-1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576352819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24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-3,-3,-3, 1,-3, 3, 1, 1, 3,-3,-3, 1, 3,-1, 3,-3,-3,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37266720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1, 1,-3,-3,-3,-3, 1, 3,-3, 3, 3, 1,-3,-1, 3,-1,-3,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602955270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3,-1,-1, 1,-3,-1,-3,-1,-3,-3,-1,-3, 1, 1, 1,-3,-3,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493334073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3, 1,-3, 1,-3, 3, 3,-1,-3,-3,-1,-3,-3, 3,-3,-1,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58290105"/>
                      </a:ext>
                    </a:extLst>
                  </a:tr>
                  <a:tr h="193964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-1,-3, 1,-3,-3,-3, 1, 1, 3, 3,-3, 3, 3,-3,-1, 3,-3, 1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54769724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  <a:cs typeface="+mn-cs"/>
                            </a:rPr>
                            <a:t>-3,-1,-3,-3, 1, 1,-1,-3,-1,-3,-1,-1, 3, 3,-1, 3, 1, 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7462745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D7D83447-EE21-4FE3-982C-973A75F70DF3}"/>
                  </a:ext>
                </a:extLst>
              </p:cNvPr>
              <p:cNvSpPr/>
              <p:nvPr/>
            </p:nvSpPr>
            <p:spPr>
              <a:xfrm>
                <a:off x="6096000" y="128937"/>
                <a:ext cx="44604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dirty="0"/>
                  <a:t>Table 2. Definition of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en-US" dirty="0"/>
                  <a:t> for length-18 CGSs </a:t>
                </a:r>
                <a:endParaRPr lang="ru-RU" altLang="en-US" dirty="0"/>
              </a:p>
            </p:txBody>
          </p:sp>
        </mc:Choice>
        <mc:Fallback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7D83447-EE21-4FE3-982C-973A75F70D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28937"/>
                <a:ext cx="4460421" cy="369332"/>
              </a:xfrm>
              <a:prstGeom prst="rect">
                <a:avLst/>
              </a:prstGeom>
              <a:blipFill>
                <a:blip r:embed="rId3" cstate="print"/>
                <a:stretch>
                  <a:fillRect l="-1093" t="-8197" r="-1366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81062BD-E523-457D-AE5C-EE3988FC5316}"/>
              </a:ext>
            </a:extLst>
          </p:cNvPr>
          <p:cNvSpPr/>
          <p:nvPr/>
        </p:nvSpPr>
        <p:spPr>
          <a:xfrm>
            <a:off x="464417" y="1470611"/>
            <a:ext cx="40259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i="1" dirty="0"/>
              <a:t>Proposal 2</a:t>
            </a:r>
            <a:r>
              <a:rPr lang="en-US" altLang="en-US" dirty="0"/>
              <a:t>: NR support the new set of length-18 CGSs generated from Table 2 for DFT-S-OFDM based PUSCH.</a:t>
            </a:r>
            <a:endParaRPr lang="ru-RU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7F4A7F0-9527-4525-85BD-53E325BF3220}"/>
                  </a:ext>
                </a:extLst>
              </p:cNvPr>
              <p:cNvSpPr/>
              <p:nvPr/>
            </p:nvSpPr>
            <p:spPr>
              <a:xfrm>
                <a:off x="595046" y="2893856"/>
                <a:ext cx="4311690" cy="1687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dirty="0"/>
                  <a:t>The base sequence is given by</a:t>
                </a:r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d>
                        <m:d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/4</m:t>
                          </m:r>
                        </m:sup>
                      </m:sSup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,    0≤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≤17</m:t>
                      </m:r>
                    </m:oMath>
                  </m:oMathPara>
                </a14:m>
                <a:endParaRPr lang="en-US" altLang="en-US" b="0" dirty="0"/>
              </a:p>
              <a:p>
                <a:pPr>
                  <a:lnSpc>
                    <a:spcPct val="250000"/>
                  </a:lnSpc>
                </a:pPr>
                <a:r>
                  <a:rPr lang="en-US" altLang="en-US" dirty="0"/>
                  <a:t>where the values of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/>
                  <a:t> is given Table 2.</a:t>
                </a:r>
                <a:endParaRPr lang="ru-RU" altLang="en-US" dirty="0"/>
              </a:p>
            </p:txBody>
          </p:sp>
        </mc:Choice>
        <mc:Fallback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7F4A7F0-9527-4525-85BD-53E325BF32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46" y="2893856"/>
                <a:ext cx="4311690" cy="1687898"/>
              </a:xfrm>
              <a:prstGeom prst="rect">
                <a:avLst/>
              </a:prstGeom>
              <a:blipFill>
                <a:blip r:embed="rId4" cstate="print"/>
                <a:stretch>
                  <a:fillRect l="-1273" t="-2166" b="-46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55872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575254-18CB-4595-99F6-31498ABFF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of new length-18 CGSs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CB4A91-D539-4128-85FB-AD5E9FC99368}"/>
              </a:ext>
            </a:extLst>
          </p:cNvPr>
          <p:cNvSpPr txBox="1"/>
          <p:nvPr/>
        </p:nvSpPr>
        <p:spPr>
          <a:xfrm>
            <a:off x="838200" y="1614307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BDC71592-FA0F-4712-8922-5CCEA1913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6676760"/>
              </p:ext>
            </p:extLst>
          </p:nvPr>
        </p:nvGraphicFramePr>
        <p:xfrm>
          <a:off x="971373" y="2455493"/>
          <a:ext cx="3384311" cy="1591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349">
                  <a:extLst>
                    <a:ext uri="{9D8B030D-6E8A-4147-A177-3AD203B41FA5}">
                      <a16:colId xmlns:a16="http://schemas.microsoft.com/office/drawing/2014/main" xmlns="" val="2034451812"/>
                    </a:ext>
                  </a:extLst>
                </a:gridCol>
                <a:gridCol w="1156981">
                  <a:extLst>
                    <a:ext uri="{9D8B030D-6E8A-4147-A177-3AD203B41FA5}">
                      <a16:colId xmlns:a16="http://schemas.microsoft.com/office/drawing/2014/main" xmlns="" val="4199347990"/>
                    </a:ext>
                  </a:extLst>
                </a:gridCol>
                <a:gridCol w="1156981">
                  <a:extLst>
                    <a:ext uri="{9D8B030D-6E8A-4147-A177-3AD203B41FA5}">
                      <a16:colId xmlns:a16="http://schemas.microsoft.com/office/drawing/2014/main" xmlns="" val="3012600373"/>
                    </a:ext>
                  </a:extLst>
                </a:gridCol>
              </a:tblGrid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New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4028975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3.81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43784647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4.77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7351138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Min.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3.28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61410127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90372256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79389079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Min.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4094284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BB1E9A3-E0AF-4493-9672-999687E99555}"/>
              </a:ext>
            </a:extLst>
          </p:cNvPr>
          <p:cNvSpPr txBox="1"/>
          <p:nvPr/>
        </p:nvSpPr>
        <p:spPr>
          <a:xfrm>
            <a:off x="838200" y="420793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correlation:*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7094C43D-DC5A-4966-9865-FE0DB2117F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9712148"/>
              </p:ext>
            </p:extLst>
          </p:nvPr>
        </p:nvGraphicFramePr>
        <p:xfrm>
          <a:off x="968393" y="4811923"/>
          <a:ext cx="3597305" cy="1265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030">
                  <a:extLst>
                    <a:ext uri="{9D8B030D-6E8A-4147-A177-3AD203B41FA5}">
                      <a16:colId xmlns:a16="http://schemas.microsoft.com/office/drawing/2014/main" xmlns="" val="3176630144"/>
                    </a:ext>
                  </a:extLst>
                </a:gridCol>
                <a:gridCol w="812647">
                  <a:extLst>
                    <a:ext uri="{9D8B030D-6E8A-4147-A177-3AD203B41FA5}">
                      <a16:colId xmlns:a16="http://schemas.microsoft.com/office/drawing/2014/main" xmlns="" val="3762847972"/>
                    </a:ext>
                  </a:extLst>
                </a:gridCol>
                <a:gridCol w="742121">
                  <a:extLst>
                    <a:ext uri="{9D8B030D-6E8A-4147-A177-3AD203B41FA5}">
                      <a16:colId xmlns:a16="http://schemas.microsoft.com/office/drawing/2014/main" xmlns="" val="93921460"/>
                    </a:ext>
                  </a:extLst>
                </a:gridCol>
                <a:gridCol w="1113507">
                  <a:extLst>
                    <a:ext uri="{9D8B030D-6E8A-4147-A177-3AD203B41FA5}">
                      <a16:colId xmlns:a16="http://schemas.microsoft.com/office/drawing/2014/main" xmlns="" val="4194796546"/>
                    </a:ext>
                  </a:extLst>
                </a:gridCol>
              </a:tblGrid>
              <a:tr h="32252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New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LTE CGSs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Cross corr. with 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1254684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Corr.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93966120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Corr. 95%: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11154339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Corr. 99.5%: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00101611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Corr.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8261369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9D353CE-34AB-44A2-B6AD-6DE47F0623AA}"/>
              </a:ext>
            </a:extLst>
          </p:cNvPr>
          <p:cNvSpPr txBox="1"/>
          <p:nvPr/>
        </p:nvSpPr>
        <p:spPr>
          <a:xfrm>
            <a:off x="7064934" y="4398638"/>
            <a:ext cx="4158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Note: cross-correlation is computed by using 32X up-sampling, and by considering all 18*32 cyclic-shifts btw two sequences.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8066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5">
            <a:extLst>
              <a:ext uri="{FF2B5EF4-FFF2-40B4-BE49-F238E27FC236}">
                <a16:creationId xmlns:a16="http://schemas.microsoft.com/office/drawing/2014/main" xmlns="" id="{66D78DEB-87DF-49AD-8501-659D9589D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197" name="Rectangle 7">
            <a:extLst>
              <a:ext uri="{FF2B5EF4-FFF2-40B4-BE49-F238E27FC236}">
                <a16:creationId xmlns:a16="http://schemas.microsoft.com/office/drawing/2014/main" xmlns="" id="{35E26100-396B-47D2-B644-CFFE28F34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198" name="Rectangle 7">
            <a:extLst>
              <a:ext uri="{FF2B5EF4-FFF2-40B4-BE49-F238E27FC236}">
                <a16:creationId xmlns:a16="http://schemas.microsoft.com/office/drawing/2014/main" xmlns="" id="{E44E2C01-D48D-4CED-BE35-CFAA4BF93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199" name="Rectangle 9">
            <a:extLst>
              <a:ext uri="{FF2B5EF4-FFF2-40B4-BE49-F238E27FC236}">
                <a16:creationId xmlns:a16="http://schemas.microsoft.com/office/drawing/2014/main" xmlns="" id="{E2034639-E722-433C-A324-4CD3BA67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0" name="Rectangle 2">
            <a:extLst>
              <a:ext uri="{FF2B5EF4-FFF2-40B4-BE49-F238E27FC236}">
                <a16:creationId xmlns:a16="http://schemas.microsoft.com/office/drawing/2014/main" xmlns="" id="{A9583B8D-5671-4447-87A8-0E47544C8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1" name="Rectangle 5">
            <a:extLst>
              <a:ext uri="{FF2B5EF4-FFF2-40B4-BE49-F238E27FC236}">
                <a16:creationId xmlns:a16="http://schemas.microsoft.com/office/drawing/2014/main" xmlns="" id="{A4582CD9-801A-4858-A737-79D63AE59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2" name="Rectangle 7">
            <a:extLst>
              <a:ext uri="{FF2B5EF4-FFF2-40B4-BE49-F238E27FC236}">
                <a16:creationId xmlns:a16="http://schemas.microsoft.com/office/drawing/2014/main" xmlns="" id="{7899BF9C-995D-42B2-9E22-3B10D798E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3" name="Rectangle 9">
            <a:extLst>
              <a:ext uri="{FF2B5EF4-FFF2-40B4-BE49-F238E27FC236}">
                <a16:creationId xmlns:a16="http://schemas.microsoft.com/office/drawing/2014/main" xmlns="" id="{7C722C99-119A-4118-BEE9-4BA593835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4" name="Rectangle 11">
            <a:extLst>
              <a:ext uri="{FF2B5EF4-FFF2-40B4-BE49-F238E27FC236}">
                <a16:creationId xmlns:a16="http://schemas.microsoft.com/office/drawing/2014/main" xmlns="" id="{8477CF70-9704-4C5E-BE2A-69623EE99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5" name="Rectangle 13">
            <a:extLst>
              <a:ext uri="{FF2B5EF4-FFF2-40B4-BE49-F238E27FC236}">
                <a16:creationId xmlns:a16="http://schemas.microsoft.com/office/drawing/2014/main" xmlns="" id="{F8745891-22AD-4222-8216-1EFA4D48B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6" name="Rectangle 8">
            <a:extLst>
              <a:ext uri="{FF2B5EF4-FFF2-40B4-BE49-F238E27FC236}">
                <a16:creationId xmlns:a16="http://schemas.microsoft.com/office/drawing/2014/main" xmlns="" id="{8DDC4E18-7EF2-44E8-AEDF-B3EE122C6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7" name="Rectangle 2">
            <a:extLst>
              <a:ext uri="{FF2B5EF4-FFF2-40B4-BE49-F238E27FC236}">
                <a16:creationId xmlns:a16="http://schemas.microsoft.com/office/drawing/2014/main" xmlns="" id="{7805D7C5-B68A-4BE5-8351-F7691B80D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8" name="Rectangle 4">
            <a:extLst>
              <a:ext uri="{FF2B5EF4-FFF2-40B4-BE49-F238E27FC236}">
                <a16:creationId xmlns:a16="http://schemas.microsoft.com/office/drawing/2014/main" xmlns="" id="{2783307F-C71C-45B6-BA51-3CDA76E0E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9" name="Rectangle 6">
            <a:extLst>
              <a:ext uri="{FF2B5EF4-FFF2-40B4-BE49-F238E27FC236}">
                <a16:creationId xmlns:a16="http://schemas.microsoft.com/office/drawing/2014/main" xmlns="" id="{F3392D69-674A-4D4C-9E35-9970F0EAD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0" name="Rectangle 8">
            <a:extLst>
              <a:ext uri="{FF2B5EF4-FFF2-40B4-BE49-F238E27FC236}">
                <a16:creationId xmlns:a16="http://schemas.microsoft.com/office/drawing/2014/main" xmlns="" id="{B23A4759-C2C2-4349-BC76-96203F860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1" name="Rectangle 10">
            <a:extLst>
              <a:ext uri="{FF2B5EF4-FFF2-40B4-BE49-F238E27FC236}">
                <a16:creationId xmlns:a16="http://schemas.microsoft.com/office/drawing/2014/main" xmlns="" id="{06BFFF20-89F9-4616-AC7D-638CFDBE3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2" name="Rectangle 12">
            <a:extLst>
              <a:ext uri="{FF2B5EF4-FFF2-40B4-BE49-F238E27FC236}">
                <a16:creationId xmlns:a16="http://schemas.microsoft.com/office/drawing/2014/main" xmlns="" id="{D940892D-3C36-4DAA-8F21-0516136A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3" name="Rectangle 14">
            <a:extLst>
              <a:ext uri="{FF2B5EF4-FFF2-40B4-BE49-F238E27FC236}">
                <a16:creationId xmlns:a16="http://schemas.microsoft.com/office/drawing/2014/main" xmlns="" id="{AFA36916-AE9F-4408-A948-65DF16E68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4" name="Rectangle 16">
            <a:extLst>
              <a:ext uri="{FF2B5EF4-FFF2-40B4-BE49-F238E27FC236}">
                <a16:creationId xmlns:a16="http://schemas.microsoft.com/office/drawing/2014/main" xmlns="" id="{BF425D01-FFEE-4254-8362-8CF0258DD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5" name="Rectangle 18">
            <a:extLst>
              <a:ext uri="{FF2B5EF4-FFF2-40B4-BE49-F238E27FC236}">
                <a16:creationId xmlns:a16="http://schemas.microsoft.com/office/drawing/2014/main" xmlns="" id="{86F35C47-D562-4F9A-8F97-351530761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2D6D9209-2453-4E7D-AFA1-655C4B6DF90A}"/>
              </a:ext>
            </a:extLst>
          </p:cNvPr>
          <p:cNvSpPr txBox="1">
            <a:spLocks/>
          </p:cNvSpPr>
          <p:nvPr/>
        </p:nvSpPr>
        <p:spPr>
          <a:xfrm>
            <a:off x="1891932" y="245645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/>
              <a:t>Length-24</a:t>
            </a:r>
            <a:endParaRPr lang="ru-RU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28" name="Table 9">
                <a:extLst>
                  <a:ext uri="{FF2B5EF4-FFF2-40B4-BE49-F238E27FC236}">
                    <a16:creationId xmlns:a16="http://schemas.microsoft.com/office/drawing/2014/main" id="{BD4FFD8C-4E76-41E1-B67C-1752BFBBAF8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3956177"/>
                  </p:ext>
                </p:extLst>
              </p:nvPr>
            </p:nvGraphicFramePr>
            <p:xfrm>
              <a:off x="6185269" y="881270"/>
              <a:ext cx="5411685" cy="561884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89703">
                      <a:extLst>
                        <a:ext uri="{9D8B030D-6E8A-4147-A177-3AD203B41FA5}">
                          <a16:colId xmlns:a16="http://schemas.microsoft.com/office/drawing/2014/main" val="3948967885"/>
                        </a:ext>
                      </a:extLst>
                    </a:gridCol>
                    <a:gridCol w="4921982">
                      <a:extLst>
                        <a:ext uri="{9D8B030D-6E8A-4147-A177-3AD203B41FA5}">
                          <a16:colId xmlns:a16="http://schemas.microsoft.com/office/drawing/2014/main" val="3403738644"/>
                        </a:ext>
                      </a:extLst>
                    </a:gridCol>
                  </a:tblGrid>
                  <a:tr h="284842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Index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d>
                                  <m:dPr>
                                    <m:ctrlPr>
                                      <a:rPr lang="en-US" sz="12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,…,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𝝓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𝟐𝟑</m:t>
                                </m:r>
                                <m:r>
                                  <a:rPr lang="en-US" sz="12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079135651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-1,-3, 3, 1, 1,-3, 1,-3,-3, 1,-3,-1,-1, 3,-3, 3, 3, 3,-3, 1, 3, 3,-3,-3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870231183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-1,-3, 3,-1, 3, 1, 3,-1, 1,-3,-1,-3,-1, 1, 3,-3,-1,-3, 3, 3, 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44164915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 1, 3,-1, 1,-3, 1,-3, 1,-1,-3,-1,-3,-3,-3,-3,-1,-1,-1, 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326814400"/>
                      </a:ext>
                    </a:extLst>
                  </a:tr>
                  <a:tr h="1646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3,-1, 3,-1, 1,-3, 1, 1,-3,-3, 3,-3,-1,-1,-1,-1,-1,-3,-3,-1, 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476306391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chemeClr val="bg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1,-3,3,-1,-3,-1, 3,3,1,-1,1,1,3,-3,-1,-3,-3,-3,-1,3,-3,-1,-3,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701756606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3,-1, 1,-1, 3,-3, 1, 1, 3,-1,-3, 3, 1,-3, 3,-1,-1,-1,-1, 1,-3,-3,-3,-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132613717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3,-1, 3, 1,-1,-1,-1, 3, 3, 1, 1, 1, 3, 3, 1,-3,-3,-1, 1,-3, 1,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642781216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7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-3,-1, 1,-3,-3, 1, 1,-3, 3,-1,-1,-3, 1, 3, 1,-1,-3,-1,-3, 1,-3,-3,-3,-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364269747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1,-3,-3, 1,-3, 1,-3,-3,-3,-3,-3, 1,-3,-3, 1, 1,-3, 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927681399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3,-3,-3,-1, 3, 3,-3,-1, 3, 1, 1, 1, 3,-1, 3,-3,-1, 3,-1, 3, 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000845375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-3,-3,-1,-1,-1,-3, 1,-1,-3,-1, 3,-3, 1,-3, 3,-3, 3, 3, 1,-1,-1,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4195500543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11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 3, 3, 1,-1,-1,-1, 1,-3,-1, 1,-1, 3,-3,-1,-3,-1,-1, 1,-3, 3,-1,-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74351781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 1,-1, 3, 3,-3,-1, 1,-1,-1, 1, 1,-1,-1, 3,-3, 1,-3, 1,-1,-1,-1,-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56840725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13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3,-1,-1,-1,-3, 3, 1,-1,-3,-1, 1, 3,-1, 1,-1, 1,-3,-3,-3,-3,-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679567377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14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-3,-3,-3,-1, 3,-3, 3, 1, 3, 1,-3,-1,-1,-3, 1, 1, 3, 1,-1,-3, 3, 1,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317343184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15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1, 1,-1,-3,-1, 1, 1,-3, 1,-1, 1,-3, 3,-3,-3, 3,-1,-3, 1, 3,-3,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362266804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3,-1, 3,-1, 3, 3, 1, 1,-3, 1, 3,-3, 3,-3,-3,-1, 1, 3,-3,-1,-1,-3,-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972940949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-1,-3,-3, 1,-1,-1,-3, 1, 3,-1,-3,-1,-1,-3, 1, 1, 3, 1,-3,-1,-1, 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45722349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1,-3, 1, 1, 3, 1,-3,-3,-1, 1, 3,-1,-3, 3, 1,-1,-3,-3,-3,-3,-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886635734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3,-3, 3,-1,-3, 1, 3, 1,-1,-1,-3,-1, 3,-3, 3,-1,-1, 3, 3,-3,-3, 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4247644630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 3,-3,-3,-1, 3,-1,-1, 1, 3, 1, 3,-1,-1,-3, 1, 3, 1,-1,-3, 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233956893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1,-3,-1,-1, 3, 1, 3,-3, 1,-1, 3, 3,-1,-3, 3,-3,-1,-1,-3,-3,-3,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4078152960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-3,-1,-1,-3, 1,-3,-3,-1,-1, 3,-1, 1,-1, 3, 1,-3,-1, 3, 1, 1,-1,-1,-3,-3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701112559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4395788" algn="l"/>
                            </a:tabLs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</a:t>
                          </a: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3,-3, 1,-3, 3, 1,-1,-3,-1,-3,-3,-3,-3, 1, 3,-1, 1, 3, 3,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676178422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chemeClr val="bg1"/>
                              </a:solidFill>
                              <a:effectLst/>
                            </a:rPr>
                            <a:t>24</a:t>
                          </a:r>
                          <a:endParaRPr lang="en-US" sz="12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-3,-1, 1,-3,-1,-1, 1, 1, 1,3,3,-1,1,-1, 1,-1,-1,-3,-3,-3,3, 1,-1, </a:t>
                          </a: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603895775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3,-3,-1, 1, 3,-1,-1,-3,-1, 3,-1,-3,-1,-3, 3,-1, 3, 1, 1,-3, 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202317548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 3,-1, 1,-1, 3,-3, 3,-1,-3,-1,-3, 3,-1,-1,-1,-3,-1,-1,-3, 3,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326125400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3,-1,-3,-1,-1,-1, 3,-1,-1, 3,-3,-1, 3,-3, 3,-3,-1, 3, 1, 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1510931963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1,-1,-3,-3,-1, 1,-3,-1,-3, 1, 1,-1, 1, 1, 3, 3, 3,-1, 1,-1, 1,-1,-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512681934"/>
                      </a:ext>
                    </a:extLst>
                  </a:tr>
                  <a:tr h="140366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 3,-1,-1, 3, 3,-1,-1,-1, 3,-1,-3, 1, 3, 1, 1,-3,-3,-3,-1,-3,-1,-3,-3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val="396783469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8" name="Table 9">
                <a:extLst>
                  <a:ext uri="{FF2B5EF4-FFF2-40B4-BE49-F238E27FC236}">
                    <a16:creationId xmlns:a16="http://schemas.microsoft.com/office/drawing/2014/main" xmlns="" id="{BD4FFD8C-4E76-41E1-B67C-1752BFBBAF8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3543956177"/>
                  </p:ext>
                </p:extLst>
              </p:nvPr>
            </p:nvGraphicFramePr>
            <p:xfrm>
              <a:off x="6185269" y="881270"/>
              <a:ext cx="5411685" cy="561884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89703">
                      <a:extLst>
                        <a:ext uri="{9D8B030D-6E8A-4147-A177-3AD203B41FA5}">
                          <a16:colId xmlns:a16="http://schemas.microsoft.com/office/drawing/2014/main" xmlns="" val="3948967885"/>
                        </a:ext>
                      </a:extLst>
                    </a:gridCol>
                    <a:gridCol w="4921982">
                      <a:extLst>
                        <a:ext uri="{9D8B030D-6E8A-4147-A177-3AD203B41FA5}">
                          <a16:colId xmlns:a16="http://schemas.microsoft.com/office/drawing/2014/main" xmlns="" val="3403738644"/>
                        </a:ext>
                      </a:extLst>
                    </a:gridCol>
                  </a:tblGrid>
                  <a:tr h="284842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Index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4141" marR="54141" marT="0" marB="0">
                        <a:blipFill>
                          <a:blip r:embed="rId2"/>
                          <a:stretch>
                            <a:fillRect l="-10012" t="-14894" r="-494" b="-19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079135651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-1,-3, 3, 1, 1,-3, 1,-3,-3, 1,-3,-1,-1, 3,-3, 3, 3, 3,-3, 1, 3, 3,-3,-3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870231183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-1,-3, 3,-1, 3, 1, 3,-1, 1,-3,-1,-3,-1, 1, 3,-3,-1,-3, 3, 3, 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44164915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 1, 3,-1, 1,-3, 1,-3, 1,-1,-3,-1,-3,-3,-3,-3,-1,-1,-1, 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326814400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3,-1, 3,-1, 1,-3, 1, 1,-3,-3, 3,-3,-1,-1,-1,-1,-1,-3,-3,-1, 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476306391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chemeClr val="bg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1,-3,3,-1,-3,-1, 3,3,1,-1,1,1,3,-3,-1,-3,-3,-3,-1,3,-3,-1,-3, 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701756606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3,-1, 1,-1, 3,-3, 1, 1, 3,-1,-3, 3, 1,-3, 3,-1,-1,-1,-1, 1,-3,-3,-3,-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132613717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3,-1, 3, 1,-1,-1,-1, 3, 3, 1, 1, 1, 3, 3, 1,-3,-3,-1, 1,-3, 1,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642781216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7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-3,-1, 1,-3,-3, 1, 1,-3, 3,-1,-1,-3, 1, 3, 1,-1,-3,-1,-3, 1,-3,-3,-3,-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364269747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1,-3,-3, 1,-3, 1,-3,-3,-3,-3,-3, 1,-3,-3, 1, 1,-3, 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927681399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3,-3,-3,-1, 3, 3,-3,-1, 3, 1, 1, 1, 3,-1, 3,-3,-1, 3,-1, 3, 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000845375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-3,-3,-1,-1,-1,-3, 1,-1,-3,-1, 3,-3, 1,-3, 3,-3, 3, 3, 1,-1,-1,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4195500543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11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 3, 3, 1,-1,-1,-1, 1,-3,-1, 1,-1, 3,-3,-1,-3,-1,-1, 1,-3, 3,-1,-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74351781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 1,-1, 3, 3,-3,-1, 1,-1,-1, 1, 1,-1,-1, 3,-3, 1,-3, 1,-1,-1,-1,-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656840725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13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3,-1,-1,-1,-3, 3, 1,-1,-3,-1, 1, 3,-1, 1,-1, 1,-3,-3,-3,-3,-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679567377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14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-3,-3,-3,-1, 3,-3, 3, 1, 3, 1,-3,-1,-1,-3, 1, 1, 3, 1,-1,-3, 3, 1,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317343184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15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1, 1,-1,-3,-1, 1, 1,-3, 1,-1, 1,-3, 3,-3,-3, 3,-1,-3, 1, 3,-3, 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362266804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3,-1, 3,-1, 3, 3, 1, 1,-3, 1, 3,-3, 3,-3,-3,-1, 1, 3,-3,-1,-1,-3,-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972940949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-1,-3,-3, 1,-1,-1,-3, 1, 3,-1,-3,-1,-1,-3, 1, 1, 3, 1,-3,-1,-1, 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45722349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1,-3, 1, 1, 3, 1,-3,-3,-1, 1, 3,-1,-3, 3, 1,-1,-3,-3,-3,-3,-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886635734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3,-3, 3,-1,-3, 1, 3, 1,-1,-1,-3,-1, 3,-3, 3,-1,-1, 3, 3,-3,-3, 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4247644630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20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 3,-3,-3,-1, 3,-1,-1, 1, 3, 1, 3,-1,-1,-3, 1, 3, 1,-1,-3, 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233956893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21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1,-3,-1,-1, 3, 1, 3,-3, 1,-1, 3, 3,-1,-3, 3,-3,-1,-1,-3,-3,-3,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4078152960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22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-3,-1,-1,-3, 1,-3,-3,-1,-1, 3,-1, 1,-1, 3, 1,-3,-1, 3, 1, 1,-1,-1,-3,-3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701112559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23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tabLst>
                              <a:tab pos="4395788" algn="l"/>
                            </a:tabLs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</a:t>
                          </a: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1,-3, 3,-3, 1,-3, 3, 1,-1,-3,-1,-3,-3,-3,-3, 1, 3,-1, 1, 3, 3,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676178422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chemeClr val="bg1"/>
                              </a:solidFill>
                              <a:effectLst/>
                            </a:rPr>
                            <a:t>24</a:t>
                          </a:r>
                          <a:endParaRPr lang="en-US" sz="12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-3,-1, 1,-3,-1,-1, 1, 1, 1,3,3,-1,1,-1, 1,-1,-1,-3,-3,-3,3, 1,-1, </a:t>
                          </a: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603895775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25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3,-3,-1, 1, 3,-1,-1,-3,-1, 3,-1,-3,-1,-3, 3,-1, 3, 1, 1,-3, 3,-3,-3,-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202317548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26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 3,-1, 1,-1, 3,-3, 3,-1,-3,-1,-3, 3,-1,-1,-1,-3,-1,-1,-3, 3, 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326125400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27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3,-1,-3,-1,-1,-1, 3,-1,-1, 3,-3,-1, 3,-3, 3,-3,-1, 3, 1, 1,-1,-3,-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1510931963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28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-3, 1,-1,-3,-3,-1, 1,-3,-1,-3, 1, 1,-1, 1, 1, 3, 3, 3,-1, 1,-1, 1,-1,-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512681934"/>
                      </a:ext>
                    </a:extLst>
                  </a:tr>
                  <a:tr h="17780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29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ts val="14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-1, 3,-1,-1, 3, 3,-1,-1,-1, 3,-1,-3, 1, 3, 1, 1,-3,-3,-3,-1,-3,-1,-3,-3</a:t>
                          </a:r>
                        </a:p>
                      </a:txBody>
                      <a:tcPr marL="54141" marR="54141" marT="0" marB="0"/>
                    </a:tc>
                    <a:extLst>
                      <a:ext uri="{0D108BD9-81ED-4DB2-BD59-A6C34878D82A}">
                        <a16:rowId xmlns:a16="http://schemas.microsoft.com/office/drawing/2014/main" xmlns="" val="39678346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123BED7F-EB00-428E-9FDC-B3C26F1D077D}"/>
              </a:ext>
            </a:extLst>
          </p:cNvPr>
          <p:cNvSpPr/>
          <p:nvPr/>
        </p:nvSpPr>
        <p:spPr>
          <a:xfrm>
            <a:off x="464417" y="1470611"/>
            <a:ext cx="40259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i="1" dirty="0"/>
              <a:t>Proposal 3</a:t>
            </a:r>
            <a:r>
              <a:rPr lang="en-US" altLang="en-US" dirty="0"/>
              <a:t>: NR support the new set of length-24 CGSs generated from Table 3 for DFT-S-OFDM based PUSCH.</a:t>
            </a:r>
            <a:endParaRPr lang="ru-RU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4DD004F9-FEF3-4E5C-A473-7847FB53D6B9}"/>
                  </a:ext>
                </a:extLst>
              </p:cNvPr>
              <p:cNvSpPr/>
              <p:nvPr/>
            </p:nvSpPr>
            <p:spPr>
              <a:xfrm>
                <a:off x="595046" y="2893856"/>
                <a:ext cx="4311690" cy="1687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dirty="0"/>
                  <a:t>The base sequence is given by</a:t>
                </a:r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d>
                        <m:d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/4</m:t>
                          </m:r>
                        </m:sup>
                      </m:sSup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,    0≤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≤23</m:t>
                      </m:r>
                    </m:oMath>
                  </m:oMathPara>
                </a14:m>
                <a:endParaRPr lang="en-US" altLang="en-US" b="0" dirty="0"/>
              </a:p>
              <a:p>
                <a:pPr>
                  <a:lnSpc>
                    <a:spcPct val="250000"/>
                  </a:lnSpc>
                </a:pPr>
                <a:r>
                  <a:rPr lang="en-US" altLang="en-US" dirty="0"/>
                  <a:t>where the values of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dirty="0"/>
                  <a:t> is given Table 2.</a:t>
                </a:r>
                <a:endParaRPr lang="ru-RU" altLang="en-US" dirty="0"/>
              </a:p>
            </p:txBody>
          </p:sp>
        </mc:Choice>
        <mc:Fallback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4DD004F9-FEF3-4E5C-A473-7847FB53D6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46" y="2893856"/>
                <a:ext cx="4311690" cy="1687898"/>
              </a:xfrm>
              <a:prstGeom prst="rect">
                <a:avLst/>
              </a:prstGeom>
              <a:blipFill>
                <a:blip r:embed="rId3" cstate="print"/>
                <a:stretch>
                  <a:fillRect l="-1273" t="-2166" b="-46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960D0507-3BB6-42FA-BB8D-D1DA0C0226C8}"/>
                  </a:ext>
                </a:extLst>
              </p:cNvPr>
              <p:cNvSpPr/>
              <p:nvPr/>
            </p:nvSpPr>
            <p:spPr>
              <a:xfrm>
                <a:off x="6595954" y="447813"/>
                <a:ext cx="44604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dirty="0"/>
                  <a:t>Table 3. Definition of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en-US" dirty="0"/>
                  <a:t> for length-24 CGSs </a:t>
                </a:r>
                <a:endParaRPr lang="ru-RU" altLang="en-US" dirty="0"/>
              </a:p>
            </p:txBody>
          </p:sp>
        </mc:Choice>
        <mc:Fallback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960D0507-3BB6-42FA-BB8D-D1DA0C0226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954" y="447813"/>
                <a:ext cx="4460421" cy="369332"/>
              </a:xfrm>
              <a:prstGeom prst="rect">
                <a:avLst/>
              </a:prstGeom>
              <a:blipFill>
                <a:blip r:embed="rId4" cstate="print"/>
                <a:stretch>
                  <a:fillRect l="-1093" t="-8197" r="-1503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39755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3B1C6610-3303-4398-A7AA-7145ED0C29D0}"/>
              </a:ext>
            </a:extLst>
          </p:cNvPr>
          <p:cNvSpPr txBox="1">
            <a:spLocks/>
          </p:cNvSpPr>
          <p:nvPr/>
        </p:nvSpPr>
        <p:spPr>
          <a:xfrm>
            <a:off x="1108543" y="1679713"/>
            <a:ext cx="3810001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8D6822A5-3D45-4572-A3B6-F7BA1B3F4E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8139439"/>
              </p:ext>
            </p:extLst>
          </p:nvPr>
        </p:nvGraphicFramePr>
        <p:xfrm>
          <a:off x="1035362" y="2008049"/>
          <a:ext cx="3384311" cy="1591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349">
                  <a:extLst>
                    <a:ext uri="{9D8B030D-6E8A-4147-A177-3AD203B41FA5}">
                      <a16:colId xmlns:a16="http://schemas.microsoft.com/office/drawing/2014/main" xmlns="" val="2034451812"/>
                    </a:ext>
                  </a:extLst>
                </a:gridCol>
                <a:gridCol w="1156981">
                  <a:extLst>
                    <a:ext uri="{9D8B030D-6E8A-4147-A177-3AD203B41FA5}">
                      <a16:colId xmlns:a16="http://schemas.microsoft.com/office/drawing/2014/main" xmlns="" val="4199347990"/>
                    </a:ext>
                  </a:extLst>
                </a:gridCol>
                <a:gridCol w="1156981">
                  <a:extLst>
                    <a:ext uri="{9D8B030D-6E8A-4147-A177-3AD203B41FA5}">
                      <a16:colId xmlns:a16="http://schemas.microsoft.com/office/drawing/2014/main" xmlns="" val="3012600373"/>
                    </a:ext>
                  </a:extLst>
                </a:gridCol>
              </a:tblGrid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New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4028975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43784647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7351138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Min.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61410127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90372256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79389079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Min.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4094284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2281FEB5-B3B4-46BB-9325-12AA425534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5150278"/>
              </p:ext>
            </p:extLst>
          </p:nvPr>
        </p:nvGraphicFramePr>
        <p:xfrm>
          <a:off x="1007240" y="4395284"/>
          <a:ext cx="3597305" cy="1265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030">
                  <a:extLst>
                    <a:ext uri="{9D8B030D-6E8A-4147-A177-3AD203B41FA5}">
                      <a16:colId xmlns:a16="http://schemas.microsoft.com/office/drawing/2014/main" xmlns="" val="3176630144"/>
                    </a:ext>
                  </a:extLst>
                </a:gridCol>
                <a:gridCol w="680055">
                  <a:extLst>
                    <a:ext uri="{9D8B030D-6E8A-4147-A177-3AD203B41FA5}">
                      <a16:colId xmlns:a16="http://schemas.microsoft.com/office/drawing/2014/main" xmlns="" val="3762847972"/>
                    </a:ext>
                  </a:extLst>
                </a:gridCol>
                <a:gridCol w="698564">
                  <a:extLst>
                    <a:ext uri="{9D8B030D-6E8A-4147-A177-3AD203B41FA5}">
                      <a16:colId xmlns:a16="http://schemas.microsoft.com/office/drawing/2014/main" xmlns="" val="93921460"/>
                    </a:ext>
                  </a:extLst>
                </a:gridCol>
                <a:gridCol w="1289656">
                  <a:extLst>
                    <a:ext uri="{9D8B030D-6E8A-4147-A177-3AD203B41FA5}">
                      <a16:colId xmlns:a16="http://schemas.microsoft.com/office/drawing/2014/main" xmlns="" val="4194796546"/>
                    </a:ext>
                  </a:extLst>
                </a:gridCol>
              </a:tblGrid>
              <a:tr h="32252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New CGSs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Cross corr. with 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1254684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Corr.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93966120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Corr. 95%: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0.35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11154339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Corr. 99.5%: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0.45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00101611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Corr.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0.67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8261369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514307F-1393-424A-963C-BCB6A96C4A97}"/>
              </a:ext>
            </a:extLst>
          </p:cNvPr>
          <p:cNvSpPr txBox="1"/>
          <p:nvPr/>
        </p:nvSpPr>
        <p:spPr>
          <a:xfrm>
            <a:off x="833052" y="1311291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37F5D69-3A90-4EDD-9E20-99E0CDBC1BC3}"/>
              </a:ext>
            </a:extLst>
          </p:cNvPr>
          <p:cNvSpPr txBox="1"/>
          <p:nvPr/>
        </p:nvSpPr>
        <p:spPr>
          <a:xfrm>
            <a:off x="905274" y="385538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correlation:*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DC9CE2E-B4DA-4DEF-9548-45D620D508DD}"/>
              </a:ext>
            </a:extLst>
          </p:cNvPr>
          <p:cNvSpPr txBox="1"/>
          <p:nvPr/>
        </p:nvSpPr>
        <p:spPr>
          <a:xfrm>
            <a:off x="6597454" y="4340176"/>
            <a:ext cx="4158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cross-correlation is computed by using 32X up-sampling, and by considering all 24*32 cyclic-shifts btw two sequences.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00BB750D-49AC-4E78-BB22-3D4A8E034242}"/>
              </a:ext>
            </a:extLst>
          </p:cNvPr>
          <p:cNvSpPr txBox="1">
            <a:spLocks/>
          </p:cNvSpPr>
          <p:nvPr/>
        </p:nvSpPr>
        <p:spPr>
          <a:xfrm>
            <a:off x="833052" y="46429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Performance of new length-24 CGSs</a:t>
            </a:r>
          </a:p>
        </p:txBody>
      </p:sp>
    </p:spTree>
    <p:extLst>
      <p:ext uri="{BB962C8B-B14F-4D97-AF65-F5344CB8AC3E}">
        <p14:creationId xmlns:p14="http://schemas.microsoft.com/office/powerpoint/2010/main" xmlns="" val="825144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3374</Words>
  <Application>Microsoft Office PowerPoint</Application>
  <PresentationFormat>Custom</PresentationFormat>
  <Paragraphs>366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Background</vt:lpstr>
      <vt:lpstr>length-6</vt:lpstr>
      <vt:lpstr>Performance of new length-6 CGSs</vt:lpstr>
      <vt:lpstr>length-18</vt:lpstr>
      <vt:lpstr>Performance of new length-18 CGSs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Length-6 CGS proposal</dc:title>
  <dc:creator>Wei Yang</dc:creator>
  <cp:lastModifiedBy>Zhisong</cp:lastModifiedBy>
  <cp:revision>95</cp:revision>
  <dcterms:created xsi:type="dcterms:W3CDTF">2017-11-26T17:12:11Z</dcterms:created>
  <dcterms:modified xsi:type="dcterms:W3CDTF">2017-12-07T10:14:38Z</dcterms:modified>
</cp:coreProperties>
</file>