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sldIdLst>
    <p:sldId id="263" r:id="rId7"/>
    <p:sldId id="257" r:id="rId8"/>
    <p:sldId id="258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29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51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presProps" Target="presProps.xml"/><Relationship Id="rId5" Type="http://schemas.openxmlformats.org/officeDocument/2006/relationships/customXml" Target="../customXml/item5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1E82A65-7972-4894-9D26-CCA61C68541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B54FE365-B117-4B85-808E-9DB4E590EB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37ECE10-8B20-4766-894F-4C9C69207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C3CE97B-6D22-4A5E-AF11-749589D71E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DEC84B1-99C7-471F-A385-E248EA033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463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675E04C-665D-4D0D-832F-1F7242A502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A5840EF-7FB1-417E-8D46-9B63AAFAF7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61C68FE1-68CE-4B9E-B980-837C40D9DB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CEF31F5-9929-4BAB-B786-0C17122EB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C66C8B4-624B-4F4D-834D-FE248F360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2870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2702DF5-4F67-4856-9B32-D3EBCF6DC75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EEDF5FEC-C337-433D-847D-72B30E10AB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9FACFF0-6B07-454B-8E20-264251047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DE82716-2405-4DB4-ACFD-4B8AC44C15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B22BDA3-4399-487A-80A7-B6C0EEBCC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479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15F43DF-9064-40F5-89FF-7EB59EDC9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6D275B8-4861-4835-BEB8-58635052CA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9252EBB-8EC4-49AA-BD66-D8D0A643B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3B9B270-8610-425E-A1C9-980383575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E9EC619-3C45-4C74-ADCB-2B3B76FF4D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739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FE8F6A1-94DB-424F-A9FC-23AFDF38B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0AEAE4F-3692-4EE4-8280-565108FB43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B6981CD-C36A-416F-A7AD-F6A2D2975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76B77079-C819-4C62-A706-1F9DE95148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F55886FB-CD94-4199-98D4-086A04D27C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0888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9E29360-4E50-4D36-ABA7-05E9600B08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3F848F5-534D-438C-A0DC-D16953B451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67587FA-A981-4960-B0B8-F4B56D3B2E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65F212D7-D9DE-4448-B943-E4EAC78A3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3DA6B0BA-D460-4780-90BE-F2F6818071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4CE6DF69-CB8F-4318-8BD4-14EA29E3A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567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FDBF120-CA58-4298-838A-CF2ABD5BD1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27BB36CC-3849-40EF-8B50-C5D2223360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6AD3CA14-51F3-4F47-86E7-4F73356122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61EBC9E0-9716-4EE8-AF87-9F8BC5231A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97074D7-3E1B-4DDA-8777-0A8ECA07EAF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9CBD9A91-53CD-4DC8-A284-C1D1DAB83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5036043F-9816-4898-8838-F079AD81F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142B043-6CF3-46A0-8238-5D3592CAD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358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FA537C7-3D19-4B54-A749-CFB94D3CC0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690AF2EA-986F-4ED6-8A78-541BA10D1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1FA02363-4AEC-4440-9021-0627780C07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D0230C19-79F9-47AF-9303-C31BCD2D7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017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4DD05F9-0A06-4021-9E00-2D56D3EFE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E3B393A3-B714-46B9-ACCC-C4D01F0DD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68920043-31BD-407E-B1B4-881FCC218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834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5B6A921-A6FD-4382-9BFC-3A493611B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74461D0-1033-49C7-89F1-AFB024F45D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C04AF33-61C9-475E-91EF-2706127506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5D335BE0-6668-4400-BF48-47375EF1C1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3F12833-892A-4841-A64A-0B76F0B672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44409FC-3EB9-4011-9406-C0A33477B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974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BB0FE3F-5C30-4BD4-B077-9F8DDFDF1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C51C0326-D696-48E6-8EBC-885777450D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D9853139-CFA6-4E78-970D-5FE86D5BAB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F9A7243-9856-47D4-869B-AC968B656D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CA0F3-3D47-42C1-B5B2-5878DB3929C6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9EFB3348-EA69-4354-AE7C-7DE6925FCF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AEA6176F-E33D-44DF-AF4E-F1B1CD24A2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A3EE0F-1900-48FD-941F-430F4D208E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41211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F6DCFD7A-0C29-49B4-8341-44FD76638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DC06AD7-E141-4956-982B-A020484421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9DD01DD8-C461-45DA-B6BF-A7E127AB12F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0CA0F3-3D47-42C1-B5B2-5878DB3929C6}" type="datetimeFigureOut">
              <a:rPr lang="en-US" smtClean="0"/>
              <a:pPr/>
              <a:t>11/30/2017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098A390-6B1A-4336-BDD2-C442F36EF8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DDCE19D-86A3-4C65-8B6B-E021A414EA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3EE0F-1900-48FD-941F-430F4D208EF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799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35428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</a:t>
            </a:r>
            <a:r>
              <a:rPr lang="en-US" dirty="0" smtClean="0"/>
              <a:t>AUL </a:t>
            </a:r>
            <a:r>
              <a:rPr lang="en-US" dirty="0"/>
              <a:t>C</a:t>
            </a:r>
            <a:r>
              <a:rPr lang="en-US" dirty="0" smtClean="0"/>
              <a:t>hannel </a:t>
            </a:r>
            <a:r>
              <a:rPr lang="en-US" dirty="0"/>
              <a:t>A</a:t>
            </a:r>
            <a:r>
              <a:rPr lang="en-US" dirty="0" smtClean="0"/>
              <a:t>ccess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15103"/>
            <a:ext cx="9144000" cy="1655762"/>
          </a:xfrm>
        </p:spPr>
        <p:txBody>
          <a:bodyPr/>
          <a:lstStyle/>
          <a:p>
            <a:r>
              <a:rPr lang="en-GB" dirty="0" smtClean="0"/>
              <a:t>Intel, Ericsson, Huawei, </a:t>
            </a:r>
            <a:r>
              <a:rPr lang="en-GB" dirty="0" err="1" smtClean="0"/>
              <a:t>HiSilicon</a:t>
            </a:r>
            <a:r>
              <a:rPr lang="en-GB" dirty="0" smtClean="0"/>
              <a:t>, </a:t>
            </a:r>
            <a:r>
              <a:rPr lang="en-US" dirty="0" smtClean="0"/>
              <a:t>Nokia, Nokia </a:t>
            </a:r>
            <a:r>
              <a:rPr lang="en-US" dirty="0"/>
              <a:t>Shanghai </a:t>
            </a:r>
            <a:r>
              <a:rPr lang="en-US" dirty="0" smtClean="0"/>
              <a:t>Bell, </a:t>
            </a:r>
            <a:r>
              <a:rPr lang="en-US" dirty="0" err="1" smtClean="0"/>
              <a:t>WiLUS</a:t>
            </a:r>
            <a:endParaRPr 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10211077" y="383828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en-US" altLang="ja-JP" sz="2400" smtClean="0"/>
              <a:t>R1-1721245</a:t>
            </a:r>
            <a:endParaRPr lang="ja-JP" altLang="en-US" sz="2400" dirty="0"/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10598" y="353303"/>
            <a:ext cx="3937809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r>
              <a:rPr lang="pt-BR" sz="2400" dirty="0"/>
              <a:t>3GPP TSG RAN1 #91	</a:t>
            </a:r>
          </a:p>
          <a:p>
            <a:r>
              <a:rPr lang="en-US" sz="2400" dirty="0"/>
              <a:t>Reno, US, Nov 27– Dec 1 2017</a:t>
            </a:r>
          </a:p>
          <a:p>
            <a:r>
              <a:rPr lang="en-US" altLang="ja-JP" sz="2400" dirty="0"/>
              <a:t>Agenda item </a:t>
            </a:r>
            <a:r>
              <a:rPr lang="en-GB" altLang="ja-JP" sz="2400" dirty="0" smtClean="0"/>
              <a:t>6</a:t>
            </a:r>
            <a:r>
              <a:rPr lang="en-GB" sz="2400" dirty="0" smtClean="0"/>
              <a:t>.2.2.2.3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290472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139AEE6-782D-46BC-949B-3367A9A077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14F7AC8-51B0-43E6-952F-5B203DF89E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For AUL with full channel bandwidth collisions between AUL UEs and AUL UEs and SUL UEs occur if they attempt to access the channel using the same starting offset. A collision </a:t>
            </a:r>
            <a:r>
              <a:rPr lang="en-US" dirty="0"/>
              <a:t>avoidance mechanism between different AUL UEs needs to be considered (e.g. UE-specific offset).</a:t>
            </a:r>
          </a:p>
          <a:p>
            <a:pPr algn="just"/>
            <a:endParaRPr lang="en-GB" dirty="0" smtClean="0"/>
          </a:p>
          <a:p>
            <a:pPr algn="just"/>
            <a:r>
              <a:rPr lang="en-GB" dirty="0" smtClean="0"/>
              <a:t>For AUL with partial channel bandwidth, if AUL UEs use a random offset, this can induce unintended blocking between UEs, which penalizes those UEs that have chosen a relatively longer random offsets.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75967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FA286FB-3E54-44BA-A901-82EE52E56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</a:t>
            </a:r>
            <a:r>
              <a:rPr lang="en-US" dirty="0" smtClean="0"/>
              <a:t>(1/2)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C31F4FD-EE42-4661-B8F8-C129D8712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1665"/>
            <a:ext cx="10515600" cy="49314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u="sng" dirty="0"/>
              <a:t>Proposal 1:</a:t>
            </a:r>
            <a:r>
              <a:rPr lang="en-US" sz="1800" u="sng" dirty="0"/>
              <a:t> </a:t>
            </a:r>
            <a:r>
              <a:rPr lang="en-US" sz="1800" b="1" dirty="0"/>
              <a:t>When </a:t>
            </a:r>
            <a:r>
              <a:rPr lang="en-US" sz="1800" b="1" dirty="0"/>
              <a:t>an AUL UE is allocated to occupy the full channel </a:t>
            </a:r>
            <a:r>
              <a:rPr lang="en-US" sz="1800" b="1" dirty="0"/>
              <a:t>bandwidth, i.e., all the interlaces, the UE is configured with AUL-specific PUSCH start offset value range for AUL transmission. The UE randomly generated offset within a specific </a:t>
            </a:r>
            <a:r>
              <a:rPr lang="en-US" sz="1800" b="1" dirty="0" smtClean="0"/>
              <a:t>range.</a:t>
            </a:r>
            <a:endParaRPr lang="en-US" sz="1800" dirty="0"/>
          </a:p>
          <a:p>
            <a:r>
              <a:rPr lang="en-US" sz="1800" b="1" dirty="0" smtClean="0"/>
              <a:t>UE </a:t>
            </a:r>
            <a:r>
              <a:rPr lang="en-US" sz="1800" b="1" dirty="0"/>
              <a:t>can be configured with different value ranges for the AUL transmission outside of </a:t>
            </a:r>
            <a:r>
              <a:rPr lang="en-US" sz="1800" b="1" dirty="0" err="1"/>
              <a:t>eNB</a:t>
            </a:r>
            <a:r>
              <a:rPr lang="en-US" sz="1800" b="1" dirty="0"/>
              <a:t> obtained MCOT and for the AUL transmission inside of </a:t>
            </a:r>
            <a:r>
              <a:rPr lang="en-US" sz="1800" b="1" dirty="0" err="1"/>
              <a:t>eNB</a:t>
            </a:r>
            <a:r>
              <a:rPr lang="en-US" sz="1800" b="1" dirty="0"/>
              <a:t> obtained </a:t>
            </a:r>
            <a:r>
              <a:rPr lang="en-US" sz="1800" b="1" dirty="0" smtClean="0"/>
              <a:t>MCOT.</a:t>
            </a:r>
            <a:endParaRPr lang="en-US" sz="1800" dirty="0"/>
          </a:p>
          <a:p>
            <a:r>
              <a:rPr lang="en-US" sz="1800" b="1" dirty="0" smtClean="0"/>
              <a:t>FFS</a:t>
            </a:r>
            <a:r>
              <a:rPr lang="en-US" sz="1800" b="1" dirty="0"/>
              <a:t>: the offset value range and </a:t>
            </a:r>
            <a:r>
              <a:rPr lang="en-US" sz="1800" b="1" dirty="0" smtClean="0"/>
              <a:t>resolution.</a:t>
            </a:r>
            <a:endParaRPr lang="en-US" sz="1800" dirty="0"/>
          </a:p>
          <a:p>
            <a:r>
              <a:rPr lang="en-US" sz="1800" b="1" dirty="0" smtClean="0"/>
              <a:t>FFS</a:t>
            </a:r>
            <a:r>
              <a:rPr lang="en-US" sz="1800" b="1" dirty="0"/>
              <a:t>: random offset selected based on uniform distribution. </a:t>
            </a:r>
            <a:endParaRPr lang="en-US" sz="1800" dirty="0"/>
          </a:p>
          <a:p>
            <a:pPr lvl="1"/>
            <a:endParaRPr lang="en-US" sz="1800" dirty="0"/>
          </a:p>
          <a:p>
            <a:pPr marL="0" indent="0">
              <a:buNone/>
            </a:pPr>
            <a:r>
              <a:rPr lang="en-US" sz="1800" b="1" u="sng" dirty="0"/>
              <a:t>Proposal 2:</a:t>
            </a:r>
            <a:r>
              <a:rPr lang="en-US" sz="1800" u="sng" dirty="0"/>
              <a:t> </a:t>
            </a:r>
            <a:r>
              <a:rPr lang="en-US" sz="1800" b="1" dirty="0"/>
              <a:t>When</a:t>
            </a:r>
            <a:r>
              <a:rPr lang="en-US" sz="1800" b="1" dirty="0"/>
              <a:t> </a:t>
            </a:r>
            <a:r>
              <a:rPr lang="en-US" altLang="zh-CN" sz="1800" b="1" dirty="0"/>
              <a:t>an AUL UE is allocated to occupy</a:t>
            </a:r>
            <a:r>
              <a:rPr lang="en-US" sz="1800" b="1" dirty="0"/>
              <a:t> pa</a:t>
            </a:r>
            <a:r>
              <a:rPr lang="en-US" sz="1800" b="1" dirty="0" smtClean="0"/>
              <a:t>rtial channel bandwidth</a:t>
            </a:r>
            <a:r>
              <a:rPr lang="en-US" sz="1800" b="1" dirty="0"/>
              <a:t>, i.e., not all the interlaces, the UE is configured with exact AUL-specific PUSCH start offset value for AUL transmission.</a:t>
            </a:r>
            <a:r>
              <a:rPr lang="en-US" sz="1800" u="sng" dirty="0"/>
              <a:t> </a:t>
            </a:r>
            <a:endParaRPr lang="en-US" sz="1800" dirty="0"/>
          </a:p>
          <a:p>
            <a:r>
              <a:rPr lang="en-US" sz="1800" b="1" dirty="0" smtClean="0"/>
              <a:t>UE </a:t>
            </a:r>
            <a:r>
              <a:rPr lang="en-US" sz="1800" b="1" dirty="0"/>
              <a:t>can be configured with different value offset for the AUL transmission outside of </a:t>
            </a:r>
            <a:r>
              <a:rPr lang="en-US" sz="1800" b="1" dirty="0" err="1"/>
              <a:t>eNB</a:t>
            </a:r>
            <a:r>
              <a:rPr lang="en-US" sz="1800" b="1" dirty="0"/>
              <a:t> obtained MCOT and for the AUL transmission inside of </a:t>
            </a:r>
            <a:r>
              <a:rPr lang="en-US" sz="1800" b="1" dirty="0" err="1"/>
              <a:t>eNB</a:t>
            </a:r>
            <a:r>
              <a:rPr lang="en-US" sz="1800" b="1" dirty="0"/>
              <a:t> obtained </a:t>
            </a:r>
            <a:r>
              <a:rPr lang="en-US" sz="1800" b="1" dirty="0" smtClean="0"/>
              <a:t>MCOT.</a:t>
            </a:r>
            <a:endParaRPr lang="en-US" sz="1800" dirty="0"/>
          </a:p>
          <a:p>
            <a:r>
              <a:rPr lang="en-US" sz="1800" b="1" dirty="0" smtClean="0"/>
              <a:t>FFS</a:t>
            </a:r>
            <a:r>
              <a:rPr lang="en-US" sz="1800" b="1" dirty="0"/>
              <a:t>: the possible set of offset value</a:t>
            </a:r>
            <a:endParaRPr lang="en-US" sz="1800" dirty="0"/>
          </a:p>
          <a:p>
            <a:pPr marL="0" indent="0">
              <a:lnSpc>
                <a:spcPct val="12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251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0FA286FB-3E54-44BA-A901-82EE52E564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Proposal </a:t>
            </a:r>
            <a:r>
              <a:rPr lang="en-US" dirty="0" smtClean="0"/>
              <a:t>(2/2)</a:t>
            </a:r>
            <a:endParaRPr 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3C31F4FD-EE42-4661-B8F8-C129D87123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81665"/>
            <a:ext cx="10515600" cy="493143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u="sng" dirty="0" smtClean="0"/>
              <a:t>Proposal </a:t>
            </a:r>
            <a:r>
              <a:rPr lang="en-US" sz="1800" b="1" u="sng" dirty="0"/>
              <a:t>3:</a:t>
            </a:r>
            <a:r>
              <a:rPr lang="en-US" sz="1800" u="sng" dirty="0"/>
              <a:t> </a:t>
            </a:r>
            <a:r>
              <a:rPr lang="en-US" sz="1800" b="1" dirty="0"/>
              <a:t>CP </a:t>
            </a:r>
            <a:r>
              <a:rPr lang="en-US" sz="1800" b="1" dirty="0" smtClean="0"/>
              <a:t>extension </a:t>
            </a:r>
            <a:r>
              <a:rPr lang="en-US" sz="1800" b="1" dirty="0"/>
              <a:t>is</a:t>
            </a:r>
            <a:r>
              <a:rPr lang="en-US" sz="1800" b="1" dirty="0"/>
              <a:t> </a:t>
            </a:r>
            <a:r>
              <a:rPr lang="en-US" altLang="zh-CN" sz="1800" b="1" dirty="0"/>
              <a:t>transmitted </a:t>
            </a:r>
            <a:r>
              <a:rPr lang="en-US" sz="1800" b="1" dirty="0"/>
              <a:t>from </a:t>
            </a:r>
            <a:r>
              <a:rPr lang="en-US" sz="1800" b="1" dirty="0"/>
              <a:t>the AUL starting position until the start of symbol #</a:t>
            </a:r>
            <a:r>
              <a:rPr lang="en-US" sz="1800" b="1" dirty="0"/>
              <a:t>1</a:t>
            </a:r>
            <a:r>
              <a:rPr lang="en-US" sz="1800" b="1" dirty="0"/>
              <a:t>, and is less than one symbol long</a:t>
            </a:r>
            <a:r>
              <a:rPr lang="en-US" sz="1800" b="1" dirty="0"/>
              <a:t>.</a:t>
            </a:r>
            <a:endParaRPr lang="en-US" sz="1800" b="1" dirty="0"/>
          </a:p>
          <a:p>
            <a:r>
              <a:rPr lang="en-US" sz="1800" b="1" dirty="0" smtClean="0"/>
              <a:t>FFS</a:t>
            </a:r>
            <a:r>
              <a:rPr lang="en-US" sz="1800" b="1" dirty="0"/>
              <a:t>: if starting at </a:t>
            </a:r>
            <a:r>
              <a:rPr lang="en-US" sz="1800" b="1" dirty="0" err="1"/>
              <a:t>subframe</a:t>
            </a:r>
            <a:r>
              <a:rPr lang="en-US" sz="1800" b="1" dirty="0"/>
              <a:t> boundary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b="1" u="sng" dirty="0"/>
              <a:t>Proposal 4:</a:t>
            </a:r>
            <a:r>
              <a:rPr lang="en-US" sz="1800" b="1" dirty="0"/>
              <a:t> The reference </a:t>
            </a:r>
            <a:r>
              <a:rPr lang="en-US" sz="1800" b="1" dirty="0" err="1"/>
              <a:t>subframe</a:t>
            </a:r>
            <a:r>
              <a:rPr lang="en-US" sz="1800" b="1" dirty="0"/>
              <a:t> is the first </a:t>
            </a:r>
            <a:r>
              <a:rPr lang="en-US" sz="1800" b="1" dirty="0" err="1"/>
              <a:t>subframe</a:t>
            </a:r>
            <a:r>
              <a:rPr lang="en-US" sz="1800" b="1" dirty="0"/>
              <a:t> of the most recent UL (SUL/AUL) burst of contiguous </a:t>
            </a:r>
            <a:r>
              <a:rPr lang="en-US" sz="1800" b="1" dirty="0" err="1"/>
              <a:t>subframes</a:t>
            </a:r>
            <a:r>
              <a:rPr lang="en-US" sz="1800" b="1" dirty="0"/>
              <a:t> that is transmitted after performing a category 4 LBT procedure with the following timing:</a:t>
            </a:r>
            <a:endParaRPr lang="en-US" sz="1800" dirty="0"/>
          </a:p>
          <a:p>
            <a:pPr lvl="0"/>
            <a:r>
              <a:rPr lang="en-US" sz="1800" b="1" dirty="0"/>
              <a:t>At least 4 </a:t>
            </a:r>
            <a:r>
              <a:rPr lang="en-US" sz="1800" b="1" dirty="0" err="1"/>
              <a:t>subframes</a:t>
            </a:r>
            <a:r>
              <a:rPr lang="en-US" sz="1800" b="1" dirty="0"/>
              <a:t> prior to a UL grant reception or an AUL Downlink feedback information </a:t>
            </a:r>
            <a:endParaRPr lang="en-US" sz="1800" b="1" dirty="0" smtClean="0"/>
          </a:p>
          <a:p>
            <a:pPr lvl="0"/>
            <a:r>
              <a:rPr lang="en-US" sz="1800" b="1" dirty="0" smtClean="0"/>
              <a:t>FFS: </a:t>
            </a:r>
            <a:r>
              <a:rPr lang="en-US" sz="1800" b="1" dirty="0" smtClean="0"/>
              <a:t>multiple reference </a:t>
            </a:r>
            <a:r>
              <a:rPr lang="en-US" sz="1800" b="1" dirty="0" err="1" smtClean="0"/>
              <a:t>subframes</a:t>
            </a:r>
            <a:r>
              <a:rPr lang="en-US" sz="1800" b="1" dirty="0" smtClean="0"/>
              <a:t> can be supported</a:t>
            </a:r>
            <a:endParaRPr lang="en-US" sz="1800" dirty="0"/>
          </a:p>
          <a:p>
            <a:pPr marL="0" indent="0">
              <a:lnSpc>
                <a:spcPct val="12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36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EriCOLL Docs" ma:contentTypeID="0x010100BB337192E63E44A7A744CE7393F41F4E00FC0FCE182CC02C499F00CC069FCD5A25" ma:contentTypeVersion="4" ma:contentTypeDescription="EriCOLL Document Content Type" ma:contentTypeScope="" ma:versionID="8079501ba6d835028f0d09cdf9167ea7">
  <xsd:schema xmlns:xsd="http://www.w3.org/2001/XMLSchema" xmlns:xs="http://www.w3.org/2001/XMLSchema" xmlns:p="http://schemas.microsoft.com/office/2006/metadata/properties" xmlns:ns2="08b2df90-05d3-4030-90d4-c9feeb4a1cd9" xmlns:ns3="7789c8df-cd92-43c1-8a83-195dbc0f0a0a" xmlns:ns4="http://schemas.microsoft.com/sharepoint/v4" targetNamespace="http://schemas.microsoft.com/office/2006/metadata/properties" ma:root="true" ma:fieldsID="e5d41675443d5dbeba1239eee52e13cf" ns2:_="" ns3:_="" ns4:_="">
    <xsd:import namespace="08b2df90-05d3-4030-90d4-c9feeb4a1cd9"/>
    <xsd:import namespace="7789c8df-cd92-43c1-8a83-195dbc0f0a0a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Prepared." minOccurs="0"/>
                <xsd:element ref="ns3:EriCOLLDate." minOccurs="0"/>
                <xsd:element ref="ns3:AbstractOrSummary." minOccurs="0"/>
                <xsd:element ref="ns2:TaxKeywordTaxHTField" minOccurs="0"/>
                <xsd:element ref="ns2:TaxCatchAll" minOccurs="0"/>
                <xsd:element ref="ns2:TaxCatchAllLabel" minOccurs="0"/>
                <xsd:element ref="ns3:EriCOLLCategoryTaxHTField0" minOccurs="0"/>
                <xsd:element ref="ns3:EriCOLLOrganizationUnitTaxHTField0" minOccurs="0"/>
                <xsd:element ref="ns3:EriCOLLCompetenceTaxHTField0" minOccurs="0"/>
                <xsd:element ref="ns3:EriCOLLCountryTaxHTField0" minOccurs="0"/>
                <xsd:element ref="ns2:EriCOLLCustomerTaxHTField0" minOccurs="0"/>
                <xsd:element ref="ns3:EriCOLLProcessTaxHTField0" minOccurs="0"/>
                <xsd:element ref="ns3:EriCOLLProductsTaxHTField0" minOccurs="0"/>
                <xsd:element ref="ns3:EriCOLLProjectsTaxHTField0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8b2df90-05d3-4030-90d4-c9feeb4a1cd9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TaxKeywordTaxHTField" ma:index="14" nillable="true" ma:taxonomy="true" ma:internalName="TaxKeywordTaxHTField" ma:taxonomyFieldName="TaxKeyword" ma:displayName="Keywords." ma:readOnly="false" ma:fieldId="{23f27201-bee3-471e-b2e7-b64fd8b7ca38}" ma:taxonomyMulti="true" ma:sspId="0e710d51-58b4-4530-836b-fce5679fe04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5" nillable="true" ma:displayName="Taxonomy Catch All Column" ma:description="" ma:hidden="true" ma:list="{0e88c6dd-3e4a-491b-951a-4bd56caf40b2}" ma:internalName="TaxCatchAll" ma:showField="CatchAllData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6" nillable="true" ma:displayName="Taxonomy Catch All Column1" ma:description="" ma:hidden="true" ma:list="{0e88c6dd-3e4a-491b-951a-4bd56caf40b2}" ma:internalName="TaxCatchAllLabel" ma:readOnly="true" ma:showField="CatchAllDataLabel" ma:web="7789c8df-cd92-43c1-8a83-195dbc0f0a0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EriCOLLCustomerTaxHTField0" ma:index="26" nillable="true" ma:taxonomy="true" ma:internalName="EriCOLLCustomerTaxHTField0" ma:taxonomyFieldName="EriCOLLCustomer" ma:displayName="Customer." ma:default="" ma:fieldId="{8480f48b-f8b7-4c77-be55-63d41a1fdb0d}" ma:taxonomyMulti="true" ma:sspId="0e710d51-58b4-4530-836b-fce5679fe049" ma:termSetId="4e0bb0d4-0179-488a-a161-abd655dda2e7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8df-cd92-43c1-8a83-195dbc0f0a0a" elementFormDefault="qualified">
    <xsd:import namespace="http://schemas.microsoft.com/office/2006/documentManagement/types"/>
    <xsd:import namespace="http://schemas.microsoft.com/office/infopath/2007/PartnerControls"/>
    <xsd:element name="Prepared." ma:index="11" nillable="true" ma:displayName="Prepared." ma:internalName="Prepared_x002e_" ma:readOnly="false">
      <xsd:simpleType>
        <xsd:restriction base="dms:Text">
          <xsd:maxLength value="255"/>
        </xsd:restriction>
      </xsd:simpleType>
    </xsd:element>
    <xsd:element name="EriCOLLDate." ma:index="12" nillable="true" ma:displayName="Date." ma:internalName="EriCOLLDate_x002e_" ma:readOnly="false">
      <xsd:simpleType>
        <xsd:restriction base="dms:Text">
          <xsd:maxLength value="255"/>
        </xsd:restriction>
      </xsd:simpleType>
    </xsd:element>
    <xsd:element name="AbstractOrSummary." ma:index="13" nillable="true" ma:displayName="Abstract/Summary." ma:internalName="AbstractOrSummary_x002e_" ma:readOnly="false">
      <xsd:simpleType>
        <xsd:restriction base="dms:Note"/>
      </xsd:simpleType>
    </xsd:element>
    <xsd:element name="EriCOLLCategoryTaxHTField0" ma:index="18" nillable="true" ma:taxonomy="true" ma:internalName="EriCOLLCategoryTaxHTField0" ma:taxonomyFieldName="EriCOLLCategory" ma:displayName="Category." ma:default="1;#Research|7f1f7aab-c784-40ec-8666-825d2ac7abef" ma:fieldId="{e72cc46e-70aa-41d8-b11d-9bbfd769c5eb}" ma:taxonomyMulti="true" ma:sspId="0e710d51-58b4-4530-836b-fce5679fe049" ma:termSetId="f35c1d4c-78ac-4f40-bb38-8d71ec401e64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OrganizationUnitTaxHTField0" ma:index="20" nillable="true" ma:taxonomy="true" ma:internalName="EriCOLLOrganizationUnitTaxHTField0" ma:taxonomyFieldName="EriCOLLOrganizationUnit" ma:displayName="Organization Unit." ma:default="2;#GFTE ER Radio Access Technologies|692a7af5-c1f7-4d68-b1ab-a7920dfecb78" ma:fieldId="{7588c015-b936-47f7-bb64-663949dc467e}" ma:taxonomyMulti="true" ma:sspId="0e710d51-58b4-4530-836b-fce5679fe049" ma:termSetId="67f5b04f-38bf-47c9-889f-003f3bcd139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mpetenceTaxHTField0" ma:index="22" nillable="true" ma:taxonomy="true" ma:internalName="EriCOLLCompetenceTaxHTField0" ma:taxonomyFieldName="EriCOLLCompetence" ma:displayName="Competence." ma:default="" ma:fieldId="{ff7cf505-5048-4f7f-991c-4d426a4ce272}" ma:taxonomyMulti="true" ma:sspId="0e710d51-58b4-4530-836b-fce5679fe049" ma:termSetId="3b0c01a2-44af-4012-bd1f-a99c2b798efa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CountryTaxHTField0" ma:index="24" nillable="true" ma:taxonomy="true" ma:internalName="EriCOLLCountryTaxHTField0" ma:taxonomyFieldName="EriCOLLCountry" ma:displayName="Country." ma:default="" ma:fieldId="{a6c34b01-f2c2-4f05-b9ad-d4935bafeeb2}" ma:taxonomyMulti="true" ma:sspId="0e710d51-58b4-4530-836b-fce5679fe049" ma:termSetId="d4bcc4ed-3121-4db4-a523-83f3d101879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cessTaxHTField0" ma:index="28" nillable="true" ma:taxonomy="true" ma:internalName="EriCOLLProcessTaxHTField0" ma:taxonomyFieldName="EriCOLLProcess" ma:displayName="Process." ma:default="" ma:fieldId="{69b1f811-b392-4734-aa69-0125c68961bd}" ma:taxonomyMulti="true" ma:sspId="0e710d51-58b4-4530-836b-fce5679fe049" ma:termSetId="3d5773de-e402-4858-b471-2c5969a51f0d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ductsTaxHTField0" ma:index="30" nillable="true" ma:taxonomy="true" ma:internalName="EriCOLLProductsTaxHTField0" ma:taxonomyFieldName="EriCOLLProducts" ma:displayName="Products." ma:default="" ma:fieldId="{e7fe205b-2114-43c4-bcb7-1bbbbd16d461}" ma:taxonomyMulti="true" ma:sspId="0e710d51-58b4-4530-836b-fce5679fe049" ma:termSetId="943c8fbd-8b50-4b6a-b4b8-9342be84b8f7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EriCOLLProjectsTaxHTField0" ma:index="32" nillable="true" ma:taxonomy="true" ma:internalName="EriCOLLProjectsTaxHTField0" ma:taxonomyFieldName="EriCOLLProjects" ma:displayName="Projects." ma:default="" ma:fieldId="{6d690e96-80d8-4550-9bd4-922d740a55ff}" ma:taxonomyMulti="true" ma:sspId="0e710d51-58b4-4530-836b-fce5679fe049" ma:termSetId="66ed0c52-5b15-42c7-a9e7-77fbdfe62b34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haredContentType xmlns="Microsoft.SharePoint.Taxonomy.ContentTypeSync" SourceId="0e710d51-58b4-4530-836b-fce5679fe049" ContentTypeId="0x010100BB337192E63E44A7A744CE7393F41F4E" PreviousValue="false"/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riCOLLCategory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Research</TermName>
          <TermId xmlns="http://schemas.microsoft.com/office/infopath/2007/PartnerControls">7f1f7aab-c784-40ec-8666-825d2ac7abef</TermId>
        </TermInfo>
      </Terms>
    </EriCOLLCategoryTaxHTField0>
    <EriCOLLOrganizationUnitTaxHTField0 xmlns="7789c8df-cd92-43c1-8a83-195dbc0f0a0a">
      <Terms xmlns="http://schemas.microsoft.com/office/infopath/2007/PartnerControls">
        <TermInfo xmlns="http://schemas.microsoft.com/office/infopath/2007/PartnerControls">
          <TermName xmlns="http://schemas.microsoft.com/office/infopath/2007/PartnerControls">GFTE ER Radio Access Technologies</TermName>
          <TermId xmlns="http://schemas.microsoft.com/office/infopath/2007/PartnerControls">692a7af5-c1f7-4d68-b1ab-a7920dfecb78</TermId>
        </TermInfo>
      </Terms>
    </EriCOLLOrganizationUnitTaxHTField0>
    <_dlc_DocId xmlns="08b2df90-05d3-4030-90d4-c9feeb4a1cd9">5NUHHDQN7SK2-1-180494</_dlc_DocId>
    <TaxCatchAll xmlns="08b2df90-05d3-4030-90d4-c9feeb4a1cd9">
      <Value>2</Value>
      <Value>1</Value>
    </TaxCatchAll>
    <_dlc_DocIdUrl xmlns="08b2df90-05d3-4030-90d4-c9feeb4a1cd9">
      <Url>https://ericoll.internal.ericsson.com/sites/star/_layouts/DocIdRedir.aspx?ID=5NUHHDQN7SK2-1-180494</Url>
      <Description>5NUHHDQN7SK2-1-180494</Description>
    </_dlc_DocIdUrl>
    <EriCOLLCountryTaxHTField0 xmlns="7789c8df-cd92-43c1-8a83-195dbc0f0a0a">
      <Terms xmlns="http://schemas.microsoft.com/office/infopath/2007/PartnerControls"/>
    </EriCOLLCountryTaxHTField0>
    <EriCOLLProjectsTaxHTField0 xmlns="7789c8df-cd92-43c1-8a83-195dbc0f0a0a">
      <Terms xmlns="http://schemas.microsoft.com/office/infopath/2007/PartnerControls"/>
    </EriCOLLProjectsTaxHTField0>
    <IconOverlay xmlns="http://schemas.microsoft.com/sharepoint/v4" xsi:nil="true"/>
    <EriCOLLDate. xmlns="7789c8df-cd92-43c1-8a83-195dbc0f0a0a" xsi:nil="true"/>
    <EriCOLLProcessTaxHTField0 xmlns="7789c8df-cd92-43c1-8a83-195dbc0f0a0a">
      <Terms xmlns="http://schemas.microsoft.com/office/infopath/2007/PartnerControls"/>
    </EriCOLLProcessTaxHTField0>
    <TaxKeywordTaxHTField xmlns="08b2df90-05d3-4030-90d4-c9feeb4a1cd9">
      <Terms xmlns="http://schemas.microsoft.com/office/infopath/2007/PartnerControls">
        <TermInfo xmlns="http://schemas.microsoft.com/office/infopath/2007/PartnerControls">
          <TermName xmlns="http://schemas.microsoft.com/office/infopath/2007/PartnerControls">CTPClassification=CTP_PUBLIC:VisualMarkings=</TermName>
          <TermId xmlns="http://schemas.microsoft.com/office/infopath/2007/PartnerControls">11111111-1111-1111-1111-111111111111</TermId>
        </TermInfo>
      </Terms>
    </TaxKeywordTaxHTField>
    <EriCOLLProductsTaxHTField0 xmlns="7789c8df-cd92-43c1-8a83-195dbc0f0a0a">
      <Terms xmlns="http://schemas.microsoft.com/office/infopath/2007/PartnerControls"/>
    </EriCOLLProductsTaxHTField0>
    <EriCOLLCompetenceTaxHTField0 xmlns="7789c8df-cd92-43c1-8a83-195dbc0f0a0a">
      <Terms xmlns="http://schemas.microsoft.com/office/infopath/2007/PartnerControls"/>
    </EriCOLLCompetenceTaxHTField0>
    <AbstractOrSummary. xmlns="7789c8df-cd92-43c1-8a83-195dbc0f0a0a" xsi:nil="true"/>
    <Prepared. xmlns="7789c8df-cd92-43c1-8a83-195dbc0f0a0a" xsi:nil="true"/>
    <EriCOLLCustomerTaxHTField0 xmlns="08b2df90-05d3-4030-90d4-c9feeb4a1cd9">
      <Terms xmlns="http://schemas.microsoft.com/office/infopath/2007/PartnerControls"/>
    </EriCOLLCustomerTaxHTField0>
  </documentManagement>
</p:properties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DAD35200-185B-4716-A494-3229CB345FB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0515C49F-BD28-4364-AC3D-AB3321D63A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8b2df90-05d3-4030-90d4-c9feeb4a1cd9"/>
    <ds:schemaRef ds:uri="7789c8df-cd92-43c1-8a83-195dbc0f0a0a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EC4E53B-F08A-4D42-9149-9D6AD03E3D2C}">
  <ds:schemaRefs>
    <ds:schemaRef ds:uri="Microsoft.SharePoint.Taxonomy.ContentTypeSync"/>
  </ds:schemaRefs>
</ds:datastoreItem>
</file>

<file path=customXml/itemProps4.xml><?xml version="1.0" encoding="utf-8"?>
<ds:datastoreItem xmlns:ds="http://schemas.openxmlformats.org/officeDocument/2006/customXml" ds:itemID="{B37B8ABE-524B-42A8-A16B-36B4FCD6BC13}">
  <ds:schemaRefs>
    <ds:schemaRef ds:uri="http://purl.org/dc/elements/1.1/"/>
    <ds:schemaRef ds:uri="http://schemas.microsoft.com/office/2006/metadata/properties"/>
    <ds:schemaRef ds:uri="http://schemas.microsoft.com/sharepoint/v4"/>
    <ds:schemaRef ds:uri="http://purl.org/dc/terms/"/>
    <ds:schemaRef ds:uri="http://schemas.openxmlformats.org/package/2006/metadata/core-properties"/>
    <ds:schemaRef ds:uri="http://schemas.microsoft.com/office/infopath/2007/PartnerControls"/>
    <ds:schemaRef ds:uri="http://schemas.microsoft.com/office/2006/documentManagement/types"/>
    <ds:schemaRef ds:uri="7789c8df-cd92-43c1-8a83-195dbc0f0a0a"/>
    <ds:schemaRef ds:uri="08b2df90-05d3-4030-90d4-c9feeb4a1cd9"/>
    <ds:schemaRef ds:uri="http://www.w3.org/XML/1998/namespace"/>
    <ds:schemaRef ds:uri="http://purl.org/dc/dcmitype/"/>
  </ds:schemaRefs>
</ds:datastoreItem>
</file>

<file path=customXml/itemProps5.xml><?xml version="1.0" encoding="utf-8"?>
<ds:datastoreItem xmlns:ds="http://schemas.openxmlformats.org/officeDocument/2006/customXml" ds:itemID="{ABC8E096-04ED-4711-A877-FC78C085040D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395</TotalTime>
  <Words>382</Words>
  <Application>Microsoft Office PowerPoint</Application>
  <PresentationFormat>Widescreen</PresentationFormat>
  <Paragraphs>26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ＭＳ Ｐゴシック</vt:lpstr>
      <vt:lpstr>Arial</vt:lpstr>
      <vt:lpstr>Calibri</vt:lpstr>
      <vt:lpstr>Calibri Light</vt:lpstr>
      <vt:lpstr>等线</vt:lpstr>
      <vt:lpstr>Office Theme</vt:lpstr>
      <vt:lpstr>WF on AUL Channel Access</vt:lpstr>
      <vt:lpstr>Background</vt:lpstr>
      <vt:lpstr>Proposal (1/2)</vt:lpstr>
      <vt:lpstr>Proposal (2/2)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Reem Karaki</dc:creator>
  <cp:keywords>CTPClassification=CTP_PUBLIC:VisualMarkings=</cp:keywords>
  <cp:lastModifiedBy>Intel</cp:lastModifiedBy>
  <cp:revision>84</cp:revision>
  <dcterms:created xsi:type="dcterms:W3CDTF">2017-08-21T18:52:50Z</dcterms:created>
  <dcterms:modified xsi:type="dcterms:W3CDTF">2017-11-30T18:53:59Z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dlc_DocIdItemGuid">
    <vt:lpwstr>ede44211-7883-4b54-9c4f-ba6dbc3fef31</vt:lpwstr>
  </property>
  <property fmtid="{D5CDD505-2E9C-101B-9397-08002B2CF9AE}" pid="3" name="ContentTypeId">
    <vt:lpwstr>0x010100BB337192E63E44A7A744CE7393F41F4E00FC0FCE182CC02C499F00CC069FCD5A25</vt:lpwstr>
  </property>
  <property fmtid="{D5CDD505-2E9C-101B-9397-08002B2CF9AE}" pid="4" name="EriCOLLCategory">
    <vt:lpwstr>1;#Research|7f1f7aab-c784-40ec-8666-825d2ac7abef</vt:lpwstr>
  </property>
  <property fmtid="{D5CDD505-2E9C-101B-9397-08002B2CF9AE}" pid="5" name="TaxKeyword">
    <vt:lpwstr/>
  </property>
  <property fmtid="{D5CDD505-2E9C-101B-9397-08002B2CF9AE}" pid="6" name="EriCOLLOrganizationUnit">
    <vt:lpwstr>2;#GFTE ER Radio Access Technologies|692a7af5-c1f7-4d68-b1ab-a7920dfecb78</vt:lpwstr>
  </property>
  <property fmtid="{D5CDD505-2E9C-101B-9397-08002B2CF9AE}" pid="7" name="EriCOLLProjects">
    <vt:lpwstr/>
  </property>
  <property fmtid="{D5CDD505-2E9C-101B-9397-08002B2CF9AE}" pid="8" name="EriCOLLCountry">
    <vt:lpwstr/>
  </property>
  <property fmtid="{D5CDD505-2E9C-101B-9397-08002B2CF9AE}" pid="9" name="EriCOLLCompetence">
    <vt:lpwstr/>
  </property>
  <property fmtid="{D5CDD505-2E9C-101B-9397-08002B2CF9AE}" pid="10" name="EriCOLLProcess">
    <vt:lpwstr/>
  </property>
  <property fmtid="{D5CDD505-2E9C-101B-9397-08002B2CF9AE}" pid="11" name="EriCOLLProducts">
    <vt:lpwstr/>
  </property>
  <property fmtid="{D5CDD505-2E9C-101B-9397-08002B2CF9AE}" pid="12" name="EriCOLLCustomer">
    <vt:lpwstr/>
  </property>
  <property fmtid="{D5CDD505-2E9C-101B-9397-08002B2CF9AE}" pid="13" name="TitusGUID">
    <vt:lpwstr>92ea357a-d7da-409b-9f31-405066e23201</vt:lpwstr>
  </property>
  <property fmtid="{D5CDD505-2E9C-101B-9397-08002B2CF9AE}" pid="14" name="CTP_TimeStamp">
    <vt:lpwstr>2017-11-30 18:53:59Z</vt:lpwstr>
  </property>
  <property fmtid="{D5CDD505-2E9C-101B-9397-08002B2CF9AE}" pid="15" name="CTP_BU">
    <vt:lpwstr>NA</vt:lpwstr>
  </property>
  <property fmtid="{D5CDD505-2E9C-101B-9397-08002B2CF9AE}" pid="16" name="CTP_IDSID">
    <vt:lpwstr>NA</vt:lpwstr>
  </property>
  <property fmtid="{D5CDD505-2E9C-101B-9397-08002B2CF9AE}" pid="17" name="CTP_WWID">
    <vt:lpwstr>NA</vt:lpwstr>
  </property>
  <property fmtid="{D5CDD505-2E9C-101B-9397-08002B2CF9AE}" pid="18" name="_readonly">
    <vt:lpwstr/>
  </property>
  <property fmtid="{D5CDD505-2E9C-101B-9397-08002B2CF9AE}" pid="19" name="_change">
    <vt:lpwstr/>
  </property>
  <property fmtid="{D5CDD505-2E9C-101B-9397-08002B2CF9AE}" pid="20" name="_full-control">
    <vt:lpwstr/>
  </property>
  <property fmtid="{D5CDD505-2E9C-101B-9397-08002B2CF9AE}" pid="21" name="sflag">
    <vt:lpwstr>1512006744</vt:lpwstr>
  </property>
  <property fmtid="{D5CDD505-2E9C-101B-9397-08002B2CF9AE}" pid="22" name="_2015_ms_pID_725343">
    <vt:lpwstr>(2)mI5q+ZInR3qpBMIX4FN4RGMREmHTcAkPL7SCii7/ZnrHjWMj9iQwAX6J6e97HrateoPrh+/+
RzRJ9lPrSklGS8UkKKczuGXJRN9/5LBJ6dbdlgOYR6u7bhA77HCtGjTgaDYEIiG6cE+gBdd4
xaHonJejnuSid7d2JTLrrM6DJ8R1gA4PuNny2SHzN/C5/KxoLQYC+E/q7x55FH2FMnbCRFgl
0tevtf+0Selb0F+wIR</vt:lpwstr>
  </property>
  <property fmtid="{D5CDD505-2E9C-101B-9397-08002B2CF9AE}" pid="23" name="_2015_ms_pID_7253431">
    <vt:lpwstr>vUM5AWdf40Fbr/TEFDoTpCV1KCT+tezcgENqPQ84+MQN7H5hkm5gBu
5RbKpqymLhhsrZIP5V2pkXpZZDewzknYMfvaeJFYio5wiGuFP4g0p5hwH2uvMWD77UT3qtdu
SEBNMSJQ3UDSelR1jO0W7BXD6k1bm6bWPwCyA8omNbtZWMB0gRetnZX3kDLGpCkRCGALOooU
2dQZuNko9QdaOE9m</vt:lpwstr>
  </property>
  <property fmtid="{D5CDD505-2E9C-101B-9397-08002B2CF9AE}" pid="24" name="CTPClassification">
    <vt:lpwstr>CTP_PUBLIC</vt:lpwstr>
  </property>
</Properties>
</file>