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1" r:id="rId3"/>
    <p:sldId id="289" r:id="rId4"/>
    <p:sldId id="296" r:id="rId5"/>
    <p:sldId id="29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04" autoAdjust="0"/>
    <p:restoredTop sz="91147" autoAdjust="0"/>
  </p:normalViewPr>
  <p:slideViewPr>
    <p:cSldViewPr>
      <p:cViewPr varScale="1">
        <p:scale>
          <a:sx n="69" d="100"/>
          <a:sy n="69" d="100"/>
        </p:scale>
        <p:origin x="163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62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28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365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661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TRS design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>
                <a:solidFill>
                  <a:schemeClr val="bg2">
                    <a:lumMod val="75000"/>
                  </a:schemeClr>
                </a:solidFill>
              </a:rPr>
              <a:t>[Ericsson, ZTE, </a:t>
            </a:r>
            <a:r>
              <a:rPr lang="en-US" altLang="ja-JP" dirty="0" err="1">
                <a:solidFill>
                  <a:schemeClr val="bg2">
                    <a:lumMod val="75000"/>
                  </a:schemeClr>
                </a:solidFill>
              </a:rPr>
              <a:t>Sanechips</a:t>
            </a:r>
            <a:r>
              <a:rPr lang="en-US" altLang="ja-JP" dirty="0">
                <a:solidFill>
                  <a:schemeClr val="bg2">
                    <a:lumMod val="75000"/>
                  </a:schemeClr>
                </a:solidFill>
              </a:rPr>
              <a:t>, Qualcomm, CHTTL, Intel, </a:t>
            </a:r>
            <a:r>
              <a:rPr lang="en-US" altLang="ja-JP" dirty="0" err="1">
                <a:solidFill>
                  <a:schemeClr val="bg2">
                    <a:lumMod val="75000"/>
                  </a:schemeClr>
                </a:solidFill>
              </a:rPr>
              <a:t>Spreadtrum</a:t>
            </a:r>
            <a:r>
              <a:rPr lang="en-US" altLang="ja-JP" dirty="0">
                <a:solidFill>
                  <a:schemeClr val="bg2">
                    <a:lumMod val="75000"/>
                  </a:schemeClr>
                </a:solidFill>
              </a:rPr>
              <a:t>  Huawei, </a:t>
            </a:r>
            <a:r>
              <a:rPr lang="en-US" altLang="ja-JP" dirty="0" err="1">
                <a:solidFill>
                  <a:schemeClr val="bg2">
                    <a:lumMod val="75000"/>
                  </a:schemeClr>
                </a:solidFill>
              </a:rPr>
              <a:t>Hisilicon</a:t>
            </a:r>
            <a:r>
              <a:rPr lang="en-US" altLang="ja-JP" dirty="0">
                <a:solidFill>
                  <a:schemeClr val="bg2">
                    <a:lumMod val="75000"/>
                  </a:schemeClr>
                </a:solidFill>
              </a:rPr>
              <a:t>, Samsung, vivo] </a:t>
            </a:r>
            <a:endParaRPr kumimoji="1" lang="ja-JP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6328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#90bis</a:t>
            </a:r>
          </a:p>
          <a:p>
            <a:r>
              <a:rPr lang="en-US" altLang="ja-JP" dirty="0"/>
              <a:t>Prague, Czech Republic, 9</a:t>
            </a:r>
            <a:r>
              <a:rPr lang="en-US" altLang="ja-JP" baseline="30000" dirty="0"/>
              <a:t>th</a:t>
            </a:r>
            <a:r>
              <a:rPr lang="en-US" altLang="ja-JP" dirty="0"/>
              <a:t> – 13</a:t>
            </a:r>
            <a:r>
              <a:rPr lang="en-US" altLang="ja-JP" baseline="30000" dirty="0"/>
              <a:t>th</a:t>
            </a:r>
            <a:r>
              <a:rPr lang="en-US" altLang="ja-JP" dirty="0"/>
              <a:t> October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7.2.3.6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/>
              <a:t>R1-1719133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-2823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769773"/>
            <a:ext cx="8064896" cy="6784843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n-US" dirty="0" smtClean="0"/>
              <a:t>TRS is configured as one or more </a:t>
            </a:r>
            <a:r>
              <a:rPr lang="en-US" dirty="0"/>
              <a:t>one-port CSI-RS </a:t>
            </a:r>
            <a:r>
              <a:rPr lang="en-US" dirty="0" smtClean="0"/>
              <a:t>resource(s) </a:t>
            </a:r>
            <a:r>
              <a:rPr lang="en-US" dirty="0"/>
              <a:t>with </a:t>
            </a:r>
            <a:r>
              <a:rPr lang="en-US" dirty="0" smtClean="0"/>
              <a:t>the agreed parameters </a:t>
            </a:r>
            <a:r>
              <a:rPr lang="en-US" dirty="0"/>
              <a:t>on St</a:t>
            </a:r>
            <a:r>
              <a:rPr lang="en-US" dirty="0" smtClean="0"/>
              <a:t>, Sf</a:t>
            </a:r>
            <a:r>
              <a:rPr lang="en-US" dirty="0"/>
              <a:t>, N, B, X and </a:t>
            </a:r>
            <a:r>
              <a:rPr lang="en-US" dirty="0" smtClean="0"/>
              <a:t>Y</a:t>
            </a:r>
            <a:endParaRPr lang="en-US" dirty="0"/>
          </a:p>
          <a:p>
            <a:pPr lvl="1" algn="just"/>
            <a:r>
              <a:rPr lang="en-US" dirty="0" smtClean="0"/>
              <a:t>FFS on one or multiple resources</a:t>
            </a:r>
          </a:p>
          <a:p>
            <a:pPr lvl="1" algn="just"/>
            <a:r>
              <a:rPr lang="en-US" dirty="0" smtClean="0"/>
              <a:t>TRS is also supported in above-6GHz</a:t>
            </a:r>
          </a:p>
          <a:p>
            <a:pPr lvl="2" algn="just"/>
            <a:r>
              <a:rPr lang="en-US" dirty="0" smtClean="0"/>
              <a:t>FFS on the parameters X=1</a:t>
            </a:r>
          </a:p>
          <a:p>
            <a:pPr lvl="1" algn="just"/>
            <a:r>
              <a:rPr lang="en-US" dirty="0" smtClean="0"/>
              <a:t>TRS periodicity 20ms</a:t>
            </a:r>
            <a:r>
              <a:rPr lang="en-US" dirty="0"/>
              <a:t>, 40ms and 80ms are </a:t>
            </a:r>
            <a:r>
              <a:rPr lang="en-US" dirty="0" smtClean="0"/>
              <a:t>supported</a:t>
            </a:r>
          </a:p>
          <a:p>
            <a:pPr lvl="2" algn="just"/>
            <a:r>
              <a:rPr lang="en-US" dirty="0" smtClean="0"/>
              <a:t>FFS on 10ms. Encourage the companies to bring in the results in next meeting </a:t>
            </a:r>
            <a:endParaRPr lang="en-US" dirty="0"/>
          </a:p>
          <a:p>
            <a:pPr lvl="1" algn="just"/>
            <a:r>
              <a:rPr lang="en-US" dirty="0" smtClean="0"/>
              <a:t>FFS on TRS BW can be equal to BW of BWP</a:t>
            </a:r>
          </a:p>
          <a:p>
            <a:pPr lvl="1" algn="just"/>
            <a:r>
              <a:rPr lang="en-US" dirty="0" smtClean="0"/>
              <a:t>FFS on CSI-RS measurement restriction functionality can be configured between TRS bursts</a:t>
            </a:r>
          </a:p>
          <a:p>
            <a:pPr lvl="1" algn="just"/>
            <a:r>
              <a:rPr lang="en-US" dirty="0"/>
              <a:t>Support FDM between TRS and </a:t>
            </a:r>
            <a:r>
              <a:rPr lang="en-US" dirty="0" smtClean="0"/>
              <a:t>SSB</a:t>
            </a:r>
          </a:p>
          <a:p>
            <a:pPr lvl="1" algn="just"/>
            <a:r>
              <a:rPr lang="en-US" dirty="0" smtClean="0"/>
              <a:t>Sf=4</a:t>
            </a:r>
          </a:p>
          <a:p>
            <a:pPr lvl="1" algn="just"/>
            <a:r>
              <a:rPr lang="en-US" dirty="0"/>
              <a:t>for below 6GHz</a:t>
            </a:r>
          </a:p>
          <a:p>
            <a:pPr lvl="2" algn="just"/>
            <a:r>
              <a:rPr lang="en-US" dirty="0"/>
              <a:t>X=2, </a:t>
            </a:r>
            <a:r>
              <a:rPr lang="en-US" dirty="0" smtClean="0"/>
              <a:t>N=2, St=4</a:t>
            </a:r>
          </a:p>
          <a:p>
            <a:pPr lvl="2" algn="just"/>
            <a:r>
              <a:rPr lang="en-US" dirty="0" smtClean="0"/>
              <a:t>FFS on X=1</a:t>
            </a:r>
          </a:p>
          <a:p>
            <a:pPr lvl="2" algn="just"/>
            <a:r>
              <a:rPr lang="en-US" dirty="0"/>
              <a:t>For </a:t>
            </a:r>
            <a:r>
              <a:rPr lang="en-US" b="1" dirty="0"/>
              <a:t>N</a:t>
            </a:r>
            <a:r>
              <a:rPr lang="en-US" dirty="0"/>
              <a:t>=2+2, </a:t>
            </a:r>
            <a:r>
              <a:rPr lang="en-US" b="1" dirty="0"/>
              <a:t>X</a:t>
            </a:r>
            <a:r>
              <a:rPr lang="en-US" dirty="0"/>
              <a:t>=2, TRS symbols have the same symbol positions in the two consecutive slots</a:t>
            </a:r>
          </a:p>
          <a:p>
            <a:pPr lvl="2" algn="just"/>
            <a:r>
              <a:rPr lang="en-US" dirty="0"/>
              <a:t>DMRS and TRS are at least </a:t>
            </a:r>
            <a:r>
              <a:rPr lang="en-US" dirty="0" err="1"/>
              <a:t>TDMed</a:t>
            </a:r>
            <a:r>
              <a:rPr lang="en-US" dirty="0"/>
              <a:t> from UE </a:t>
            </a:r>
            <a:r>
              <a:rPr lang="en-US" dirty="0" smtClean="0"/>
              <a:t>perspective</a:t>
            </a:r>
          </a:p>
          <a:p>
            <a:pPr lvl="2" algn="just"/>
            <a:r>
              <a:rPr lang="en-US" dirty="0"/>
              <a:t>One of the following symbol positions per slot can be configured by RRC, </a:t>
            </a:r>
            <a:endParaRPr lang="en-US" strike="sngStrike" dirty="0"/>
          </a:p>
          <a:p>
            <a:pPr lvl="3" algn="just"/>
            <a:r>
              <a:rPr lang="en-US" dirty="0"/>
              <a:t>Option 1: symbol 4 and 8 ( symbol index starts from 0)</a:t>
            </a:r>
          </a:p>
          <a:p>
            <a:pPr lvl="3" algn="just"/>
            <a:r>
              <a:rPr lang="en-US" dirty="0"/>
              <a:t>Option 2: symbol 5 and 9</a:t>
            </a:r>
          </a:p>
          <a:p>
            <a:pPr lvl="3" algn="just"/>
            <a:r>
              <a:rPr lang="en-US" dirty="0"/>
              <a:t>Option 3: symbol 6 and 10</a:t>
            </a:r>
          </a:p>
          <a:p>
            <a:pPr lvl="3" algn="just"/>
            <a:r>
              <a:rPr lang="en-US" dirty="0"/>
              <a:t>Note 1: Potential down selection can be done until next meeting. It is not limited to select only one option</a:t>
            </a:r>
          </a:p>
          <a:p>
            <a:pPr lvl="3" algn="just"/>
            <a:r>
              <a:rPr lang="en-US" dirty="0"/>
              <a:t>Note 2: RRC signaling to configure TRS as above can be related to the existing RRC signaling for DMRS, CSI-RS, etc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Appendix</a:t>
            </a:r>
            <a:endParaRPr kumimoji="1" lang="ja-JP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30382" y="119675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196750"/>
            <a:ext cx="4433395" cy="150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708918"/>
            <a:ext cx="4433395" cy="150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44371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" y="4397812"/>
            <a:ext cx="4428518" cy="150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385" y="1223322"/>
            <a:ext cx="4433395" cy="134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468" y="3068960"/>
            <a:ext cx="4433395" cy="179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1376" y="5985747"/>
            <a:ext cx="8772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feasible TRS symbol position with </a:t>
            </a:r>
            <a:r>
              <a:rPr lang="en-US" b="1" dirty="0"/>
              <a:t>S</a:t>
            </a:r>
            <a:r>
              <a:rPr lang="en-US" b="1" baseline="-25000" dirty="0"/>
              <a:t>t</a:t>
            </a:r>
            <a:r>
              <a:rPr lang="en-US" dirty="0"/>
              <a:t>= 4 under different DMRS pattern and PDSCH region</a:t>
            </a:r>
          </a:p>
        </p:txBody>
      </p:sp>
    </p:spTree>
    <p:extLst>
      <p:ext uri="{BB962C8B-B14F-4D97-AF65-F5344CB8AC3E}">
        <p14:creationId xmlns:p14="http://schemas.microsoft.com/office/powerpoint/2010/main" val="19175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Appendix</a:t>
            </a:r>
            <a:endParaRPr kumimoji="1" lang="ja-JP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30382" y="119675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-180528" y="1625624"/>
            <a:ext cx="9144000" cy="395288"/>
            <a:chOff x="-20991" y="2227242"/>
            <a:chExt cx="9144000" cy="395288"/>
          </a:xfrm>
        </p:grpSpPr>
        <p:pic>
          <p:nvPicPr>
            <p:cNvPr id="2055" name="Straight Connector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34" y="2603480"/>
              <a:ext cx="7858125" cy="19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Rectangle 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134" y="2412980"/>
              <a:ext cx="180975" cy="209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Rectangle 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0309" y="2412980"/>
              <a:ext cx="180975" cy="209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Rectangle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7734" y="2412980"/>
              <a:ext cx="180975" cy="209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Rectangle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9" y="2403455"/>
              <a:ext cx="180975" cy="209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Rectangle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7409" y="2260580"/>
              <a:ext cx="2705100" cy="361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9" name="Rectangle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5959" y="2406630"/>
              <a:ext cx="180975" cy="209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9"/>
            <p:cNvSpPr>
              <a:spLocks noChangeArrowheads="1"/>
            </p:cNvSpPr>
            <p:nvPr/>
          </p:nvSpPr>
          <p:spPr bwMode="auto">
            <a:xfrm>
              <a:off x="-20991" y="2227242"/>
              <a:ext cx="914400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595632" y="3480106"/>
            <a:ext cx="48582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(kindly provided by Mattias)</a:t>
            </a:r>
            <a:endParaRPr lang="en-US" sz="3200" dirty="0"/>
          </a:p>
        </p:txBody>
      </p:sp>
      <p:sp>
        <p:nvSpPr>
          <p:cNvPr id="12" name="Freeform 11"/>
          <p:cNvSpPr/>
          <p:nvPr/>
        </p:nvSpPr>
        <p:spPr>
          <a:xfrm>
            <a:off x="554182" y="2078182"/>
            <a:ext cx="13854" cy="678873"/>
          </a:xfrm>
          <a:custGeom>
            <a:avLst/>
            <a:gdLst>
              <a:gd name="connsiteX0" fmla="*/ 0 w 13854"/>
              <a:gd name="connsiteY0" fmla="*/ 678873 h 678873"/>
              <a:gd name="connsiteX1" fmla="*/ 13854 w 13854"/>
              <a:gd name="connsiteY1" fmla="*/ 0 h 678873"/>
              <a:gd name="connsiteX2" fmla="*/ 13854 w 13854"/>
              <a:gd name="connsiteY2" fmla="*/ 0 h 67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54" h="678873">
                <a:moveTo>
                  <a:pt x="0" y="678873"/>
                </a:moveTo>
                <a:lnTo>
                  <a:pt x="13854" y="0"/>
                </a:lnTo>
                <a:lnTo>
                  <a:pt x="13854" y="0"/>
                </a:lnTo>
              </a:path>
            </a:pathLst>
          </a:custGeom>
          <a:solidFill>
            <a:schemeClr val="tx1"/>
          </a:solidFill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5697" y="2728829"/>
            <a:ext cx="1871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Periodic TRS burst</a:t>
            </a:r>
            <a:endParaRPr lang="en-US" dirty="0"/>
          </a:p>
        </p:txBody>
      </p:sp>
      <p:sp>
        <p:nvSpPr>
          <p:cNvPr id="21" name="Freeform 20"/>
          <p:cNvSpPr/>
          <p:nvPr/>
        </p:nvSpPr>
        <p:spPr>
          <a:xfrm>
            <a:off x="827584" y="2054496"/>
            <a:ext cx="1773188" cy="702559"/>
          </a:xfrm>
          <a:custGeom>
            <a:avLst/>
            <a:gdLst>
              <a:gd name="connsiteX0" fmla="*/ 0 w 13854"/>
              <a:gd name="connsiteY0" fmla="*/ 678873 h 678873"/>
              <a:gd name="connsiteX1" fmla="*/ 13854 w 13854"/>
              <a:gd name="connsiteY1" fmla="*/ 0 h 678873"/>
              <a:gd name="connsiteX2" fmla="*/ 13854 w 13854"/>
              <a:gd name="connsiteY2" fmla="*/ 0 h 67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54" h="678873">
                <a:moveTo>
                  <a:pt x="0" y="678873"/>
                </a:moveTo>
                <a:lnTo>
                  <a:pt x="13854" y="0"/>
                </a:lnTo>
                <a:lnTo>
                  <a:pt x="13854" y="0"/>
                </a:lnTo>
              </a:path>
            </a:pathLst>
          </a:custGeom>
          <a:solidFill>
            <a:schemeClr val="tx1"/>
          </a:solidFill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973055" y="2049956"/>
            <a:ext cx="13854" cy="678873"/>
          </a:xfrm>
          <a:custGeom>
            <a:avLst/>
            <a:gdLst>
              <a:gd name="connsiteX0" fmla="*/ 0 w 13854"/>
              <a:gd name="connsiteY0" fmla="*/ 678873 h 678873"/>
              <a:gd name="connsiteX1" fmla="*/ 13854 w 13854"/>
              <a:gd name="connsiteY1" fmla="*/ 0 h 678873"/>
              <a:gd name="connsiteX2" fmla="*/ 13854 w 13854"/>
              <a:gd name="connsiteY2" fmla="*/ 0 h 67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54" h="678873">
                <a:moveTo>
                  <a:pt x="0" y="678873"/>
                </a:moveTo>
                <a:lnTo>
                  <a:pt x="13854" y="0"/>
                </a:lnTo>
                <a:lnTo>
                  <a:pt x="13854" y="0"/>
                </a:lnTo>
              </a:path>
            </a:pathLst>
          </a:custGeom>
          <a:solidFill>
            <a:schemeClr val="tx1"/>
          </a:solidFill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044341" y="2786221"/>
            <a:ext cx="1927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Assisting TRS burst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16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Appendix</a:t>
            </a:r>
            <a:endParaRPr kumimoji="1" lang="ja-JP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30382" y="119675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44371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5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11258</TotalTime>
  <Words>311</Words>
  <Application>Microsoft Office PowerPoint</Application>
  <PresentationFormat>On-screen Show (4:3)</PresentationFormat>
  <Paragraphs>39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TRS design</vt:lpstr>
      <vt:lpstr>Proposals</vt:lpstr>
      <vt:lpstr>Appendix</vt:lpstr>
      <vt:lpstr>Appendix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842</cp:revision>
  <dcterms:created xsi:type="dcterms:W3CDTF">2016-04-11T23:33:51Z</dcterms:created>
  <dcterms:modified xsi:type="dcterms:W3CDTF">2017-10-12T16:00:02Z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