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71" r:id="rId3"/>
    <p:sldId id="272" r:id="rId4"/>
    <p:sldId id="273" r:id="rId5"/>
    <p:sldId id="26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2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2017-10-11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08001C-B418-4887-9414-7D2E9C02AB9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8921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81421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53" y="1101970"/>
            <a:ext cx="11047614" cy="552327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Visio____111111111.vsd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/>
          </a:bodyPr>
          <a:lstStyle/>
          <a:p>
            <a:pPr latinLnBrk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TDD configurations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R1-1719099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90bis</a:t>
            </a:r>
          </a:p>
          <a:p>
            <a:r>
              <a:rPr lang="en-US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Prague, CZ, 9th – 13th, October 2017</a:t>
            </a:r>
          </a:p>
          <a:p>
            <a:r>
              <a:rPr lang="en-US" sz="13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Agenda </a:t>
            </a:r>
            <a:r>
              <a:rPr lang="en-US" sz="1350">
                <a:latin typeface="Times New Roman" panose="02020603050405020304" pitchFamily="18" charset="0"/>
                <a:cs typeface="Times New Roman" panose="02020603050405020304" pitchFamily="18" charset="0"/>
              </a:rPr>
              <a:t>item </a:t>
            </a:r>
            <a:r>
              <a:rPr lang="en-US" sz="135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6.2.6.3.3</a:t>
            </a:r>
            <a:endParaRPr 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UL/DL configurations in the current LTE systems</a:t>
            </a:r>
            <a:endParaRPr lang="ko-KR" altLang="en-US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There could be potential issues that all UL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 in NB-</a:t>
            </a:r>
            <a:r>
              <a:rPr lang="en-US" altLang="ko-KR" dirty="0" err="1" smtClean="0"/>
              <a:t>IoT</a:t>
            </a:r>
            <a:r>
              <a:rPr lang="en-US" altLang="ko-KR" dirty="0" smtClean="0"/>
              <a:t> carriers cannot be dedicated to NB-</a:t>
            </a:r>
            <a:r>
              <a:rPr lang="en-US" altLang="ko-KR" dirty="0" err="1" smtClean="0"/>
              <a:t>IoT</a:t>
            </a:r>
            <a:r>
              <a:rPr lang="en-US" altLang="ko-KR" dirty="0" smtClean="0"/>
              <a:t> systems due to following technical reasons:</a:t>
            </a:r>
          </a:p>
          <a:p>
            <a:pPr lvl="1"/>
            <a:r>
              <a:rPr lang="en-US" altLang="ko-KR" dirty="0" smtClean="0"/>
              <a:t>UL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can be dynamically reconfigured as DL </a:t>
            </a:r>
            <a:r>
              <a:rPr lang="en-US" altLang="ko-KR" dirty="0" err="1" smtClean="0"/>
              <a:t>subframe</a:t>
            </a:r>
            <a:r>
              <a:rPr lang="en-US" altLang="ko-KR" dirty="0"/>
              <a:t> </a:t>
            </a:r>
            <a:r>
              <a:rPr lang="en-US" altLang="ko-KR" dirty="0" smtClean="0"/>
              <a:t>by </a:t>
            </a:r>
            <a:r>
              <a:rPr lang="en-US" altLang="ko-KR" dirty="0" err="1" smtClean="0"/>
              <a:t>eNB</a:t>
            </a:r>
            <a:r>
              <a:rPr lang="en-US" altLang="ko-KR" dirty="0" smtClean="0"/>
              <a:t> which supports </a:t>
            </a:r>
            <a:r>
              <a:rPr lang="en-US" altLang="ko-KR" dirty="0" err="1" smtClean="0"/>
              <a:t>eIMTA</a:t>
            </a:r>
            <a:r>
              <a:rPr lang="en-US" altLang="ko-KR" dirty="0" smtClean="0"/>
              <a:t>(Enhanced </a:t>
            </a:r>
            <a:r>
              <a:rPr lang="en-US" altLang="ko-KR" dirty="0"/>
              <a:t>Interference Management and Traffic </a:t>
            </a:r>
            <a:r>
              <a:rPr lang="en-US" altLang="ko-KR" dirty="0" smtClean="0"/>
              <a:t>Adaptation)</a:t>
            </a:r>
          </a:p>
          <a:p>
            <a:pPr lvl="1"/>
            <a:r>
              <a:rPr lang="en-US" altLang="ko-KR" dirty="0" smtClean="0"/>
              <a:t>ACK/NACK association between DL and UL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66175"/>
              </p:ext>
            </p:extLst>
          </p:nvPr>
        </p:nvGraphicFramePr>
        <p:xfrm>
          <a:off x="866662" y="1618277"/>
          <a:ext cx="10749477" cy="2436700"/>
        </p:xfrm>
        <a:graphic>
          <a:graphicData uri="http://schemas.openxmlformats.org/drawingml/2006/table">
            <a:tbl>
              <a:tblPr firstRow="1" firstCol="1" bandRow="1"/>
              <a:tblGrid>
                <a:gridCol w="1172993"/>
                <a:gridCol w="848909"/>
                <a:gridCol w="848909"/>
                <a:gridCol w="848909"/>
                <a:gridCol w="848909"/>
                <a:gridCol w="848909"/>
                <a:gridCol w="848909"/>
                <a:gridCol w="848909"/>
                <a:gridCol w="848909"/>
                <a:gridCol w="848909"/>
                <a:gridCol w="848909"/>
                <a:gridCol w="1087394"/>
              </a:tblGrid>
              <a:tr h="366406">
                <a:tc rowSpan="2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#UL/D</a:t>
                      </a:r>
                    </a:p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config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.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altLang="ko-KR" sz="1600" kern="100" dirty="0" err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Subframe</a:t>
                      </a:r>
                      <a:r>
                        <a:rPr lang="en-US" altLang="ko-KR" sz="1600" kern="1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number</a:t>
                      </a: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#UL </a:t>
                      </a:r>
                    </a:p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subframes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15">
                <a:tc v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5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7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9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6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5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3801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Special </a:t>
            </a:r>
            <a:r>
              <a:rPr lang="en-US" altLang="ko-KR" dirty="0" err="1"/>
              <a:t>subframe</a:t>
            </a:r>
            <a:r>
              <a:rPr lang="en-US" altLang="ko-KR" dirty="0"/>
              <a:t> configurations in </a:t>
            </a:r>
            <a:r>
              <a:rPr lang="en-US" altLang="ko-KR" dirty="0" smtClean="0"/>
              <a:t>the </a:t>
            </a:r>
            <a:r>
              <a:rPr lang="en-US" altLang="ko-KR" dirty="0"/>
              <a:t>current LTE </a:t>
            </a:r>
            <a:r>
              <a:rPr lang="en-US" altLang="ko-KR" dirty="0" smtClean="0"/>
              <a:t>systems when normal CPs are used in DL and UL</a:t>
            </a:r>
          </a:p>
          <a:p>
            <a:pPr lvl="1"/>
            <a:r>
              <a:rPr lang="en-US" altLang="ko-KR" dirty="0" smtClean="0"/>
              <a:t>Here “X-Y (a, b)”,</a:t>
            </a:r>
          </a:p>
          <a:p>
            <a:pPr lvl="2"/>
            <a:r>
              <a:rPr lang="en-US" altLang="ko-KR" dirty="0" smtClean="0"/>
              <a:t>X is #special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configuration</a:t>
            </a:r>
          </a:p>
          <a:p>
            <a:pPr lvl="2"/>
            <a:r>
              <a:rPr lang="en-US" altLang="ko-KR" dirty="0" smtClean="0"/>
              <a:t>A, B, and C in </a:t>
            </a:r>
            <a:r>
              <a:rPr lang="en-US" altLang="ko-KR" dirty="0"/>
              <a:t>Y </a:t>
            </a:r>
            <a:r>
              <a:rPr lang="en-US" altLang="ko-KR" dirty="0" smtClean="0"/>
              <a:t>represent that the </a:t>
            </a:r>
            <a:r>
              <a:rPr lang="en-US" altLang="ko-KR" dirty="0"/>
              <a:t>number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of </a:t>
            </a:r>
            <a:r>
              <a:rPr lang="en-US" altLang="ko-KR" dirty="0"/>
              <a:t>additional SC-FDMA symbols in </a:t>
            </a:r>
            <a:r>
              <a:rPr lang="en-US" altLang="ko-KR" dirty="0" err="1" smtClean="0"/>
              <a:t>UpPTS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are 0, 2, and 4, respectively</a:t>
            </a:r>
          </a:p>
          <a:p>
            <a:pPr lvl="2"/>
            <a:r>
              <a:rPr lang="en-US" altLang="ko-KR" dirty="0" smtClean="0"/>
              <a:t>a is the number of downlink </a:t>
            </a:r>
            <a:r>
              <a:rPr lang="en-US" altLang="ko-KR" dirty="0" err="1" smtClean="0"/>
              <a:t>subframes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b </a:t>
            </a:r>
            <a:r>
              <a:rPr lang="en-US" altLang="ko-KR" dirty="0"/>
              <a:t>is the number of </a:t>
            </a:r>
            <a:r>
              <a:rPr lang="en-US" altLang="ko-KR" dirty="0" smtClean="0"/>
              <a:t>uplink </a:t>
            </a:r>
            <a:r>
              <a:rPr lang="en-US" altLang="ko-KR" dirty="0" err="1" smtClean="0"/>
              <a:t>subframes</a:t>
            </a:r>
            <a:endParaRPr lang="ko-KR" altLang="en-US" dirty="0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4416445"/>
              </p:ext>
            </p:extLst>
          </p:nvPr>
        </p:nvGraphicFramePr>
        <p:xfrm>
          <a:off x="6276109" y="1512613"/>
          <a:ext cx="5469775" cy="5218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4" imgW="2638388" imgH="2514510" progId="Visio.Drawing.15">
                  <p:embed/>
                </p:oleObj>
              </mc:Choice>
              <mc:Fallback>
                <p:oleObj r:id="rId4" imgW="2638388" imgH="251451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6109" y="1512613"/>
                        <a:ext cx="5469775" cy="52181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7431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When the special </a:t>
            </a:r>
            <a:r>
              <a:rPr lang="en-US" altLang="ko-KR" dirty="0" err="1"/>
              <a:t>subframe</a:t>
            </a:r>
            <a:r>
              <a:rPr lang="en-US" altLang="ko-KR" dirty="0"/>
              <a:t> configuration </a:t>
            </a:r>
            <a:r>
              <a:rPr lang="en-US" altLang="ko-KR" dirty="0" smtClean="0"/>
              <a:t>is ‘0’, there are 3 </a:t>
            </a:r>
            <a:r>
              <a:rPr lang="en-US" altLang="ko-KR" dirty="0"/>
              <a:t>OFDM symbols in </a:t>
            </a:r>
            <a:r>
              <a:rPr lang="en-US" altLang="ko-KR" dirty="0" err="1"/>
              <a:t>DwPTS</a:t>
            </a:r>
            <a:r>
              <a:rPr lang="en-US" altLang="ko-KR" dirty="0"/>
              <a:t>, </a:t>
            </a:r>
            <a:r>
              <a:rPr lang="en-US" altLang="ko-KR" dirty="0" smtClean="0"/>
              <a:t>and the 3</a:t>
            </a:r>
            <a:r>
              <a:rPr lang="en-US" altLang="ko-KR" baseline="30000" dirty="0" smtClean="0"/>
              <a:t>rd</a:t>
            </a:r>
            <a:r>
              <a:rPr lang="en-US" altLang="ko-KR" dirty="0" smtClean="0"/>
              <a:t> </a:t>
            </a:r>
            <a:r>
              <a:rPr lang="en-US" altLang="ko-KR" dirty="0"/>
              <a:t>OFDM symbol in </a:t>
            </a:r>
            <a:r>
              <a:rPr lang="en-US" altLang="ko-KR" dirty="0" err="1"/>
              <a:t>DwPTS</a:t>
            </a:r>
            <a:r>
              <a:rPr lang="en-US" altLang="ko-KR" dirty="0"/>
              <a:t> is only allowed to be used by PSS in the center 6 </a:t>
            </a:r>
            <a:r>
              <a:rPr lang="en-US" altLang="ko-KR" dirty="0" smtClean="0"/>
              <a:t>RBs</a:t>
            </a:r>
          </a:p>
          <a:p>
            <a:endParaRPr lang="en-US" altLang="ko-KR" dirty="0"/>
          </a:p>
          <a:p>
            <a:r>
              <a:rPr lang="en-US" altLang="ko-KR" dirty="0" err="1" smtClean="0"/>
              <a:t>downlinkBitmap</a:t>
            </a:r>
            <a:r>
              <a:rPr lang="en-US" altLang="ko-KR" dirty="0"/>
              <a:t> is used to specify the set of NB-</a:t>
            </a:r>
            <a:r>
              <a:rPr lang="en-US" altLang="ko-KR" dirty="0" err="1"/>
              <a:t>IoT</a:t>
            </a:r>
            <a:r>
              <a:rPr lang="en-US" altLang="ko-KR" dirty="0"/>
              <a:t> downlink </a:t>
            </a:r>
            <a:r>
              <a:rPr lang="en-US" altLang="ko-KR" dirty="0" err="1"/>
              <a:t>subframes</a:t>
            </a:r>
            <a:r>
              <a:rPr lang="en-US" altLang="ko-KR" dirty="0"/>
              <a:t> for downlink </a:t>
            </a:r>
            <a:r>
              <a:rPr lang="en-US" altLang="ko-KR" dirty="0" smtClean="0"/>
              <a:t>transmission</a:t>
            </a:r>
          </a:p>
          <a:p>
            <a:pPr lvl="1"/>
            <a:r>
              <a:rPr lang="en-US" altLang="ko-KR" dirty="0"/>
              <a:t>NB-</a:t>
            </a:r>
            <a:r>
              <a:rPr lang="en-US" altLang="ko-KR" dirty="0" err="1"/>
              <a:t>IoT</a:t>
            </a:r>
            <a:r>
              <a:rPr lang="en-US" altLang="ko-KR" dirty="0"/>
              <a:t> downlink </a:t>
            </a:r>
            <a:r>
              <a:rPr lang="en-US" altLang="ko-KR" dirty="0" err="1"/>
              <a:t>subframe</a:t>
            </a:r>
            <a:r>
              <a:rPr lang="en-US" altLang="ko-KR" dirty="0"/>
              <a:t> configuration over 10ms or 40ms for </a:t>
            </a:r>
            <a:r>
              <a:rPr lang="en-US" altLang="ko-KR" dirty="0" err="1"/>
              <a:t>inband</a:t>
            </a:r>
            <a:r>
              <a:rPr lang="en-US" altLang="ko-KR" dirty="0"/>
              <a:t> and 10ms for standalone/</a:t>
            </a:r>
            <a:r>
              <a:rPr lang="en-US" altLang="ko-KR" dirty="0" err="1"/>
              <a:t>guardband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2968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err="1" smtClean="0"/>
              <a:t>eNB</a:t>
            </a:r>
            <a:r>
              <a:rPr lang="en-US" altLang="ko-KR" dirty="0" smtClean="0"/>
              <a:t> can configure following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 as either valid or invalid ones</a:t>
            </a:r>
          </a:p>
          <a:p>
            <a:pPr lvl="1"/>
            <a:r>
              <a:rPr lang="en-US" altLang="ko-KR" dirty="0" smtClean="0"/>
              <a:t>Downlink </a:t>
            </a:r>
            <a:r>
              <a:rPr lang="en-US" altLang="ko-KR" dirty="0" err="1" smtClean="0"/>
              <a:t>subframes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Uplink </a:t>
            </a:r>
            <a:r>
              <a:rPr lang="en-US" altLang="ko-KR" dirty="0" err="1" smtClean="0"/>
              <a:t>subframes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Special </a:t>
            </a:r>
            <a:r>
              <a:rPr lang="en-US" altLang="ko-KR" dirty="0" err="1" smtClean="0"/>
              <a:t>subframes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FFS whether or not individual configuration is needed for </a:t>
            </a:r>
            <a:r>
              <a:rPr lang="en-US" altLang="ko-KR" dirty="0" err="1" smtClean="0"/>
              <a:t>DwPTS</a:t>
            </a:r>
            <a:r>
              <a:rPr lang="en-US" altLang="ko-KR" dirty="0" smtClean="0"/>
              <a:t> and </a:t>
            </a:r>
            <a:r>
              <a:rPr lang="en-US" altLang="ko-KR" dirty="0" err="1" smtClean="0"/>
              <a:t>UpPTS</a:t>
            </a:r>
            <a:endParaRPr lang="en-US" altLang="ko-KR" dirty="0" smtClean="0"/>
          </a:p>
          <a:p>
            <a:r>
              <a:rPr lang="en-US" altLang="ko-KR" dirty="0" smtClean="0"/>
              <a:t>OFDM symbol(s) in </a:t>
            </a:r>
            <a:r>
              <a:rPr lang="en-US" altLang="ko-KR" dirty="0" err="1" smtClean="0"/>
              <a:t>DwPTS</a:t>
            </a:r>
            <a:r>
              <a:rPr lang="en-US" altLang="ko-KR" dirty="0" smtClean="0"/>
              <a:t> can be used at least for NRS transmission in </a:t>
            </a:r>
            <a:r>
              <a:rPr lang="en-US" altLang="ko-KR" dirty="0"/>
              <a:t>all special </a:t>
            </a:r>
            <a:r>
              <a:rPr lang="en-US" altLang="ko-KR" dirty="0" err="1"/>
              <a:t>subframe</a:t>
            </a:r>
            <a:r>
              <a:rPr lang="en-US" altLang="ko-KR" dirty="0"/>
              <a:t> </a:t>
            </a:r>
            <a:r>
              <a:rPr lang="en-US" altLang="ko-KR" dirty="0" smtClean="0"/>
              <a:t>configurations</a:t>
            </a:r>
          </a:p>
          <a:p>
            <a:pPr lvl="1"/>
            <a:r>
              <a:rPr lang="en-US" altLang="ko-KR" dirty="0" smtClean="0"/>
              <a:t>Whether or not NPDCCH and/or NPDSCH can be transmitted in special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 depends on special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configuration</a:t>
            </a:r>
            <a:endParaRPr lang="en-US" altLang="ko-KR" dirty="0"/>
          </a:p>
          <a:p>
            <a:r>
              <a:rPr lang="en-US" altLang="ko-KR" dirty="0" smtClean="0"/>
              <a:t>Mechanism for indication of valid DL, UL, and special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is FFS</a:t>
            </a:r>
          </a:p>
          <a:p>
            <a:pPr lvl="1"/>
            <a:r>
              <a:rPr lang="en-US" altLang="ko-KR" dirty="0" smtClean="0"/>
              <a:t>For example, 10 or 40 bits of </a:t>
            </a:r>
            <a:r>
              <a:rPr lang="en-US" altLang="ko-KR" dirty="0" err="1" smtClean="0"/>
              <a:t>downlinkBitmap</a:t>
            </a:r>
            <a:r>
              <a:rPr lang="en-US" altLang="ko-KR" dirty="0" smtClean="0"/>
              <a:t> field can be reused to indicate corresponding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 are valid or not </a:t>
            </a:r>
          </a:p>
        </p:txBody>
      </p:sp>
    </p:spTree>
    <p:extLst>
      <p:ext uri="{BB962C8B-B14F-4D97-AF65-F5344CB8AC3E}">
        <p14:creationId xmlns:p14="http://schemas.microsoft.com/office/powerpoint/2010/main" val="2955536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2840</TotalTime>
  <Words>393</Words>
  <Application>Microsoft Office PowerPoint</Application>
  <PresentationFormat>와이드스크린</PresentationFormat>
  <Paragraphs>138</Paragraphs>
  <Slides>5</Slides>
  <Notes>1</Notes>
  <HiddenSlides>0</HiddenSlides>
  <MMClips>0</MMClips>
  <ScaleCrop>false</ScaleCrop>
  <HeadingPairs>
    <vt:vector size="8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Times New Roman</vt:lpstr>
      <vt:lpstr>Office Theme</vt:lpstr>
      <vt:lpstr>Visio.Drawing.15</vt:lpstr>
      <vt:lpstr>WF on TDD configurations</vt:lpstr>
      <vt:lpstr>Background</vt:lpstr>
      <vt:lpstr>Background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박창환/책임연구원/차세대표준(연)ACS팀(changhwan.park@lge.com)</cp:lastModifiedBy>
  <cp:revision>219</cp:revision>
  <dcterms:created xsi:type="dcterms:W3CDTF">2017-02-14T13:23:58Z</dcterms:created>
  <dcterms:modified xsi:type="dcterms:W3CDTF">2017-10-11T09:11:05Z</dcterms:modified>
</cp:coreProperties>
</file>