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0"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6" autoAdjust="0"/>
    <p:restoredTop sz="94660"/>
  </p:normalViewPr>
  <p:slideViewPr>
    <p:cSldViewPr snapToGrid="0">
      <p:cViewPr varScale="1">
        <p:scale>
          <a:sx n="72" d="100"/>
          <a:sy n="72" d="100"/>
        </p:scale>
        <p:origin x="49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40637-4050-4987-BFB9-6E931756B8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E45FBCD-3730-4889-8639-05370207DE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A456A0-BCE0-448E-876C-776B592B0AA1}"/>
              </a:ext>
            </a:extLst>
          </p:cNvPr>
          <p:cNvSpPr>
            <a:spLocks noGrp="1"/>
          </p:cNvSpPr>
          <p:nvPr>
            <p:ph type="dt" sz="half" idx="10"/>
          </p:nvPr>
        </p:nvSpPr>
        <p:spPr/>
        <p:txBody>
          <a:bodyPr/>
          <a:lstStyle/>
          <a:p>
            <a:fld id="{06EA7493-2ECE-421E-B462-AE1073FF9103}" type="datetimeFigureOut">
              <a:rPr lang="en-US" smtClean="0"/>
              <a:t>10/11/2017</a:t>
            </a:fld>
            <a:endParaRPr lang="en-US"/>
          </a:p>
        </p:txBody>
      </p:sp>
      <p:sp>
        <p:nvSpPr>
          <p:cNvPr id="5" name="Footer Placeholder 4">
            <a:extLst>
              <a:ext uri="{FF2B5EF4-FFF2-40B4-BE49-F238E27FC236}">
                <a16:creationId xmlns:a16="http://schemas.microsoft.com/office/drawing/2014/main" id="{16471189-D591-485B-B92C-9EA9C3A7A6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BCFECE-C2A4-4EA2-B365-D9549633F1E2}"/>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690150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74DDC-26E0-4D9D-9047-75E0E9E3A37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9CCF5AB-5E0B-409F-9C71-A7869CD5FDD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A1D5C7-2B71-4041-AD23-54D010D38C6C}"/>
              </a:ext>
            </a:extLst>
          </p:cNvPr>
          <p:cNvSpPr>
            <a:spLocks noGrp="1"/>
          </p:cNvSpPr>
          <p:nvPr>
            <p:ph type="dt" sz="half" idx="10"/>
          </p:nvPr>
        </p:nvSpPr>
        <p:spPr/>
        <p:txBody>
          <a:bodyPr/>
          <a:lstStyle/>
          <a:p>
            <a:fld id="{06EA7493-2ECE-421E-B462-AE1073FF9103}" type="datetimeFigureOut">
              <a:rPr lang="en-US" smtClean="0"/>
              <a:t>10/11/2017</a:t>
            </a:fld>
            <a:endParaRPr lang="en-US"/>
          </a:p>
        </p:txBody>
      </p:sp>
      <p:sp>
        <p:nvSpPr>
          <p:cNvPr id="5" name="Footer Placeholder 4">
            <a:extLst>
              <a:ext uri="{FF2B5EF4-FFF2-40B4-BE49-F238E27FC236}">
                <a16:creationId xmlns:a16="http://schemas.microsoft.com/office/drawing/2014/main" id="{E630B190-9C5A-43B7-A331-B3C67C40A8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F18E01-16C1-4B06-B18F-BF2D237D51C6}"/>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388394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DB433C5-6C49-4A80-8D3D-924A411E0B7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0107BE-1072-45CE-9E92-EE0E41CB842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0F2CDB-3A78-485E-AA7F-7B7EEEC1EB4B}"/>
              </a:ext>
            </a:extLst>
          </p:cNvPr>
          <p:cNvSpPr>
            <a:spLocks noGrp="1"/>
          </p:cNvSpPr>
          <p:nvPr>
            <p:ph type="dt" sz="half" idx="10"/>
          </p:nvPr>
        </p:nvSpPr>
        <p:spPr/>
        <p:txBody>
          <a:bodyPr/>
          <a:lstStyle/>
          <a:p>
            <a:fld id="{06EA7493-2ECE-421E-B462-AE1073FF9103}" type="datetimeFigureOut">
              <a:rPr lang="en-US" smtClean="0"/>
              <a:t>10/11/2017</a:t>
            </a:fld>
            <a:endParaRPr lang="en-US"/>
          </a:p>
        </p:txBody>
      </p:sp>
      <p:sp>
        <p:nvSpPr>
          <p:cNvPr id="5" name="Footer Placeholder 4">
            <a:extLst>
              <a:ext uri="{FF2B5EF4-FFF2-40B4-BE49-F238E27FC236}">
                <a16:creationId xmlns:a16="http://schemas.microsoft.com/office/drawing/2014/main" id="{97946680-7B3B-4B73-9236-7D9D9DDACF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0641D8-631D-415D-926B-2687F3171F79}"/>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3684725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DA6DE-866E-4539-BD16-AE0E0182FA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FB342B2-6387-47A6-AAB6-266908CA3F2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7CF9F2-BF30-4A8F-8D33-D45D511841E5}"/>
              </a:ext>
            </a:extLst>
          </p:cNvPr>
          <p:cNvSpPr>
            <a:spLocks noGrp="1"/>
          </p:cNvSpPr>
          <p:nvPr>
            <p:ph type="dt" sz="half" idx="10"/>
          </p:nvPr>
        </p:nvSpPr>
        <p:spPr/>
        <p:txBody>
          <a:bodyPr/>
          <a:lstStyle/>
          <a:p>
            <a:fld id="{06EA7493-2ECE-421E-B462-AE1073FF9103}" type="datetimeFigureOut">
              <a:rPr lang="en-US" smtClean="0"/>
              <a:t>10/11/2017</a:t>
            </a:fld>
            <a:endParaRPr lang="en-US"/>
          </a:p>
        </p:txBody>
      </p:sp>
      <p:sp>
        <p:nvSpPr>
          <p:cNvPr id="5" name="Footer Placeholder 4">
            <a:extLst>
              <a:ext uri="{FF2B5EF4-FFF2-40B4-BE49-F238E27FC236}">
                <a16:creationId xmlns:a16="http://schemas.microsoft.com/office/drawing/2014/main" id="{B8B3DA81-AD18-46D8-9C3C-3536019D83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7C2C54-3185-4713-9865-3318EA4F8EC2}"/>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2700564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2B752-A6AE-4959-AAA3-984B77E7C48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23AA6D-ACC3-4732-9F59-6715645905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BA9B634-49BD-4370-9E2F-668B5FFAF7BC}"/>
              </a:ext>
            </a:extLst>
          </p:cNvPr>
          <p:cNvSpPr>
            <a:spLocks noGrp="1"/>
          </p:cNvSpPr>
          <p:nvPr>
            <p:ph type="dt" sz="half" idx="10"/>
          </p:nvPr>
        </p:nvSpPr>
        <p:spPr/>
        <p:txBody>
          <a:bodyPr/>
          <a:lstStyle/>
          <a:p>
            <a:fld id="{06EA7493-2ECE-421E-B462-AE1073FF9103}" type="datetimeFigureOut">
              <a:rPr lang="en-US" smtClean="0"/>
              <a:t>10/11/2017</a:t>
            </a:fld>
            <a:endParaRPr lang="en-US"/>
          </a:p>
        </p:txBody>
      </p:sp>
      <p:sp>
        <p:nvSpPr>
          <p:cNvPr id="5" name="Footer Placeholder 4">
            <a:extLst>
              <a:ext uri="{FF2B5EF4-FFF2-40B4-BE49-F238E27FC236}">
                <a16:creationId xmlns:a16="http://schemas.microsoft.com/office/drawing/2014/main" id="{D3ACBC05-4D21-417D-A3AE-059D023FE2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DA4190B-1376-411E-998D-AF5E0748AF85}"/>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002252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9AFE0-8A4E-42B6-8126-E4A6B16143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FE7ED0-3B6C-4CA9-A190-0C1F2F070B5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5112207-06D9-4DC1-BF11-0F546A58133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0B9002-25D4-4286-8421-E069F8AC487F}"/>
              </a:ext>
            </a:extLst>
          </p:cNvPr>
          <p:cNvSpPr>
            <a:spLocks noGrp="1"/>
          </p:cNvSpPr>
          <p:nvPr>
            <p:ph type="dt" sz="half" idx="10"/>
          </p:nvPr>
        </p:nvSpPr>
        <p:spPr/>
        <p:txBody>
          <a:bodyPr/>
          <a:lstStyle/>
          <a:p>
            <a:fld id="{06EA7493-2ECE-421E-B462-AE1073FF9103}" type="datetimeFigureOut">
              <a:rPr lang="en-US" smtClean="0"/>
              <a:t>10/11/2017</a:t>
            </a:fld>
            <a:endParaRPr lang="en-US"/>
          </a:p>
        </p:txBody>
      </p:sp>
      <p:sp>
        <p:nvSpPr>
          <p:cNvPr id="6" name="Footer Placeholder 5">
            <a:extLst>
              <a:ext uri="{FF2B5EF4-FFF2-40B4-BE49-F238E27FC236}">
                <a16:creationId xmlns:a16="http://schemas.microsoft.com/office/drawing/2014/main" id="{B0F21C82-077C-48D4-B564-43EDCFEBD0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C8274C-6894-4E4A-AE51-38BE84926223}"/>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786078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29764-0398-42BE-881C-E0E513F2A7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9D0779-0919-4084-9175-CF8602D7E2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CE2BBDE-0B25-48B6-A0D6-7C1CC21EC60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567B955-7407-49B0-8E5F-45F8D5237E3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A4B66BC-3D86-4932-81F7-C77A54805E5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F6D9544-DD3F-4995-A1B2-84B69FEE5C86}"/>
              </a:ext>
            </a:extLst>
          </p:cNvPr>
          <p:cNvSpPr>
            <a:spLocks noGrp="1"/>
          </p:cNvSpPr>
          <p:nvPr>
            <p:ph type="dt" sz="half" idx="10"/>
          </p:nvPr>
        </p:nvSpPr>
        <p:spPr/>
        <p:txBody>
          <a:bodyPr/>
          <a:lstStyle/>
          <a:p>
            <a:fld id="{06EA7493-2ECE-421E-B462-AE1073FF9103}" type="datetimeFigureOut">
              <a:rPr lang="en-US" smtClean="0"/>
              <a:t>10/11/2017</a:t>
            </a:fld>
            <a:endParaRPr lang="en-US"/>
          </a:p>
        </p:txBody>
      </p:sp>
      <p:sp>
        <p:nvSpPr>
          <p:cNvPr id="8" name="Footer Placeholder 7">
            <a:extLst>
              <a:ext uri="{FF2B5EF4-FFF2-40B4-BE49-F238E27FC236}">
                <a16:creationId xmlns:a16="http://schemas.microsoft.com/office/drawing/2014/main" id="{ADA0CCF4-0B78-41DB-A6F3-C4E6F536032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BC67DA6-71D7-4FE4-8AF7-CC130B964CFC}"/>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97892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01EBE-720D-44A7-8CB1-DE00603F121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D45552-7506-4A96-A230-4654760002E3}"/>
              </a:ext>
            </a:extLst>
          </p:cNvPr>
          <p:cNvSpPr>
            <a:spLocks noGrp="1"/>
          </p:cNvSpPr>
          <p:nvPr>
            <p:ph type="dt" sz="half" idx="10"/>
          </p:nvPr>
        </p:nvSpPr>
        <p:spPr/>
        <p:txBody>
          <a:bodyPr/>
          <a:lstStyle/>
          <a:p>
            <a:fld id="{06EA7493-2ECE-421E-B462-AE1073FF9103}" type="datetimeFigureOut">
              <a:rPr lang="en-US" smtClean="0"/>
              <a:t>10/11/2017</a:t>
            </a:fld>
            <a:endParaRPr lang="en-US"/>
          </a:p>
        </p:txBody>
      </p:sp>
      <p:sp>
        <p:nvSpPr>
          <p:cNvPr id="4" name="Footer Placeholder 3">
            <a:extLst>
              <a:ext uri="{FF2B5EF4-FFF2-40B4-BE49-F238E27FC236}">
                <a16:creationId xmlns:a16="http://schemas.microsoft.com/office/drawing/2014/main" id="{8A78D637-F454-4ACD-8B67-F7D00331335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B6E8483-0C4C-4423-BB6D-81663C307989}"/>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2633761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4B4C5F-08A6-4076-B496-080BC7976C74}"/>
              </a:ext>
            </a:extLst>
          </p:cNvPr>
          <p:cNvSpPr>
            <a:spLocks noGrp="1"/>
          </p:cNvSpPr>
          <p:nvPr>
            <p:ph type="dt" sz="half" idx="10"/>
          </p:nvPr>
        </p:nvSpPr>
        <p:spPr/>
        <p:txBody>
          <a:bodyPr/>
          <a:lstStyle/>
          <a:p>
            <a:fld id="{06EA7493-2ECE-421E-B462-AE1073FF9103}" type="datetimeFigureOut">
              <a:rPr lang="en-US" smtClean="0"/>
              <a:t>10/11/2017</a:t>
            </a:fld>
            <a:endParaRPr lang="en-US"/>
          </a:p>
        </p:txBody>
      </p:sp>
      <p:sp>
        <p:nvSpPr>
          <p:cNvPr id="3" name="Footer Placeholder 2">
            <a:extLst>
              <a:ext uri="{FF2B5EF4-FFF2-40B4-BE49-F238E27FC236}">
                <a16:creationId xmlns:a16="http://schemas.microsoft.com/office/drawing/2014/main" id="{F85441AD-C867-4E6B-87E8-98170912F5F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4249ECB-6215-46D8-8C58-A6DD6579039C}"/>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33080074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B1A41-9AFD-47AD-92B2-C7B98B61AA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3668EC7-2B45-4C3B-9A08-6406B29897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3F567FC-28DB-4844-9524-89E5C5BCDC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F6DF0F7-41B1-4510-A334-B77331B71A66}"/>
              </a:ext>
            </a:extLst>
          </p:cNvPr>
          <p:cNvSpPr>
            <a:spLocks noGrp="1"/>
          </p:cNvSpPr>
          <p:nvPr>
            <p:ph type="dt" sz="half" idx="10"/>
          </p:nvPr>
        </p:nvSpPr>
        <p:spPr/>
        <p:txBody>
          <a:bodyPr/>
          <a:lstStyle/>
          <a:p>
            <a:fld id="{06EA7493-2ECE-421E-B462-AE1073FF9103}" type="datetimeFigureOut">
              <a:rPr lang="en-US" smtClean="0"/>
              <a:t>10/11/2017</a:t>
            </a:fld>
            <a:endParaRPr lang="en-US"/>
          </a:p>
        </p:txBody>
      </p:sp>
      <p:sp>
        <p:nvSpPr>
          <p:cNvPr id="6" name="Footer Placeholder 5">
            <a:extLst>
              <a:ext uri="{FF2B5EF4-FFF2-40B4-BE49-F238E27FC236}">
                <a16:creationId xmlns:a16="http://schemas.microsoft.com/office/drawing/2014/main" id="{1562D253-F74E-492D-B589-A2607EB222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962B657-7D6C-489F-8518-45AB7BCD8D76}"/>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838561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AACE5-6086-41C8-B64A-0647EB24F5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C296762-BADC-417E-95A5-DE7A61CA432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AC7302F-7D3F-47D4-A46D-2D113F4631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0C4FB37-F84D-4C9D-AAF8-0469C1A56F4A}"/>
              </a:ext>
            </a:extLst>
          </p:cNvPr>
          <p:cNvSpPr>
            <a:spLocks noGrp="1"/>
          </p:cNvSpPr>
          <p:nvPr>
            <p:ph type="dt" sz="half" idx="10"/>
          </p:nvPr>
        </p:nvSpPr>
        <p:spPr/>
        <p:txBody>
          <a:bodyPr/>
          <a:lstStyle/>
          <a:p>
            <a:fld id="{06EA7493-2ECE-421E-B462-AE1073FF9103}" type="datetimeFigureOut">
              <a:rPr lang="en-US" smtClean="0"/>
              <a:t>10/11/2017</a:t>
            </a:fld>
            <a:endParaRPr lang="en-US"/>
          </a:p>
        </p:txBody>
      </p:sp>
      <p:sp>
        <p:nvSpPr>
          <p:cNvPr id="6" name="Footer Placeholder 5">
            <a:extLst>
              <a:ext uri="{FF2B5EF4-FFF2-40B4-BE49-F238E27FC236}">
                <a16:creationId xmlns:a16="http://schemas.microsoft.com/office/drawing/2014/main" id="{0E81E8C8-EA04-4131-A20F-33F60614C1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89C7B3-3321-47FE-AC6D-D3E6F7202794}"/>
              </a:ext>
            </a:extLst>
          </p:cNvPr>
          <p:cNvSpPr>
            <a:spLocks noGrp="1"/>
          </p:cNvSpPr>
          <p:nvPr>
            <p:ph type="sldNum" sz="quarter" idx="12"/>
          </p:nvPr>
        </p:nvSpPr>
        <p:spPr/>
        <p:txBody>
          <a:bodyPr/>
          <a:lstStyle/>
          <a:p>
            <a:fld id="{DAB4537C-3E24-48F2-ABD8-8862DE865662}" type="slidenum">
              <a:rPr lang="en-US" smtClean="0"/>
              <a:t>‹#›</a:t>
            </a:fld>
            <a:endParaRPr lang="en-US"/>
          </a:p>
        </p:txBody>
      </p:sp>
    </p:spTree>
    <p:extLst>
      <p:ext uri="{BB962C8B-B14F-4D97-AF65-F5344CB8AC3E}">
        <p14:creationId xmlns:p14="http://schemas.microsoft.com/office/powerpoint/2010/main" val="1220384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9AB6CC-83C8-4526-9CFD-68B511DCC6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EBE8955-3B05-409C-8666-95153DF31E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A90B81-B433-4DFD-978E-2C1338F95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A7493-2ECE-421E-B462-AE1073FF9103}" type="datetimeFigureOut">
              <a:rPr lang="en-US" smtClean="0"/>
              <a:t>10/11/2017</a:t>
            </a:fld>
            <a:endParaRPr lang="en-US"/>
          </a:p>
        </p:txBody>
      </p:sp>
      <p:sp>
        <p:nvSpPr>
          <p:cNvPr id="5" name="Footer Placeholder 4">
            <a:extLst>
              <a:ext uri="{FF2B5EF4-FFF2-40B4-BE49-F238E27FC236}">
                <a16:creationId xmlns:a16="http://schemas.microsoft.com/office/drawing/2014/main" id="{F791C1A1-9D56-47E6-9CF1-80BBF8F17B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853BB52-03F2-4EC3-9DB3-3D67A07A07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B4537C-3E24-48F2-ABD8-8862DE865662}" type="slidenum">
              <a:rPr lang="en-US" smtClean="0"/>
              <a:t>‹#›</a:t>
            </a:fld>
            <a:endParaRPr lang="en-US"/>
          </a:p>
        </p:txBody>
      </p:sp>
    </p:spTree>
    <p:extLst>
      <p:ext uri="{BB962C8B-B14F-4D97-AF65-F5344CB8AC3E}">
        <p14:creationId xmlns:p14="http://schemas.microsoft.com/office/powerpoint/2010/main" val="16051455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7895C-BE77-4540-9D3D-9DDBBA4E67D3}"/>
              </a:ext>
            </a:extLst>
          </p:cNvPr>
          <p:cNvSpPr>
            <a:spLocks noGrp="1"/>
          </p:cNvSpPr>
          <p:nvPr>
            <p:ph type="ctrTitle"/>
          </p:nvPr>
        </p:nvSpPr>
        <p:spPr/>
        <p:txBody>
          <a:bodyPr>
            <a:normAutofit/>
          </a:bodyPr>
          <a:lstStyle/>
          <a:p>
            <a:r>
              <a:rPr lang="sv-SE" dirty="0"/>
              <a:t>Way Forward on NPUSCH for NB-</a:t>
            </a:r>
            <a:r>
              <a:rPr lang="sv-SE" dirty="0" err="1"/>
              <a:t>IoT</a:t>
            </a:r>
            <a:r>
              <a:rPr lang="sv-SE" dirty="0"/>
              <a:t> TDD</a:t>
            </a:r>
            <a:endParaRPr lang="en-US" dirty="0"/>
          </a:p>
        </p:txBody>
      </p:sp>
      <p:sp>
        <p:nvSpPr>
          <p:cNvPr id="3" name="Subtitle 2">
            <a:extLst>
              <a:ext uri="{FF2B5EF4-FFF2-40B4-BE49-F238E27FC236}">
                <a16:creationId xmlns:a16="http://schemas.microsoft.com/office/drawing/2014/main" id="{451C1A98-421F-42B2-9B71-731AFD208916}"/>
              </a:ext>
            </a:extLst>
          </p:cNvPr>
          <p:cNvSpPr>
            <a:spLocks noGrp="1"/>
          </p:cNvSpPr>
          <p:nvPr>
            <p:ph type="subTitle" idx="1"/>
          </p:nvPr>
        </p:nvSpPr>
        <p:spPr/>
        <p:txBody>
          <a:bodyPr/>
          <a:lstStyle/>
          <a:p>
            <a:r>
              <a:rPr lang="sv-SE" dirty="0"/>
              <a:t>Ericsson, LG, [HW</a:t>
            </a:r>
            <a:r>
              <a:rPr lang="sv-SE"/>
              <a:t>, Nokia]….</a:t>
            </a:r>
            <a:endParaRPr lang="en-US" dirty="0"/>
          </a:p>
        </p:txBody>
      </p:sp>
      <p:sp>
        <p:nvSpPr>
          <p:cNvPr id="5" name="Rectangle 4">
            <a:extLst>
              <a:ext uri="{FF2B5EF4-FFF2-40B4-BE49-F238E27FC236}">
                <a16:creationId xmlns:a16="http://schemas.microsoft.com/office/drawing/2014/main" id="{DC3595EB-ADD3-4C07-9F30-A19CF3A59AFD}"/>
              </a:ext>
            </a:extLst>
          </p:cNvPr>
          <p:cNvSpPr/>
          <p:nvPr/>
        </p:nvSpPr>
        <p:spPr>
          <a:xfrm>
            <a:off x="180622" y="199033"/>
            <a:ext cx="6096000" cy="923330"/>
          </a:xfrm>
          <a:prstGeom prst="rect">
            <a:avLst/>
          </a:prstGeom>
        </p:spPr>
        <p:txBody>
          <a:bodyPr>
            <a:spAutoFit/>
          </a:bodyPr>
          <a:lstStyle/>
          <a:p>
            <a:r>
              <a:rPr lang="en-GB" altLang="ko-KR" dirty="0">
                <a:latin typeface="Calibri" pitchFamily="34" charset="0"/>
                <a:cs typeface="Times New Roman" pitchFamily="18" charset="0"/>
              </a:rPr>
              <a:t>3GPP TSG RAN WG1 </a:t>
            </a:r>
            <a:r>
              <a:rPr lang="en-US" altLang="ko-KR" dirty="0">
                <a:latin typeface="Calibri" pitchFamily="34" charset="0"/>
                <a:cs typeface="Times New Roman" pitchFamily="18" charset="0"/>
              </a:rPr>
              <a:t>Meeting #90bis</a:t>
            </a:r>
          </a:p>
          <a:p>
            <a:r>
              <a:rPr lang="en-CA" altLang="zh-CN" dirty="0">
                <a:latin typeface="Calibri" pitchFamily="34" charset="0"/>
                <a:cs typeface="Times New Roman" pitchFamily="18" charset="0"/>
              </a:rPr>
              <a:t>Prague, Czech Republic, 9</a:t>
            </a:r>
            <a:r>
              <a:rPr lang="en-CA" altLang="zh-CN" baseline="30000" dirty="0">
                <a:latin typeface="Calibri" pitchFamily="34" charset="0"/>
                <a:cs typeface="Times New Roman" pitchFamily="18" charset="0"/>
              </a:rPr>
              <a:t>th</a:t>
            </a:r>
            <a:r>
              <a:rPr lang="en-CA" altLang="zh-CN" dirty="0">
                <a:latin typeface="Calibri" pitchFamily="34" charset="0"/>
                <a:cs typeface="Times New Roman" pitchFamily="18" charset="0"/>
              </a:rPr>
              <a:t> – 13</a:t>
            </a:r>
            <a:r>
              <a:rPr lang="en-CA" altLang="zh-CN" baseline="30000" dirty="0">
                <a:latin typeface="Calibri" pitchFamily="34" charset="0"/>
                <a:cs typeface="Times New Roman" pitchFamily="18" charset="0"/>
              </a:rPr>
              <a:t>th</a:t>
            </a:r>
            <a:r>
              <a:rPr lang="en-CA" altLang="zh-CN" dirty="0">
                <a:latin typeface="Calibri" pitchFamily="34" charset="0"/>
                <a:cs typeface="Times New Roman" pitchFamily="18" charset="0"/>
              </a:rPr>
              <a:t> October 2017</a:t>
            </a:r>
          </a:p>
          <a:p>
            <a:r>
              <a:rPr lang="en-US" altLang="ko-KR" dirty="0">
                <a:latin typeface="Calibri" pitchFamily="34" charset="0"/>
                <a:cs typeface="Times New Roman" pitchFamily="18" charset="0"/>
              </a:rPr>
              <a:t>Agenda item 6.2.6.3</a:t>
            </a:r>
          </a:p>
        </p:txBody>
      </p:sp>
      <p:sp>
        <p:nvSpPr>
          <p:cNvPr id="6" name="Rectangle 5">
            <a:extLst/>
          </p:cNvPr>
          <p:cNvSpPr/>
          <p:nvPr/>
        </p:nvSpPr>
        <p:spPr>
          <a:xfrm>
            <a:off x="10561983" y="291366"/>
            <a:ext cx="1392072" cy="369332"/>
          </a:xfrm>
          <a:prstGeom prst="rect">
            <a:avLst/>
          </a:prstGeom>
        </p:spPr>
        <p:txBody>
          <a:bodyPr wrap="square">
            <a:spAutoFit/>
          </a:bodyPr>
          <a:lstStyle/>
          <a:p>
            <a:r>
              <a:rPr lang="en-US" dirty="0"/>
              <a:t>R1-1719095</a:t>
            </a:r>
            <a:endParaRPr lang="en-US" altLang="ko-KR" dirty="0">
              <a:latin typeface="Calibri" pitchFamily="34" charset="0"/>
              <a:cs typeface="Times New Roman" pitchFamily="18" charset="0"/>
            </a:endParaRPr>
          </a:p>
        </p:txBody>
      </p:sp>
    </p:spTree>
    <p:extLst>
      <p:ext uri="{BB962C8B-B14F-4D97-AF65-F5344CB8AC3E}">
        <p14:creationId xmlns:p14="http://schemas.microsoft.com/office/powerpoint/2010/main" val="2569240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196" y="214123"/>
            <a:ext cx="10515600" cy="1325563"/>
          </a:xfrm>
        </p:spPr>
        <p:txBody>
          <a:bodyPr/>
          <a:lstStyle/>
          <a:p>
            <a:r>
              <a:rPr lang="en-US" dirty="0"/>
              <a:t>Background</a:t>
            </a:r>
          </a:p>
        </p:txBody>
      </p:sp>
      <p:sp>
        <p:nvSpPr>
          <p:cNvPr id="3" name="Content Placeholder 2"/>
          <p:cNvSpPr>
            <a:spLocks noGrp="1"/>
          </p:cNvSpPr>
          <p:nvPr>
            <p:ph idx="1"/>
          </p:nvPr>
        </p:nvSpPr>
        <p:spPr>
          <a:xfrm>
            <a:off x="536196" y="1204127"/>
            <a:ext cx="10515600" cy="5406398"/>
          </a:xfrm>
        </p:spPr>
        <p:txBody>
          <a:bodyPr>
            <a:normAutofit fontScale="92500" lnSpcReduction="20000"/>
          </a:bodyPr>
          <a:lstStyle/>
          <a:p>
            <a:r>
              <a:rPr lang="en-US" dirty="0"/>
              <a:t>The LTE TDD Uplink-downlink configurations are as follows:</a:t>
            </a:r>
          </a:p>
          <a:p>
            <a:endParaRPr lang="en-US" dirty="0"/>
          </a:p>
          <a:p>
            <a:endParaRPr lang="en-US" dirty="0"/>
          </a:p>
          <a:p>
            <a:endParaRPr lang="en-US" dirty="0"/>
          </a:p>
          <a:p>
            <a:endParaRPr lang="en-US" dirty="0"/>
          </a:p>
          <a:p>
            <a:endParaRPr lang="en-US" dirty="0"/>
          </a:p>
          <a:p>
            <a:endParaRPr lang="en-US" dirty="0"/>
          </a:p>
          <a:p>
            <a:endParaRPr lang="sv-SE" dirty="0"/>
          </a:p>
          <a:p>
            <a:pPr marL="0" indent="0">
              <a:buNone/>
            </a:pPr>
            <a:endParaRPr lang="en-US" dirty="0"/>
          </a:p>
          <a:p>
            <a:pPr algn="just"/>
            <a:r>
              <a:rPr lang="sv-SE" sz="2400" dirty="0"/>
              <a:t>NPUSCH </a:t>
            </a:r>
            <a:r>
              <a:rPr lang="sv-SE" sz="2400" dirty="0" err="1"/>
              <a:t>using</a:t>
            </a:r>
            <a:r>
              <a:rPr lang="sv-SE" sz="2400" dirty="0"/>
              <a:t> </a:t>
            </a:r>
            <a:r>
              <a:rPr lang="sv-SE" sz="2400" dirty="0" err="1"/>
              <a:t>subcarrier</a:t>
            </a:r>
            <a:r>
              <a:rPr lang="sv-SE" sz="2400" dirty="0"/>
              <a:t> </a:t>
            </a:r>
            <a:r>
              <a:rPr lang="sv-SE" sz="2400" dirty="0" err="1"/>
              <a:t>spacing</a:t>
            </a:r>
            <a:r>
              <a:rPr lang="sv-SE" sz="2400" dirty="0"/>
              <a:t>  </a:t>
            </a:r>
            <a:r>
              <a:rPr lang="sv-SE" sz="2400" dirty="0" err="1"/>
              <a:t>of</a:t>
            </a:r>
            <a:r>
              <a:rPr lang="sv-SE" sz="2400" dirty="0"/>
              <a:t> 3.75KHZ </a:t>
            </a:r>
            <a:r>
              <a:rPr lang="sv-SE" sz="2400" dirty="0" err="1"/>
              <a:t>requires</a:t>
            </a:r>
            <a:r>
              <a:rPr lang="sv-SE" sz="2400" dirty="0"/>
              <a:t> a pair </a:t>
            </a:r>
            <a:r>
              <a:rPr lang="sv-SE" sz="2400" dirty="0" err="1"/>
              <a:t>of</a:t>
            </a:r>
            <a:r>
              <a:rPr lang="sv-SE" sz="2400" dirty="0"/>
              <a:t> UL </a:t>
            </a:r>
            <a:r>
              <a:rPr lang="sv-SE" sz="2400" dirty="0" err="1"/>
              <a:t>adjacent</a:t>
            </a:r>
            <a:r>
              <a:rPr lang="sv-SE" sz="2400" dirty="0"/>
              <a:t> </a:t>
            </a:r>
            <a:r>
              <a:rPr lang="sv-SE" sz="2400" dirty="0" err="1"/>
              <a:t>subframes</a:t>
            </a:r>
            <a:r>
              <a:rPr lang="sv-SE" sz="2400" dirty="0"/>
              <a:t> (not </a:t>
            </a:r>
            <a:r>
              <a:rPr lang="sv-SE" sz="2400" dirty="0" err="1"/>
              <a:t>available</a:t>
            </a:r>
            <a:r>
              <a:rPr lang="sv-SE" sz="2400" dirty="0"/>
              <a:t> in all UL/DL TDD </a:t>
            </a:r>
            <a:r>
              <a:rPr lang="sv-SE" sz="2400" dirty="0" err="1"/>
              <a:t>configurations</a:t>
            </a:r>
            <a:r>
              <a:rPr lang="sv-SE" sz="2400" dirty="0"/>
              <a:t>) for </a:t>
            </a:r>
            <a:r>
              <a:rPr lang="sv-SE" sz="2400" dirty="0" err="1"/>
              <a:t>avoiding</a:t>
            </a:r>
            <a:r>
              <a:rPr lang="sv-SE" sz="2400" dirty="0"/>
              <a:t> the </a:t>
            </a:r>
            <a:r>
              <a:rPr lang="sv-SE" sz="2400" dirty="0" err="1"/>
              <a:t>truncation</a:t>
            </a:r>
            <a:r>
              <a:rPr lang="sv-SE" sz="2400" dirty="0"/>
              <a:t> </a:t>
            </a:r>
            <a:r>
              <a:rPr lang="sv-SE" sz="2400" dirty="0" err="1"/>
              <a:t>of</a:t>
            </a:r>
            <a:r>
              <a:rPr lang="sv-SE" sz="2400" dirty="0"/>
              <a:t> </a:t>
            </a:r>
            <a:r>
              <a:rPr lang="en-US" sz="2400" dirty="0"/>
              <a:t>the fourth symbol (index #3), among the seven OFDM symbols </a:t>
            </a:r>
            <a:r>
              <a:rPr lang="sv-SE" sz="2400" dirty="0" err="1"/>
              <a:t>carried</a:t>
            </a:r>
            <a:r>
              <a:rPr lang="sv-SE" sz="2400" dirty="0"/>
              <a:t> over a </a:t>
            </a:r>
            <a:r>
              <a:rPr lang="sv-SE" sz="2400" dirty="0" err="1"/>
              <a:t>slot</a:t>
            </a:r>
            <a:r>
              <a:rPr lang="sv-SE" sz="2400" dirty="0"/>
              <a:t> lasting for 2ms.</a:t>
            </a:r>
          </a:p>
          <a:p>
            <a:pPr algn="just"/>
            <a:r>
              <a:rPr lang="sv-SE" sz="2400" dirty="0"/>
              <a:t>NPUSCH: </a:t>
            </a:r>
            <a:r>
              <a:rPr lang="en-GB" sz="2400" dirty="0"/>
              <a:t>As in FDD, NPUSCH for TDD should take into consideration the design of NPRACH for TDD (i.e., the co-existence of NPRACH and NPUSCH).</a:t>
            </a:r>
          </a:p>
          <a:p>
            <a:pPr algn="just"/>
            <a:endParaRPr lang="en-US" sz="2400" dirty="0"/>
          </a:p>
        </p:txBody>
      </p:sp>
      <p:pic>
        <p:nvPicPr>
          <p:cNvPr id="1026" name="Picture 2">
            <a:extLst>
              <a:ext uri="{FF2B5EF4-FFF2-40B4-BE49-F238E27FC236}">
                <a16:creationId xmlns:a16="http://schemas.microsoft.com/office/drawing/2014/main" id="{549034B3-5CDA-45AE-8990-89ABC0585A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9389" y="2231126"/>
            <a:ext cx="4410075"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844DDB97-4663-4695-96CA-FCEBCCF16D79}"/>
              </a:ext>
            </a:extLst>
          </p:cNvPr>
          <p:cNvSpPr txBox="1"/>
          <p:nvPr/>
        </p:nvSpPr>
        <p:spPr>
          <a:xfrm>
            <a:off x="7474225" y="3882393"/>
            <a:ext cx="3446777" cy="215444"/>
          </a:xfrm>
          <a:prstGeom prst="rect">
            <a:avLst/>
          </a:prstGeom>
          <a:noFill/>
        </p:spPr>
        <p:txBody>
          <a:bodyPr wrap="none" rtlCol="0">
            <a:spAutoFit/>
          </a:bodyPr>
          <a:lstStyle/>
          <a:p>
            <a:pPr hangingPunct="0"/>
            <a:r>
              <a:rPr lang="en-US" sz="800" b="1" dirty="0"/>
              <a:t>Figure : Slot duration associated with a subcarrier spacing equal to 3.75KHz.</a:t>
            </a:r>
            <a:endParaRPr lang="en-US" sz="800" dirty="0"/>
          </a:p>
        </p:txBody>
      </p:sp>
      <p:sp>
        <p:nvSpPr>
          <p:cNvPr id="6" name="Left Brace 5">
            <a:extLst>
              <a:ext uri="{FF2B5EF4-FFF2-40B4-BE49-F238E27FC236}">
                <a16:creationId xmlns:a16="http://schemas.microsoft.com/office/drawing/2014/main" id="{28CF6C00-AABA-4B43-82E6-405ACC9A1D57}"/>
              </a:ext>
            </a:extLst>
          </p:cNvPr>
          <p:cNvSpPr/>
          <p:nvPr/>
        </p:nvSpPr>
        <p:spPr>
          <a:xfrm rot="5400000">
            <a:off x="7886823" y="1182117"/>
            <a:ext cx="45719" cy="208908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Left Brace 7">
            <a:extLst>
              <a:ext uri="{FF2B5EF4-FFF2-40B4-BE49-F238E27FC236}">
                <a16:creationId xmlns:a16="http://schemas.microsoft.com/office/drawing/2014/main" id="{D4C9548D-2BAF-42E5-96C9-15C6F96822FA}"/>
              </a:ext>
            </a:extLst>
          </p:cNvPr>
          <p:cNvSpPr/>
          <p:nvPr/>
        </p:nvSpPr>
        <p:spPr>
          <a:xfrm rot="5400000">
            <a:off x="9980150" y="1182298"/>
            <a:ext cx="45719" cy="2089081"/>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42A1E81F-BC05-41B8-9289-9310DD2F2EFC}"/>
              </a:ext>
            </a:extLst>
          </p:cNvPr>
          <p:cNvCxnSpPr/>
          <p:nvPr/>
        </p:nvCxnSpPr>
        <p:spPr>
          <a:xfrm>
            <a:off x="8954223" y="1855302"/>
            <a:ext cx="0" cy="848139"/>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4D5779F-CC72-4B19-A856-DF40D08E2FF1}"/>
              </a:ext>
            </a:extLst>
          </p:cNvPr>
          <p:cNvSpPr txBox="1"/>
          <p:nvPr/>
        </p:nvSpPr>
        <p:spPr>
          <a:xfrm>
            <a:off x="7567574" y="1878397"/>
            <a:ext cx="663964" cy="215444"/>
          </a:xfrm>
          <a:prstGeom prst="rect">
            <a:avLst/>
          </a:prstGeom>
          <a:noFill/>
        </p:spPr>
        <p:txBody>
          <a:bodyPr wrap="none" rtlCol="0">
            <a:spAutoFit/>
          </a:bodyPr>
          <a:lstStyle/>
          <a:p>
            <a:pPr hangingPunct="0"/>
            <a:r>
              <a:rPr lang="en-US" sz="800" b="1" dirty="0"/>
              <a:t>1 subframe</a:t>
            </a:r>
            <a:endParaRPr lang="en-US" sz="800" dirty="0"/>
          </a:p>
        </p:txBody>
      </p:sp>
      <p:sp>
        <p:nvSpPr>
          <p:cNvPr id="12" name="TextBox 11">
            <a:extLst>
              <a:ext uri="{FF2B5EF4-FFF2-40B4-BE49-F238E27FC236}">
                <a16:creationId xmlns:a16="http://schemas.microsoft.com/office/drawing/2014/main" id="{7E8C2FE3-5DB6-47E9-9B2D-73D0B8AB2DD7}"/>
              </a:ext>
            </a:extLst>
          </p:cNvPr>
          <p:cNvSpPr txBox="1"/>
          <p:nvPr/>
        </p:nvSpPr>
        <p:spPr>
          <a:xfrm>
            <a:off x="9635895" y="1858447"/>
            <a:ext cx="663964" cy="215444"/>
          </a:xfrm>
          <a:prstGeom prst="rect">
            <a:avLst/>
          </a:prstGeom>
          <a:noFill/>
        </p:spPr>
        <p:txBody>
          <a:bodyPr wrap="none" rtlCol="0">
            <a:spAutoFit/>
          </a:bodyPr>
          <a:lstStyle/>
          <a:p>
            <a:pPr hangingPunct="0"/>
            <a:r>
              <a:rPr lang="en-US" sz="800" b="1" dirty="0"/>
              <a:t>1 subframe</a:t>
            </a:r>
            <a:endParaRPr lang="en-US" sz="800" dirty="0"/>
          </a:p>
        </p:txBody>
      </p:sp>
      <p:pic>
        <p:nvPicPr>
          <p:cNvPr id="13" name="Picture 12">
            <a:extLst>
              <a:ext uri="{FF2B5EF4-FFF2-40B4-BE49-F238E27FC236}">
                <a16:creationId xmlns:a16="http://schemas.microsoft.com/office/drawing/2014/main" id="{5837EF2F-97C4-442F-95D9-7E297A607073}"/>
              </a:ext>
            </a:extLst>
          </p:cNvPr>
          <p:cNvPicPr>
            <a:picLocks noChangeAspect="1"/>
          </p:cNvPicPr>
          <p:nvPr/>
        </p:nvPicPr>
        <p:blipFill rotWithShape="1">
          <a:blip r:embed="rId3"/>
          <a:srcRect l="10854" r="11687" b="10132"/>
          <a:stretch/>
        </p:blipFill>
        <p:spPr>
          <a:xfrm>
            <a:off x="443946" y="1986119"/>
            <a:ext cx="5350050" cy="2181544"/>
          </a:xfrm>
          <a:prstGeom prst="rect">
            <a:avLst/>
          </a:prstGeom>
        </p:spPr>
      </p:pic>
    </p:spTree>
    <p:extLst>
      <p:ext uri="{BB962C8B-B14F-4D97-AF65-F5344CB8AC3E}">
        <p14:creationId xmlns:p14="http://schemas.microsoft.com/office/powerpoint/2010/main" val="3578091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B2318FD-2CC5-47B2-9CA8-8BFCC989FEA7}"/>
              </a:ext>
            </a:extLst>
          </p:cNvPr>
          <p:cNvSpPr txBox="1"/>
          <p:nvPr/>
        </p:nvSpPr>
        <p:spPr>
          <a:xfrm>
            <a:off x="809408" y="204622"/>
            <a:ext cx="2551211" cy="769441"/>
          </a:xfrm>
          <a:prstGeom prst="rect">
            <a:avLst/>
          </a:prstGeom>
          <a:noFill/>
        </p:spPr>
        <p:txBody>
          <a:bodyPr wrap="none" rtlCol="0">
            <a:spAutoFit/>
          </a:bodyPr>
          <a:lstStyle/>
          <a:p>
            <a:r>
              <a:rPr lang="en-US" sz="4400" dirty="0"/>
              <a:t>Proposals</a:t>
            </a:r>
            <a:r>
              <a:rPr lang="sv-SE" sz="4400" dirty="0"/>
              <a:t>:</a:t>
            </a:r>
            <a:endParaRPr lang="en-US" sz="4400" dirty="0"/>
          </a:p>
        </p:txBody>
      </p:sp>
      <p:sp>
        <p:nvSpPr>
          <p:cNvPr id="10" name="TextBox 9">
            <a:extLst>
              <a:ext uri="{FF2B5EF4-FFF2-40B4-BE49-F238E27FC236}">
                <a16:creationId xmlns:a16="http://schemas.microsoft.com/office/drawing/2014/main" id="{1615B5E1-6390-49A2-A2F2-D7435E8C4AE2}"/>
              </a:ext>
            </a:extLst>
          </p:cNvPr>
          <p:cNvSpPr txBox="1"/>
          <p:nvPr/>
        </p:nvSpPr>
        <p:spPr>
          <a:xfrm>
            <a:off x="92765" y="1283119"/>
            <a:ext cx="11807687" cy="5847755"/>
          </a:xfrm>
          <a:prstGeom prst="rect">
            <a:avLst/>
          </a:prstGeom>
          <a:noFill/>
        </p:spPr>
        <p:txBody>
          <a:bodyPr wrap="square" rtlCol="0">
            <a:spAutoFit/>
          </a:bodyPr>
          <a:lstStyle/>
          <a:p>
            <a:r>
              <a:rPr lang="en-US" sz="1700" dirty="0"/>
              <a:t>For NPUSCH in NB-IoT TDD:  </a:t>
            </a:r>
          </a:p>
          <a:p>
            <a:endParaRPr lang="en-US" sz="1700" dirty="0"/>
          </a:p>
          <a:p>
            <a:pPr marL="742950" lvl="1" indent="-285750">
              <a:buFont typeface="Arial" panose="020B0604020202020204" pitchFamily="34" charset="0"/>
              <a:buChar char="•"/>
            </a:pPr>
            <a:r>
              <a:rPr lang="en-US" sz="1700" dirty="0"/>
              <a:t>For NPUSCH in TDD, both subcarrier spacings, 3.75KHz and 15KHz are supported.</a:t>
            </a:r>
          </a:p>
          <a:p>
            <a:pPr marL="742950" lvl="1" indent="-285750" latinLnBrk="1">
              <a:buFont typeface="Arial" panose="020B0604020202020204" pitchFamily="34" charset="0"/>
              <a:buChar char="•"/>
            </a:pPr>
            <a:r>
              <a:rPr lang="en-US" sz="1700" dirty="0"/>
              <a:t>NPUSCH transmissions with 15kHz subcarrier spacing are supported in all UL/DL configurations for NB-IoT TDD system.</a:t>
            </a:r>
          </a:p>
          <a:p>
            <a:pPr marL="742950" lvl="1" indent="-285750" latinLnBrk="1">
              <a:buFont typeface="Arial" panose="020B0604020202020204" pitchFamily="34" charset="0"/>
              <a:buChar char="•"/>
            </a:pPr>
            <a:r>
              <a:rPr lang="en-US" sz="1700" dirty="0"/>
              <a:t>Single-tone NPUSCH transmission with 3.75kHz subcarrier spacing is supported for NB-IoT TDD system following one of the alternatives below: </a:t>
            </a:r>
          </a:p>
          <a:p>
            <a:pPr marL="1200150" lvl="2" indent="-285750" latinLnBrk="1">
              <a:buFont typeface="Wingdings" panose="05000000000000000000" pitchFamily="2" charset="2"/>
              <a:buChar char="Ø"/>
            </a:pPr>
            <a:r>
              <a:rPr lang="en-US" sz="1600" dirty="0"/>
              <a:t>Alt1: NPUSCH slot structure with 3.75kHz subcarrier spacing is modified at least to fit a single UL subframe </a:t>
            </a:r>
            <a:r>
              <a:rPr lang="en-US" sz="1600" i="1" dirty="0"/>
              <a:t>to be supported in all UL/DL configurations (e.g.., it would imply transmitting the slot discontinuously, or changing the number of symbols carried per slot)</a:t>
            </a:r>
            <a:endParaRPr lang="en-US" sz="1600" dirty="0"/>
          </a:p>
          <a:p>
            <a:pPr marL="1200150" lvl="2" indent="-285750" latinLnBrk="1">
              <a:buFont typeface="Wingdings" panose="05000000000000000000" pitchFamily="2" charset="2"/>
              <a:buChar char="Ø"/>
            </a:pPr>
            <a:r>
              <a:rPr lang="en-US" sz="1600" i="1" dirty="0"/>
              <a:t>Alt2: NPUSCH slot structure with 3.75kHz subcarrier spacing is kept unmodified and is supported only on TDD configurations with pairs of UL adjacent subframes </a:t>
            </a:r>
            <a:r>
              <a:rPr lang="en-GB" sz="1600" i="1" dirty="0"/>
              <a:t>(TDD configurations #1,#4)</a:t>
            </a:r>
            <a:endParaRPr lang="en-US" sz="1600" dirty="0"/>
          </a:p>
          <a:p>
            <a:pPr marL="1200150" lvl="2" indent="-285750" latinLnBrk="1">
              <a:buFont typeface="Wingdings" panose="05000000000000000000" pitchFamily="2" charset="2"/>
              <a:buChar char="Ø"/>
            </a:pPr>
            <a:r>
              <a:rPr lang="en-US" sz="1600" i="1" dirty="0"/>
              <a:t>Alt3: NPUSCH slot structure with 3.75kHz subcarrier spacing is kept unmodified and is supported only on TDD configurations with three or two UL adjacent subframes </a:t>
            </a:r>
            <a:r>
              <a:rPr lang="en-GB" sz="1600" i="1" dirty="0"/>
              <a:t>(TDD configurations #0,#1,#3,#4,#6)</a:t>
            </a:r>
            <a:r>
              <a:rPr lang="en-GB" sz="1600" dirty="0"/>
              <a:t> </a:t>
            </a:r>
            <a:endParaRPr lang="en-US" sz="1600" dirty="0"/>
          </a:p>
          <a:p>
            <a:pPr marL="1657350" lvl="3" indent="-285750" latinLnBrk="1">
              <a:buFont typeface="Wingdings" panose="05000000000000000000" pitchFamily="2" charset="2"/>
              <a:buChar char="§"/>
            </a:pPr>
            <a:r>
              <a:rPr lang="en-GB" sz="1600" i="1" dirty="0"/>
              <a:t>For TDD configurations counting with three adjacent subframes, the 2ms slot is mapped over two out of three adjacent subframes in order to avoid discontinuities within one slot.</a:t>
            </a:r>
          </a:p>
          <a:p>
            <a:pPr marL="1200150" lvl="2" indent="-285750" latinLnBrk="1">
              <a:buFont typeface="Wingdings" panose="05000000000000000000" pitchFamily="2" charset="2"/>
              <a:buChar char="Ø"/>
            </a:pPr>
            <a:r>
              <a:rPr lang="en-US" sz="1600" i="1" dirty="0"/>
              <a:t>Alt4: NPUSCH slot structure with 3.75kHz subcarrier spacing is kept unmodified and </a:t>
            </a:r>
            <a:r>
              <a:rPr lang="en-US" sz="1600" dirty="0"/>
              <a:t>used in 2 out of 3 uplink adjacent subframes. In other UL/DL configurations (TDD configuration #0 and #6), NPUSCH slot structure modified for single UL subframe is used in the remaining uplink subframes </a:t>
            </a:r>
            <a:r>
              <a:rPr lang="en-US" sz="1600" i="1" dirty="0"/>
              <a:t>(e.g.., it would imply transmitting the slot discontinuously, or changing the number of symbols carried per slot)</a:t>
            </a:r>
            <a:r>
              <a:rPr lang="en-US" sz="1600" dirty="0"/>
              <a:t>.</a:t>
            </a:r>
          </a:p>
          <a:p>
            <a:pPr marL="742950" lvl="1" indent="-285750">
              <a:buFont typeface="Arial" panose="020B0604020202020204" pitchFamily="34" charset="0"/>
              <a:buChar char="•"/>
            </a:pPr>
            <a:r>
              <a:rPr lang="en-GB" sz="1700" dirty="0"/>
              <a:t>As in FDD, NPUSCH for TDD should take into consideration the co-existence of NPRACH and NPUSCH</a:t>
            </a:r>
            <a:r>
              <a:rPr lang="en-US" sz="1700" dirty="0"/>
              <a:t>.</a:t>
            </a:r>
          </a:p>
          <a:p>
            <a:pPr marL="742950" lvl="1" indent="-285750">
              <a:buFont typeface="Arial" panose="020B0604020202020204" pitchFamily="34" charset="0"/>
              <a:buChar char="•"/>
            </a:pPr>
            <a:r>
              <a:rPr lang="en-US" sz="1700" dirty="0"/>
              <a:t>If NPRACH for TDD keeps the subcarrier spacing of 3.75KHz, NPUSCH with subcarrier spacing of 15KHz for TDD uses the same number of subcarriers that can be allocated in FDD (i.e., 1, 3, 6, 12 subcarriers).</a:t>
            </a:r>
          </a:p>
        </p:txBody>
      </p:sp>
    </p:spTree>
    <p:extLst>
      <p:ext uri="{BB962C8B-B14F-4D97-AF65-F5344CB8AC3E}">
        <p14:creationId xmlns:p14="http://schemas.microsoft.com/office/powerpoint/2010/main" val="10057494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3578</TotalTime>
  <Words>153</Words>
  <Application>Microsoft Office PowerPoint</Application>
  <PresentationFormat>Widescreen</PresentationFormat>
  <Paragraphs>34</Paragraphs>
  <Slides>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vt:i4>
      </vt:variant>
    </vt:vector>
  </HeadingPairs>
  <TitlesOfParts>
    <vt:vector size="11" baseType="lpstr">
      <vt:lpstr>DengXian</vt:lpstr>
      <vt:lpstr>Malgun Gothic</vt:lpstr>
      <vt:lpstr>Arial</vt:lpstr>
      <vt:lpstr>Calibri</vt:lpstr>
      <vt:lpstr>Calibri Light</vt:lpstr>
      <vt:lpstr>Times New Roman</vt:lpstr>
      <vt:lpstr>Wingdings</vt:lpstr>
      <vt:lpstr>Office Theme</vt:lpstr>
      <vt:lpstr>Way Forward on NPUSCH for NB-IoT TDD</vt:lpstr>
      <vt:lpstr>Background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TDD NB-IoT</dc:title>
  <dc:creator>Ericsson1</dc:creator>
  <cp:lastModifiedBy>EGERMED1</cp:lastModifiedBy>
  <cp:revision>72</cp:revision>
  <dcterms:created xsi:type="dcterms:W3CDTF">2017-08-18T07:18:33Z</dcterms:created>
  <dcterms:modified xsi:type="dcterms:W3CDTF">2017-10-11T08:17:25Z</dcterms:modified>
</cp:coreProperties>
</file>