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notesMasterIdLst>
    <p:notesMasterId r:id="rId13"/>
  </p:notesMasterIdLst>
  <p:sldIdLst>
    <p:sldId id="256" r:id="rId2"/>
    <p:sldId id="257" r:id="rId3"/>
    <p:sldId id="260" r:id="rId4"/>
    <p:sldId id="258" r:id="rId5"/>
    <p:sldId id="259"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0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t>10/12/2017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t>10/12/2017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GB" sz="2400" b="1" dirty="0"/>
              <a:t>3GPP TSG RAN WG1 Meeting </a:t>
            </a:r>
            <a:r>
              <a:rPr lang="en-GB" sz="2400" b="1" dirty="0" smtClean="0"/>
              <a:t>#</a:t>
            </a:r>
            <a:r>
              <a:rPr lang="en-GB" sz="2400" b="1" dirty="0" err="1" smtClean="0"/>
              <a:t>90bis</a:t>
            </a:r>
            <a:r>
              <a:rPr lang="en-GB" sz="2400" b="1" dirty="0" smtClean="0"/>
              <a:t>		               </a:t>
            </a:r>
            <a:r>
              <a:rPr lang="en-GB" sz="2400" b="1" dirty="0" err="1"/>
              <a:t>R1</a:t>
            </a:r>
            <a:r>
              <a:rPr lang="en-GB" sz="2400" b="1" dirty="0"/>
              <a:t>-1719047</a:t>
            </a:r>
            <a:endParaRPr lang="en-US" sz="2400" dirty="0"/>
          </a:p>
          <a:p>
            <a:r>
              <a:rPr lang="en-US" sz="2400" b="1" dirty="0" smtClean="0"/>
              <a:t>Prague, Czech Republic, 9</a:t>
            </a:r>
            <a:r>
              <a:rPr lang="en-US" sz="2400" b="1" baseline="30000" dirty="0" smtClean="0"/>
              <a:t>th</a:t>
            </a:r>
            <a:r>
              <a:rPr lang="en-US" sz="2400" b="1" dirty="0" smtClean="0"/>
              <a:t> </a:t>
            </a:r>
            <a:r>
              <a:rPr lang="en-US" sz="2400" b="1" dirty="0"/>
              <a:t>- </a:t>
            </a:r>
            <a:r>
              <a:rPr lang="en-US" sz="2400" b="1" dirty="0" smtClean="0"/>
              <a:t>13</a:t>
            </a:r>
            <a:r>
              <a:rPr lang="en-US" sz="2400" b="1" baseline="30000" dirty="0" smtClean="0"/>
              <a:t>th</a:t>
            </a:r>
            <a:r>
              <a:rPr lang="en-US" sz="2400" b="1" dirty="0" smtClean="0"/>
              <a:t> September 2017</a:t>
            </a:r>
          </a:p>
          <a:p>
            <a:r>
              <a:rPr kumimoji="1" lang="en-US" altLang="ja-JP" sz="2400" b="1" dirty="0"/>
              <a:t>Agenda item: </a:t>
            </a:r>
            <a:r>
              <a:rPr kumimoji="1" lang="en-US" altLang="ja-JP" sz="2400" b="1" dirty="0" smtClean="0"/>
              <a:t>6.2.7.2</a:t>
            </a:r>
            <a:endParaRPr kumimoji="1" lang="ja-JP" altLang="en-US" sz="2400" b="1" dirty="0"/>
          </a:p>
        </p:txBody>
      </p:sp>
      <p:sp>
        <p:nvSpPr>
          <p:cNvPr id="2" name="TextBox 1"/>
          <p:cNvSpPr txBox="1"/>
          <p:nvPr/>
        </p:nvSpPr>
        <p:spPr>
          <a:xfrm>
            <a:off x="381000" y="2209800"/>
            <a:ext cx="8382000" cy="1323439"/>
          </a:xfrm>
          <a:prstGeom prst="rect">
            <a:avLst/>
          </a:prstGeom>
          <a:noFill/>
        </p:spPr>
        <p:txBody>
          <a:bodyPr wrap="square" rtlCol="0">
            <a:spAutoFit/>
          </a:bodyPr>
          <a:lstStyle/>
          <a:p>
            <a:pPr algn="ctr"/>
            <a:r>
              <a:rPr lang="en-US" sz="4000" dirty="0" err="1" smtClean="0"/>
              <a:t>WF</a:t>
            </a:r>
            <a:r>
              <a:rPr lang="en-US" sz="4000" dirty="0" smtClean="0"/>
              <a:t> on Interference mitigation for aerial vehicles</a:t>
            </a:r>
            <a:endParaRPr lang="en-US" sz="4000" dirty="0"/>
          </a:p>
        </p:txBody>
      </p:sp>
      <p:sp>
        <p:nvSpPr>
          <p:cNvPr id="3" name="TextBox 2"/>
          <p:cNvSpPr txBox="1"/>
          <p:nvPr/>
        </p:nvSpPr>
        <p:spPr>
          <a:xfrm>
            <a:off x="228600" y="3922693"/>
            <a:ext cx="8686800" cy="523220"/>
          </a:xfrm>
          <a:prstGeom prst="rect">
            <a:avLst/>
          </a:prstGeom>
          <a:noFill/>
        </p:spPr>
        <p:txBody>
          <a:bodyPr wrap="square" rtlCol="0">
            <a:spAutoFit/>
          </a:bodyPr>
          <a:lstStyle/>
          <a:p>
            <a:pPr algn="ctr"/>
            <a:r>
              <a:rPr lang="en-US" sz="2800" dirty="0" smtClean="0"/>
              <a:t>Intel, </a:t>
            </a:r>
            <a:r>
              <a:rPr lang="en-US" sz="2800" dirty="0" err="1" smtClean="0"/>
              <a:t>Sequans</a:t>
            </a:r>
            <a:r>
              <a:rPr lang="en-US" sz="2800" dirty="0" smtClean="0"/>
              <a:t>, </a:t>
            </a:r>
            <a:r>
              <a:rPr lang="en-GB" sz="2800" dirty="0" smtClean="0"/>
              <a:t>Nokia, </a:t>
            </a:r>
            <a:r>
              <a:rPr lang="en-GB" sz="2800" dirty="0"/>
              <a:t>Nokia Shanghai Bell </a:t>
            </a:r>
            <a:endParaRPr lang="en-US" sz="2800" dirty="0"/>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(6/7)</a:t>
            </a:r>
            <a:endParaRPr lang="ru-RU" dirty="0"/>
          </a:p>
        </p:txBody>
      </p:sp>
      <p:pic>
        <p:nvPicPr>
          <p:cNvPr id="8194" name="Picture 2" descr="UMa-AV-All-beam-AoA_2GHz_terrestrials_UL_SINR"/>
          <p:cNvPicPr>
            <a:picLocks noChangeAspect="1" noChangeArrowheads="1"/>
          </p:cNvPicPr>
          <p:nvPr/>
        </p:nvPicPr>
        <p:blipFill>
          <a:blip r:embed="rId2">
            <a:extLst>
              <a:ext uri="{28A0092B-C50C-407E-A947-70E740481C1C}">
                <a14:useLocalDpi xmlns:a14="http://schemas.microsoft.com/office/drawing/2010/main" val="0"/>
              </a:ext>
            </a:extLst>
          </a:blip>
          <a:srcRect l="8467" r="7489" b="2948"/>
          <a:stretch>
            <a:fillRect/>
          </a:stretch>
        </p:blipFill>
        <p:spPr bwMode="auto">
          <a:xfrm>
            <a:off x="647700" y="1143000"/>
            <a:ext cx="7848600" cy="442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914400" y="5564746"/>
            <a:ext cx="7315200" cy="1200329"/>
          </a:xfrm>
          <a:prstGeom prst="rect">
            <a:avLst/>
          </a:prstGeom>
        </p:spPr>
        <p:txBody>
          <a:bodyPr wrap="square">
            <a:spAutoFit/>
          </a:bodyPr>
          <a:lstStyle/>
          <a:p>
            <a:pPr algn="ctr">
              <a:spcBef>
                <a:spcPts val="600"/>
              </a:spcBef>
              <a:spcAft>
                <a:spcPts val="600"/>
              </a:spcAft>
            </a:pPr>
            <a:r>
              <a:rPr lang="en-GB" b="1" dirty="0">
                <a:latin typeface="Times New Roman" panose="02020603050405020304" pitchFamily="18" charset="0"/>
                <a:ea typeface="MS Mincho" panose="02020609040205080304" pitchFamily="49" charset="-128"/>
              </a:rPr>
              <a:t>Figure </a:t>
            </a:r>
            <a:r>
              <a:rPr lang="en-GB" b="1" dirty="0" smtClean="0">
                <a:latin typeface="Times New Roman" panose="02020603050405020304" pitchFamily="18" charset="0"/>
                <a:ea typeface="MS Mincho" panose="02020609040205080304" pitchFamily="49" charset="-128"/>
              </a:rPr>
              <a:t>5 </a:t>
            </a:r>
            <a:r>
              <a:rPr lang="en-GB" b="1" dirty="0">
                <a:latin typeface="Times New Roman" panose="02020603050405020304" pitchFamily="18" charset="0"/>
                <a:ea typeface="MS Mincho" panose="02020609040205080304" pitchFamily="49" charset="-128"/>
              </a:rPr>
              <a:t>UL </a:t>
            </a:r>
            <a:r>
              <a:rPr lang="en-GB" b="1" dirty="0" err="1">
                <a:latin typeface="Times New Roman" panose="02020603050405020304" pitchFamily="18" charset="0"/>
                <a:ea typeface="MS Mincho" panose="02020609040205080304" pitchFamily="49" charset="-128"/>
              </a:rPr>
              <a:t>SINR</a:t>
            </a:r>
            <a:r>
              <a:rPr lang="en-GB" b="1" dirty="0">
                <a:latin typeface="Times New Roman" panose="02020603050405020304" pitchFamily="18" charset="0"/>
                <a:ea typeface="MS Mincho" panose="02020609040205080304" pitchFamily="49" charset="-128"/>
              </a:rPr>
              <a:t> CDF performance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in the presence of aerials using </a:t>
            </a:r>
            <a:r>
              <a:rPr lang="en-GB" b="1" dirty="0" err="1">
                <a:latin typeface="Times New Roman" panose="02020603050405020304" pitchFamily="18" charset="0"/>
                <a:ea typeface="MS Mincho" panose="02020609040205080304" pitchFamily="49" charset="-128"/>
              </a:rPr>
              <a:t>omni</a:t>
            </a:r>
            <a:r>
              <a:rPr lang="en-GB" b="1" dirty="0">
                <a:latin typeface="Times New Roman" panose="02020603050405020304" pitchFamily="18" charset="0"/>
                <a:ea typeface="MS Mincho" panose="02020609040205080304" pitchFamily="49" charset="-128"/>
              </a:rPr>
              <a:t>-directional antenna or gnostic beamforming (</a:t>
            </a:r>
            <a:r>
              <a:rPr lang="en-GB" b="1" dirty="0" err="1">
                <a:latin typeface="Times New Roman" panose="02020603050405020304" pitchFamily="18" charset="0"/>
                <a:ea typeface="MS Mincho" panose="02020609040205080304" pitchFamily="49" charset="-128"/>
              </a:rPr>
              <a:t>LoS</a:t>
            </a:r>
            <a:r>
              <a:rPr lang="en-GB" b="1" dirty="0">
                <a:latin typeface="Times New Roman" panose="02020603050405020304" pitchFamily="18" charset="0"/>
                <a:ea typeface="MS Mincho" panose="02020609040205080304" pitchFamily="49" charset="-128"/>
              </a:rPr>
              <a:t> tracking) with various beam-widths (solid lines) compared to the UL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without the presence of aerials (dashed line</a:t>
            </a:r>
            <a:r>
              <a:rPr lang="en-GB" b="1" dirty="0" smtClean="0">
                <a:latin typeface="Times New Roman" panose="02020603050405020304" pitchFamily="18" charset="0"/>
                <a:ea typeface="MS Mincho" panose="02020609040205080304" pitchFamily="49" charset="-128"/>
              </a:rPr>
              <a:t>). [2]</a:t>
            </a:r>
            <a:endParaRPr lang="ru-RU" b="1"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986681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(7/7)</a:t>
            </a:r>
            <a:endParaRPr lang="ru-RU" dirty="0"/>
          </a:p>
        </p:txBody>
      </p:sp>
      <p:pic>
        <p:nvPicPr>
          <p:cNvPr id="9218" name="Picture 2" descr="UMa-AV-All-beam-AoA_2GHz_aerials_UL_SINR"/>
          <p:cNvPicPr>
            <a:picLocks noChangeAspect="1" noChangeArrowheads="1"/>
          </p:cNvPicPr>
          <p:nvPr/>
        </p:nvPicPr>
        <p:blipFill>
          <a:blip r:embed="rId2">
            <a:extLst>
              <a:ext uri="{28A0092B-C50C-407E-A947-70E740481C1C}">
                <a14:useLocalDpi xmlns:a14="http://schemas.microsoft.com/office/drawing/2010/main" val="0"/>
              </a:ext>
            </a:extLst>
          </a:blip>
          <a:srcRect l="8322" r="7491"/>
          <a:stretch>
            <a:fillRect/>
          </a:stretch>
        </p:blipFill>
        <p:spPr bwMode="auto">
          <a:xfrm>
            <a:off x="819150" y="1143000"/>
            <a:ext cx="7505700" cy="439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143000" y="5545802"/>
            <a:ext cx="6858000" cy="1200329"/>
          </a:xfrm>
          <a:prstGeom prst="rect">
            <a:avLst/>
          </a:prstGeom>
        </p:spPr>
        <p:txBody>
          <a:bodyPr wrap="square">
            <a:spAutoFit/>
          </a:bodyPr>
          <a:lstStyle/>
          <a:p>
            <a:pPr algn="ctr">
              <a:spcBef>
                <a:spcPts val="600"/>
              </a:spcBef>
              <a:spcAft>
                <a:spcPts val="600"/>
              </a:spcAft>
            </a:pPr>
            <a:r>
              <a:rPr lang="en-GB" b="1" dirty="0">
                <a:latin typeface="Times New Roman" panose="02020603050405020304" pitchFamily="18" charset="0"/>
                <a:ea typeface="MS Mincho" panose="02020609040205080304" pitchFamily="49" charset="-128"/>
              </a:rPr>
              <a:t>Figure 6</a:t>
            </a:r>
            <a:r>
              <a:rPr lang="en-GB" b="1" dirty="0" smtClean="0">
                <a:latin typeface="Times New Roman" panose="02020603050405020304" pitchFamily="18" charset="0"/>
                <a:ea typeface="MS Mincho" panose="02020609040205080304" pitchFamily="49" charset="-128"/>
              </a:rPr>
              <a:t> </a:t>
            </a:r>
            <a:r>
              <a:rPr lang="en-GB" b="1" dirty="0">
                <a:latin typeface="Times New Roman" panose="02020603050405020304" pitchFamily="18" charset="0"/>
                <a:ea typeface="MS Mincho" panose="02020609040205080304" pitchFamily="49" charset="-128"/>
              </a:rPr>
              <a:t>UL </a:t>
            </a:r>
            <a:r>
              <a:rPr lang="en-GB" b="1" dirty="0" err="1">
                <a:latin typeface="Times New Roman" panose="02020603050405020304" pitchFamily="18" charset="0"/>
                <a:ea typeface="MS Mincho" panose="02020609040205080304" pitchFamily="49" charset="-128"/>
              </a:rPr>
              <a:t>SINR</a:t>
            </a:r>
            <a:r>
              <a:rPr lang="en-GB" b="1" dirty="0">
                <a:latin typeface="Times New Roman" panose="02020603050405020304" pitchFamily="18" charset="0"/>
                <a:ea typeface="MS Mincho" panose="02020609040205080304" pitchFamily="49" charset="-128"/>
              </a:rPr>
              <a:t> CDF performance of aerial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using </a:t>
            </a:r>
            <a:r>
              <a:rPr lang="en-GB" b="1" dirty="0" err="1">
                <a:latin typeface="Times New Roman" panose="02020603050405020304" pitchFamily="18" charset="0"/>
                <a:ea typeface="MS Mincho" panose="02020609040205080304" pitchFamily="49" charset="-128"/>
              </a:rPr>
              <a:t>omni</a:t>
            </a:r>
            <a:r>
              <a:rPr lang="en-GB" b="1" dirty="0">
                <a:latin typeface="Times New Roman" panose="02020603050405020304" pitchFamily="18" charset="0"/>
                <a:ea typeface="MS Mincho" panose="02020609040205080304" pitchFamily="49" charset="-128"/>
              </a:rPr>
              <a:t>-directional antenna or gnostic beamforming (</a:t>
            </a:r>
            <a:r>
              <a:rPr lang="en-GB" b="1" dirty="0" err="1">
                <a:latin typeface="Times New Roman" panose="02020603050405020304" pitchFamily="18" charset="0"/>
                <a:ea typeface="MS Mincho" panose="02020609040205080304" pitchFamily="49" charset="-128"/>
              </a:rPr>
              <a:t>LoS</a:t>
            </a:r>
            <a:r>
              <a:rPr lang="en-GB" b="1" dirty="0">
                <a:latin typeface="Times New Roman" panose="02020603050405020304" pitchFamily="18" charset="0"/>
                <a:ea typeface="MS Mincho" panose="02020609040205080304" pitchFamily="49" charset="-128"/>
              </a:rPr>
              <a:t> tracking) with various beam-widths (solid lines) compared to the UL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without the presence of aerials (dashed line</a:t>
            </a:r>
            <a:r>
              <a:rPr lang="en-GB" b="1" dirty="0" smtClean="0">
                <a:latin typeface="Times New Roman" panose="02020603050405020304" pitchFamily="18" charset="0"/>
                <a:ea typeface="MS Mincho" panose="02020609040205080304" pitchFamily="49" charset="-128"/>
              </a:rPr>
              <a:t>). [2]</a:t>
            </a:r>
            <a:endParaRPr lang="ru-RU" b="1"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1288206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(1/2)</a:t>
            </a:r>
            <a:endParaRPr lang="ru-RU" dirty="0"/>
          </a:p>
        </p:txBody>
      </p:sp>
      <p:graphicFrame>
        <p:nvGraphicFramePr>
          <p:cNvPr id="4" name="Table 3"/>
          <p:cNvGraphicFramePr>
            <a:graphicFrameLocks noGrp="1"/>
          </p:cNvGraphicFramePr>
          <p:nvPr>
            <p:extLst>
              <p:ext uri="{D42A27DB-BD31-4B8C-83A1-F6EECF244321}">
                <p14:modId xmlns:p14="http://schemas.microsoft.com/office/powerpoint/2010/main" val="1840063367"/>
              </p:ext>
            </p:extLst>
          </p:nvPr>
        </p:nvGraphicFramePr>
        <p:xfrm>
          <a:off x="114300" y="1219200"/>
          <a:ext cx="8915400" cy="5425440"/>
        </p:xfrm>
        <a:graphic>
          <a:graphicData uri="http://schemas.openxmlformats.org/drawingml/2006/table">
            <a:tbl>
              <a:tblPr firstRow="1" bandRow="1">
                <a:tableStyleId>{073A0DAA-6AF3-43AB-8588-CEC1D06C72B9}</a:tableStyleId>
              </a:tblPr>
              <a:tblGrid>
                <a:gridCol w="8915400"/>
              </a:tblGrid>
              <a:tr h="370840">
                <a:tc>
                  <a:txBody>
                    <a:bodyPr/>
                    <a:lstStyle/>
                    <a:p>
                      <a:pPr marL="914400" indent="-914400">
                        <a:spcAft>
                          <a:spcPts val="0"/>
                        </a:spcAft>
                        <a:tabLst>
                          <a:tab pos="914400" algn="l"/>
                        </a:tabLst>
                      </a:pPr>
                      <a:r>
                        <a:rPr lang="en-GB" sz="1400" b="1" dirty="0" smtClean="0">
                          <a:solidFill>
                            <a:schemeClr val="tx1"/>
                          </a:solidFill>
                          <a:effectLst/>
                          <a:highlight>
                            <a:srgbClr val="00FF00"/>
                          </a:highlight>
                          <a:latin typeface="Times" panose="02020603050405020304" pitchFamily="18" charset="0"/>
                          <a:ea typeface="MS Mincho" panose="02020609040205080304" pitchFamily="49" charset="-128"/>
                          <a:cs typeface="Times" panose="02020603050405020304" pitchFamily="18" charset="0"/>
                        </a:rPr>
                        <a:t>Agreement:</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914400" indent="-914400">
                        <a:spcAft>
                          <a:spcPts val="0"/>
                        </a:spcAft>
                        <a:tabLst>
                          <a:tab pos="914400" algn="l"/>
                        </a:tabLst>
                      </a:pPr>
                      <a:r>
                        <a:rPr lang="en-GB"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Following potential solutions for interference mitigation are further evaluated in </a:t>
                      </a:r>
                      <a:r>
                        <a:rPr lang="en-GB"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RAN1#91</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Arial" panose="020B0604020202020204" pitchFamily="34" charset="0"/>
                        <a:buChar char="–"/>
                        <a:tabLst>
                          <a:tab pos="914400" algn="l"/>
                        </a:tabLst>
                      </a:pPr>
                      <a:r>
                        <a:rPr lang="en-GB"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For Downlink,</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Network coordination</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600200" lvl="3" indent="-228600">
                        <a:spcAft>
                          <a:spcPts val="0"/>
                        </a:spcAft>
                        <a:buFont typeface="Arial" panose="020B0604020202020204" pitchFamily="34" charset="0"/>
                        <a:buChar char="–"/>
                        <a:tabLst>
                          <a:tab pos="914400" algn="l"/>
                          <a:tab pos="914400" algn="l"/>
                          <a:tab pos="1828800" algn="l"/>
                        </a:tabLst>
                      </a:pP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CoMP</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2057400" lvl="4" indent="-228600">
                        <a:spcAft>
                          <a:spcPts val="0"/>
                        </a:spcAft>
                        <a:buFont typeface="Arial" panose="020B0604020202020204" pitchFamily="34" charset="0"/>
                        <a:buChar char="•"/>
                        <a:tabLst>
                          <a:tab pos="914400" algn="l"/>
                          <a:tab pos="914400" algn="l"/>
                          <a:tab pos="19431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Note: companies should provide their assumptions on the coordination set size.</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600200" lvl="3" indent="-228600">
                        <a:spcAft>
                          <a:spcPts val="0"/>
                        </a:spcAft>
                        <a:buFont typeface="Arial" panose="020B0604020202020204" pitchFamily="34" charset="0"/>
                        <a:buChar char="–"/>
                        <a:tabLst>
                          <a:tab pos="914400" algn="l"/>
                          <a:tab pos="914400" algn="l"/>
                          <a:tab pos="1828800" algn="l"/>
                        </a:tabLst>
                      </a:pP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ICIC</a:t>
                      </a: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a:t>
                      </a: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eICIC</a:t>
                      </a: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a:t>
                      </a: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FeICIC</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2057400" lvl="4" indent="-228600">
                        <a:spcAft>
                          <a:spcPts val="0"/>
                        </a:spcAft>
                        <a:buFont typeface="Arial" panose="020B0604020202020204" pitchFamily="34" charset="0"/>
                        <a:buChar char="•"/>
                        <a:tabLst>
                          <a:tab pos="914400" algn="l"/>
                          <a:tab pos="914400" algn="l"/>
                          <a:tab pos="19431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Note: companies should provide their assumptions on the coordination set size.</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600200" lvl="3" indent="-228600">
                        <a:spcAft>
                          <a:spcPts val="0"/>
                        </a:spcAft>
                        <a:buFont typeface="Arial" panose="020B0604020202020204" pitchFamily="34" charset="0"/>
                        <a:buChar char="–"/>
                        <a:tabLst>
                          <a:tab pos="914400" algn="l"/>
                          <a:tab pos="914400" algn="l"/>
                          <a:tab pos="18288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Resource reservation</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Receive Beamforming (i.e., IRC receiver)</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Other solutions are not precluded</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Arial" panose="020B0604020202020204" pitchFamily="34" charset="0"/>
                        <a:buChar char="–"/>
                        <a:tabLst>
                          <a:tab pos="9144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For Uplink,</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Power control-based mechanisms</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Transmission beamforming (optional for evaluations)</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2057400" lvl="4" indent="-228600">
                        <a:spcAft>
                          <a:spcPts val="0"/>
                        </a:spcAft>
                        <a:buFont typeface="Arial" panose="020B0604020202020204" pitchFamily="34" charset="0"/>
                        <a:buChar char="•"/>
                        <a:tabLst>
                          <a:tab pos="914400" algn="l"/>
                          <a:tab pos="914400" algn="l"/>
                          <a:tab pos="19431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Note 1:  proponents are encouraged to provide results for transmission beamforming when the number of UE </a:t>
                      </a: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Tx</a:t>
                      </a: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 antennas is larger than 2.</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2057400" lvl="4" indent="-228600">
                        <a:spcAft>
                          <a:spcPts val="0"/>
                        </a:spcAft>
                        <a:buFont typeface="Arial" panose="020B0604020202020204" pitchFamily="34" charset="0"/>
                        <a:buChar char="•"/>
                        <a:tabLst>
                          <a:tab pos="914400" algn="l"/>
                          <a:tab pos="914400" algn="l"/>
                          <a:tab pos="19431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Note 2:  proponents are encouraged to provide details of channel models.</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Network coordination</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600200" lvl="3" indent="-228600">
                        <a:spcAft>
                          <a:spcPts val="0"/>
                        </a:spcAft>
                        <a:buFont typeface="Arial" panose="020B0604020202020204" pitchFamily="34" charset="0"/>
                        <a:buChar char="–"/>
                        <a:tabLst>
                          <a:tab pos="914400" algn="l"/>
                          <a:tab pos="914400" algn="l"/>
                          <a:tab pos="1828800" algn="l"/>
                        </a:tabLst>
                      </a:pP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CoMP</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2057400" lvl="4" indent="-228600">
                        <a:spcAft>
                          <a:spcPts val="0"/>
                        </a:spcAft>
                        <a:buFont typeface="Arial" panose="020B0604020202020204" pitchFamily="34" charset="0"/>
                        <a:buChar char="•"/>
                        <a:tabLst>
                          <a:tab pos="914400" algn="l"/>
                          <a:tab pos="914400" algn="l"/>
                          <a:tab pos="19431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Note: companies should provide their assumptions on the coordination set size.</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600200" lvl="3" indent="-228600">
                        <a:spcAft>
                          <a:spcPts val="0"/>
                        </a:spcAft>
                        <a:buFont typeface="Arial" panose="020B0604020202020204" pitchFamily="34" charset="0"/>
                        <a:buChar char="–"/>
                        <a:tabLst>
                          <a:tab pos="914400" algn="l"/>
                          <a:tab pos="914400" algn="l"/>
                          <a:tab pos="1828800" algn="l"/>
                        </a:tabLst>
                      </a:pPr>
                      <a:r>
                        <a:rPr lang="en-US" sz="1400" dirty="0" err="1"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ICIC</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2057400" lvl="4" indent="-228600">
                        <a:spcAft>
                          <a:spcPts val="0"/>
                        </a:spcAft>
                        <a:buFont typeface="Arial" panose="020B0604020202020204" pitchFamily="34" charset="0"/>
                        <a:buChar char="•"/>
                        <a:tabLst>
                          <a:tab pos="914400" algn="l"/>
                          <a:tab pos="914400" algn="l"/>
                          <a:tab pos="19431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Note: companies should provide their assumptions on the coordination set size.</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600200" lvl="3" indent="-228600">
                        <a:spcAft>
                          <a:spcPts val="0"/>
                        </a:spcAft>
                        <a:buFont typeface="Arial" panose="020B0604020202020204" pitchFamily="34" charset="0"/>
                        <a:buChar char="–"/>
                        <a:tabLst>
                          <a:tab pos="914400" algn="l"/>
                          <a:tab pos="914400" algn="l"/>
                          <a:tab pos="18288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Resource reservation</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spcAft>
                          <a:spcPts val="0"/>
                        </a:spcAft>
                        <a:buFont typeface="Arial" panose="020B0604020202020204" pitchFamily="34" charset="0"/>
                        <a:buChar char="•"/>
                        <a:tabLst>
                          <a:tab pos="914400" algn="l"/>
                          <a:tab pos="914400" algn="l"/>
                          <a:tab pos="13716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Other solutions are not precluded</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Arial" panose="020B0604020202020204" pitchFamily="34" charset="0"/>
                        <a:buChar char="–"/>
                        <a:tabLst>
                          <a:tab pos="914400" algn="l"/>
                        </a:tabLst>
                      </a:pPr>
                      <a:r>
                        <a:rPr lang="en-US" sz="1400" dirty="0" smtClean="0">
                          <a:solidFill>
                            <a:schemeClr val="tx1"/>
                          </a:solidFill>
                          <a:effectLst/>
                          <a:latin typeface="Times" panose="02020603050405020304" pitchFamily="18" charset="0"/>
                          <a:ea typeface="MS Mincho" panose="02020609040205080304" pitchFamily="49" charset="-128"/>
                          <a:cs typeface="Times" panose="02020603050405020304" pitchFamily="18" charset="0"/>
                        </a:rPr>
                        <a:t>Implementation based solutions are not precluded in the evaluation</a:t>
                      </a:r>
                      <a:endParaRPr lang="ru-RU" sz="1400" dirty="0" smtClean="0">
                        <a:solidFill>
                          <a:schemeClr val="tx1"/>
                        </a:solidFill>
                        <a:effectLst/>
                        <a:latin typeface="Times" panose="02020603050405020304" pitchFamily="18" charset="0"/>
                        <a:ea typeface="Batang" panose="02030600000101010101" pitchFamily="18" charset="-127"/>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96450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(2/2)</a:t>
            </a:r>
            <a:endParaRPr lang="ru-RU" dirty="0"/>
          </a:p>
        </p:txBody>
      </p:sp>
      <p:sp>
        <p:nvSpPr>
          <p:cNvPr id="3" name="Content Placeholder 2"/>
          <p:cNvSpPr>
            <a:spLocks noGrp="1"/>
          </p:cNvSpPr>
          <p:nvPr>
            <p:ph idx="1"/>
          </p:nvPr>
        </p:nvSpPr>
        <p:spPr/>
        <p:txBody>
          <a:bodyPr>
            <a:normAutofit fontScale="92500" lnSpcReduction="10000"/>
          </a:bodyPr>
          <a:lstStyle/>
          <a:p>
            <a:r>
              <a:rPr lang="en-US" sz="2600" dirty="0">
                <a:ea typeface="MS Mincho" panose="02020609040205080304" pitchFamily="49" charset="-128"/>
                <a:cs typeface="Times" panose="02020603050405020304" pitchFamily="18" charset="0"/>
              </a:rPr>
              <a:t>Ground </a:t>
            </a:r>
            <a:r>
              <a:rPr lang="en-US" sz="2600" dirty="0" err="1">
                <a:ea typeface="MS Mincho" panose="02020609040205080304" pitchFamily="49" charset="-128"/>
                <a:cs typeface="Times" panose="02020603050405020304" pitchFamily="18" charset="0"/>
              </a:rPr>
              <a:t>UEs</a:t>
            </a:r>
            <a:r>
              <a:rPr lang="en-US" sz="2600" dirty="0">
                <a:ea typeface="MS Mincho" panose="02020609040205080304" pitchFamily="49" charset="-128"/>
                <a:cs typeface="Times" panose="02020603050405020304" pitchFamily="18" charset="0"/>
              </a:rPr>
              <a:t> are equipped with </a:t>
            </a:r>
            <a:r>
              <a:rPr lang="en-US" sz="2600" dirty="0" err="1">
                <a:ea typeface="MS Mincho" panose="02020609040205080304" pitchFamily="49" charset="-128"/>
                <a:cs typeface="Times" panose="02020603050405020304" pitchFamily="18" charset="0"/>
              </a:rPr>
              <a:t>omni</a:t>
            </a:r>
            <a:r>
              <a:rPr lang="en-US" sz="2600" dirty="0">
                <a:ea typeface="MS Mincho" panose="02020609040205080304" pitchFamily="49" charset="-128"/>
                <a:cs typeface="Times" panose="02020603050405020304" pitchFamily="18" charset="0"/>
              </a:rPr>
              <a:t>-directional antennas to be able to communicate with </a:t>
            </a:r>
            <a:r>
              <a:rPr lang="en-US" sz="2600" dirty="0" err="1">
                <a:ea typeface="MS Mincho" panose="02020609040205080304" pitchFamily="49" charset="-128"/>
                <a:cs typeface="Times" panose="02020603050405020304" pitchFamily="18" charset="0"/>
              </a:rPr>
              <a:t>eNBs</a:t>
            </a:r>
            <a:r>
              <a:rPr lang="en-US" sz="2600" dirty="0">
                <a:ea typeface="MS Mincho" panose="02020609040205080304" pitchFamily="49" charset="-128"/>
                <a:cs typeface="Times" panose="02020603050405020304" pitchFamily="18" charset="0"/>
              </a:rPr>
              <a:t> within the scattering rich terrestrial environment which results to wide angle-of-arrival angle spreads. Additionally, shadow fading caused by terrestrial obstacles protect ground </a:t>
            </a:r>
            <a:r>
              <a:rPr lang="en-US" sz="2600" dirty="0" err="1">
                <a:ea typeface="MS Mincho" panose="02020609040205080304" pitchFamily="49" charset="-128"/>
                <a:cs typeface="Times" panose="02020603050405020304" pitchFamily="18" charset="0"/>
              </a:rPr>
              <a:t>UEs</a:t>
            </a:r>
            <a:r>
              <a:rPr lang="en-US" sz="2600" dirty="0">
                <a:ea typeface="MS Mincho" panose="02020609040205080304" pitchFamily="49" charset="-128"/>
                <a:cs typeface="Times" panose="02020603050405020304" pitchFamily="18" charset="0"/>
              </a:rPr>
              <a:t> from inter-cell interference. </a:t>
            </a:r>
          </a:p>
          <a:p>
            <a:r>
              <a:rPr lang="en-US" sz="2600" dirty="0">
                <a:ea typeface="MS Mincho" panose="02020609040205080304" pitchFamily="49" charset="-128"/>
                <a:cs typeface="Times" panose="02020603050405020304" pitchFamily="18" charset="0"/>
              </a:rPr>
              <a:t>However, for aerial vehicles the above are not true since the increased LOS probability limits the azimuth and zenith angle of arrival spreads while shadow fading is significantly reduced leaving the aerials unprotected from receiving and causing interference. </a:t>
            </a:r>
          </a:p>
          <a:p>
            <a:r>
              <a:rPr lang="en-US" sz="2600" dirty="0">
                <a:ea typeface="MS Mincho" panose="02020609040205080304" pitchFamily="49" charset="-128"/>
                <a:cs typeface="Times" panose="02020603050405020304" pitchFamily="18" charset="0"/>
              </a:rPr>
              <a:t>The use of </a:t>
            </a:r>
            <a:r>
              <a:rPr lang="en-US" sz="2600" dirty="0" err="1">
                <a:ea typeface="MS Mincho" panose="02020609040205080304" pitchFamily="49" charset="-128"/>
                <a:cs typeface="Times" panose="02020603050405020304" pitchFamily="18" charset="0"/>
              </a:rPr>
              <a:t>omni</a:t>
            </a:r>
            <a:r>
              <a:rPr lang="en-US" sz="2600" dirty="0">
                <a:ea typeface="MS Mincho" panose="02020609040205080304" pitchFamily="49" charset="-128"/>
                <a:cs typeface="Times" panose="02020603050405020304" pitchFamily="18" charset="0"/>
              </a:rPr>
              <a:t>-directional antennas for aerial vehicles is neither necessary nor beneficial. [1]</a:t>
            </a:r>
          </a:p>
          <a:p>
            <a:endParaRPr lang="ru-RU" dirty="0"/>
          </a:p>
        </p:txBody>
      </p:sp>
    </p:spTree>
    <p:extLst>
      <p:ext uri="{BB962C8B-B14F-4D97-AF65-F5344CB8AC3E}">
        <p14:creationId xmlns:p14="http://schemas.microsoft.com/office/powerpoint/2010/main" val="22698951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ru-RU" dirty="0"/>
          </a:p>
        </p:txBody>
      </p:sp>
      <p:sp>
        <p:nvSpPr>
          <p:cNvPr id="3" name="Content Placeholder 2"/>
          <p:cNvSpPr>
            <a:spLocks noGrp="1"/>
          </p:cNvSpPr>
          <p:nvPr>
            <p:ph idx="1"/>
          </p:nvPr>
        </p:nvSpPr>
        <p:spPr/>
        <p:txBody>
          <a:bodyPr>
            <a:normAutofit/>
          </a:bodyPr>
          <a:lstStyle/>
          <a:p>
            <a:r>
              <a:rPr lang="en-GB" sz="2000" dirty="0" smtClean="0">
                <a:ea typeface="MS Mincho" panose="02020609040205080304" pitchFamily="49" charset="-128"/>
                <a:cs typeface="Times" panose="02020603050405020304" pitchFamily="18" charset="0"/>
              </a:rPr>
              <a:t>The </a:t>
            </a:r>
            <a:r>
              <a:rPr lang="en-GB" sz="2000" dirty="0">
                <a:ea typeface="MS Mincho" panose="02020609040205080304" pitchFamily="49" charset="-128"/>
                <a:cs typeface="Times" panose="02020603050405020304" pitchFamily="18" charset="0"/>
              </a:rPr>
              <a:t>throughput performance </a:t>
            </a:r>
            <a:r>
              <a:rPr lang="en-GB" sz="2000" dirty="0" smtClean="0">
                <a:ea typeface="MS Mincho" panose="02020609040205080304" pitchFamily="49" charset="-128"/>
                <a:cs typeface="Times" panose="02020603050405020304" pitchFamily="18" charset="0"/>
              </a:rPr>
              <a:t>of the following </a:t>
            </a:r>
            <a:r>
              <a:rPr lang="en-GB" sz="2000" dirty="0">
                <a:ea typeface="MS Mincho" panose="02020609040205080304" pitchFamily="49" charset="-128"/>
                <a:cs typeface="Times" panose="02020603050405020304" pitchFamily="18" charset="0"/>
              </a:rPr>
              <a:t>potential solutions for interference mitigation </a:t>
            </a:r>
            <a:r>
              <a:rPr lang="en-GB" sz="2000" dirty="0" smtClean="0">
                <a:ea typeface="MS Mincho" panose="02020609040205080304" pitchFamily="49" charset="-128"/>
                <a:cs typeface="Times" panose="02020603050405020304" pitchFamily="18" charset="0"/>
              </a:rPr>
              <a:t>is further evaluated in </a:t>
            </a:r>
            <a:r>
              <a:rPr lang="en-GB" sz="2000" dirty="0" err="1" smtClean="0">
                <a:ea typeface="MS Mincho" panose="02020609040205080304" pitchFamily="49" charset="-128"/>
                <a:cs typeface="Times" panose="02020603050405020304" pitchFamily="18" charset="0"/>
              </a:rPr>
              <a:t>RAN1#91</a:t>
            </a:r>
            <a:endParaRPr lang="en-US" sz="2000" dirty="0" smtClean="0"/>
          </a:p>
          <a:p>
            <a:pPr lvl="1"/>
            <a:r>
              <a:rPr lang="en-US" sz="2000" dirty="0" smtClean="0"/>
              <a:t>Directional </a:t>
            </a:r>
            <a:r>
              <a:rPr lang="en-US" sz="2000" dirty="0" err="1" smtClean="0"/>
              <a:t>Tx</a:t>
            </a:r>
            <a:r>
              <a:rPr lang="en-US" sz="2000" dirty="0" smtClean="0"/>
              <a:t>/Rx antenna pattern at the Aerial UE, considering the following assumptions on main lobe steering capabilities</a:t>
            </a:r>
            <a:endParaRPr lang="en-US" sz="2000" strike="sngStrike" dirty="0" smtClean="0"/>
          </a:p>
          <a:p>
            <a:pPr lvl="2"/>
            <a:r>
              <a:rPr lang="en-US" sz="2000" dirty="0" smtClean="0"/>
              <a:t>Incapable of tracking the serving cell LOS direction</a:t>
            </a:r>
            <a:endParaRPr lang="en-US" sz="2000" strike="sngStrike" dirty="0" smtClean="0"/>
          </a:p>
          <a:p>
            <a:pPr lvl="2"/>
            <a:r>
              <a:rPr lang="en-US" sz="2000" dirty="0" smtClean="0"/>
              <a:t>Capable of tracking the serving cell LOS direction</a:t>
            </a:r>
          </a:p>
        </p:txBody>
      </p:sp>
    </p:spTree>
    <p:extLst>
      <p:ext uri="{BB962C8B-B14F-4D97-AF65-F5344CB8AC3E}">
        <p14:creationId xmlns:p14="http://schemas.microsoft.com/office/powerpoint/2010/main" val="1616833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(1/7)</a:t>
            </a:r>
            <a:endParaRPr lang="ru-RU" dirty="0"/>
          </a:p>
        </p:txBody>
      </p:sp>
      <p:sp>
        <p:nvSpPr>
          <p:cNvPr id="3" name="Content Placeholder 2"/>
          <p:cNvSpPr>
            <a:spLocks noGrp="1"/>
          </p:cNvSpPr>
          <p:nvPr>
            <p:ph idx="1"/>
          </p:nvPr>
        </p:nvSpPr>
        <p:spPr/>
        <p:txBody>
          <a:bodyPr>
            <a:normAutofit/>
          </a:bodyPr>
          <a:lstStyle/>
          <a:p>
            <a:r>
              <a:rPr lang="en-GB" sz="2000" dirty="0" smtClean="0"/>
              <a:t>[1] </a:t>
            </a:r>
            <a:r>
              <a:rPr lang="en-GB" sz="2000" dirty="0" err="1" smtClean="0"/>
              <a:t>R1</a:t>
            </a:r>
            <a:r>
              <a:rPr lang="en-GB" sz="2000" dirty="0" smtClean="0"/>
              <a:t>-1718296 </a:t>
            </a:r>
            <a:r>
              <a:rPr lang="en-US" sz="2000" dirty="0"/>
              <a:t>Downlink Interference Mitigation for Aerial </a:t>
            </a:r>
            <a:r>
              <a:rPr lang="en-US" sz="2000" dirty="0" smtClean="0"/>
              <a:t>Vehicles, </a:t>
            </a:r>
            <a:r>
              <a:rPr lang="en-US" sz="2000" dirty="0" err="1"/>
              <a:t>Sequans</a:t>
            </a:r>
            <a:r>
              <a:rPr lang="en-US" sz="2000" dirty="0"/>
              <a:t> </a:t>
            </a:r>
            <a:r>
              <a:rPr lang="en-US" sz="2000" dirty="0" smtClean="0"/>
              <a:t>Communications</a:t>
            </a:r>
          </a:p>
          <a:p>
            <a:r>
              <a:rPr lang="en-GB" sz="2000" dirty="0" smtClean="0"/>
              <a:t>[2] </a:t>
            </a:r>
            <a:r>
              <a:rPr lang="en-GB" sz="2000" dirty="0" err="1" smtClean="0"/>
              <a:t>R1</a:t>
            </a:r>
            <a:r>
              <a:rPr lang="en-GB" sz="2000" dirty="0" smtClean="0"/>
              <a:t>-1718297 </a:t>
            </a:r>
            <a:r>
              <a:rPr lang="en-US" sz="2000" dirty="0"/>
              <a:t>Uplink Interference Mitigation for Aerial </a:t>
            </a:r>
            <a:r>
              <a:rPr lang="en-US" sz="2000" dirty="0" smtClean="0"/>
              <a:t>Vehicles, </a:t>
            </a:r>
            <a:r>
              <a:rPr lang="en-US" sz="2000" dirty="0" err="1"/>
              <a:t>Sequans</a:t>
            </a:r>
            <a:r>
              <a:rPr lang="en-US" sz="2000" dirty="0"/>
              <a:t> </a:t>
            </a:r>
            <a:r>
              <a:rPr lang="en-US" sz="2000" dirty="0" smtClean="0"/>
              <a:t>Communications</a:t>
            </a:r>
          </a:p>
          <a:p>
            <a:r>
              <a:rPr lang="en-US" sz="2000" dirty="0"/>
              <a:t>[3] </a:t>
            </a:r>
            <a:r>
              <a:rPr lang="en-US" sz="2000" dirty="0" err="1"/>
              <a:t>R1</a:t>
            </a:r>
            <a:r>
              <a:rPr lang="en-US" sz="2000" dirty="0"/>
              <a:t>-1717351 On Interference Mitigation schemes for DL, Intel </a:t>
            </a:r>
            <a:r>
              <a:rPr lang="en-US" sz="2000" dirty="0" smtClean="0"/>
              <a:t>Corporation</a:t>
            </a:r>
          </a:p>
          <a:p>
            <a:r>
              <a:rPr lang="en-US" sz="2000" dirty="0" smtClean="0"/>
              <a:t>[4] </a:t>
            </a:r>
            <a:r>
              <a:rPr lang="en-US" sz="2000" dirty="0" err="1" smtClean="0"/>
              <a:t>R1</a:t>
            </a:r>
            <a:r>
              <a:rPr lang="en-US" sz="2000" dirty="0" smtClean="0"/>
              <a:t>-1717352 </a:t>
            </a:r>
            <a:r>
              <a:rPr lang="en-US" sz="2000" dirty="0"/>
              <a:t>On Interference Mitigation schemes for </a:t>
            </a:r>
            <a:r>
              <a:rPr lang="en-US" sz="2000" dirty="0" smtClean="0"/>
              <a:t>UL</a:t>
            </a:r>
            <a:r>
              <a:rPr lang="en-US" sz="2000" dirty="0"/>
              <a:t>, Intel </a:t>
            </a:r>
            <a:r>
              <a:rPr lang="en-US" sz="2000" dirty="0" smtClean="0"/>
              <a:t>Corporation</a:t>
            </a:r>
          </a:p>
          <a:p>
            <a:r>
              <a:rPr lang="en-US" sz="2000" dirty="0"/>
              <a:t>[5] </a:t>
            </a:r>
            <a:r>
              <a:rPr lang="en-GB" sz="2000" dirty="0" err="1"/>
              <a:t>R1</a:t>
            </a:r>
            <a:r>
              <a:rPr lang="en-GB" sz="2000" dirty="0"/>
              <a:t>-1718174 Views on interference mitigation schemes for aerials, NTT DOCOMO</a:t>
            </a:r>
            <a:endParaRPr lang="ru-RU" sz="2000" dirty="0"/>
          </a:p>
          <a:p>
            <a:endParaRPr lang="ru-RU" sz="2000"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0976220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(2/7)</a:t>
            </a:r>
            <a:endParaRPr lang="ru-RU"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4098" name="Picture 2" descr="UMa-AV-All-beam-DoT_2GHz_Case5_DL_SINR"/>
          <p:cNvPicPr>
            <a:picLocks noChangeAspect="1" noChangeArrowheads="1"/>
          </p:cNvPicPr>
          <p:nvPr/>
        </p:nvPicPr>
        <p:blipFill>
          <a:blip r:embed="rId2">
            <a:extLst>
              <a:ext uri="{28A0092B-C50C-407E-A947-70E740481C1C}">
                <a14:useLocalDpi xmlns:a14="http://schemas.microsoft.com/office/drawing/2010/main" val="0"/>
              </a:ext>
            </a:extLst>
          </a:blip>
          <a:srcRect l="6857" r="7108" b="3085"/>
          <a:stretch>
            <a:fillRect/>
          </a:stretch>
        </p:blipFill>
        <p:spPr bwMode="auto">
          <a:xfrm>
            <a:off x="1600200" y="1143000"/>
            <a:ext cx="5943600" cy="460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371600" y="5743743"/>
            <a:ext cx="6400800" cy="923330"/>
          </a:xfrm>
          <a:prstGeom prst="rect">
            <a:avLst/>
          </a:prstGeom>
        </p:spPr>
        <p:txBody>
          <a:bodyPr wrap="square">
            <a:spAutoFit/>
          </a:bodyPr>
          <a:lstStyle/>
          <a:p>
            <a:pPr algn="ctr">
              <a:spcBef>
                <a:spcPts val="600"/>
              </a:spcBef>
              <a:spcAft>
                <a:spcPts val="0"/>
              </a:spcAft>
            </a:pPr>
            <a:r>
              <a:rPr lang="en-GB" b="1" dirty="0">
                <a:latin typeface="Times New Roman" panose="02020603050405020304" pitchFamily="18" charset="0"/>
                <a:ea typeface="MS Mincho" panose="02020609040205080304" pitchFamily="49" charset="-128"/>
              </a:rPr>
              <a:t>Figure </a:t>
            </a:r>
            <a:r>
              <a:rPr lang="en-GB" b="1" dirty="0" smtClean="0">
                <a:latin typeface="Times New Roman" panose="02020603050405020304" pitchFamily="18" charset="0"/>
                <a:ea typeface="MS Mincho" panose="02020609040205080304" pitchFamily="49" charset="-128"/>
              </a:rPr>
              <a:t>1 </a:t>
            </a:r>
            <a:r>
              <a:rPr lang="en-GB" b="1" dirty="0">
                <a:latin typeface="Times New Roman" panose="02020603050405020304" pitchFamily="18" charset="0"/>
                <a:ea typeface="MS Mincho" panose="02020609040205080304" pitchFamily="49" charset="-128"/>
              </a:rPr>
              <a:t>DL </a:t>
            </a:r>
            <a:r>
              <a:rPr lang="en-GB" b="1" dirty="0" err="1">
                <a:latin typeface="Times New Roman" panose="02020603050405020304" pitchFamily="18" charset="0"/>
                <a:ea typeface="MS Mincho" panose="02020609040205080304" pitchFamily="49" charset="-128"/>
              </a:rPr>
              <a:t>SINR</a:t>
            </a:r>
            <a:r>
              <a:rPr lang="en-GB" b="1" dirty="0">
                <a:latin typeface="Times New Roman" panose="02020603050405020304" pitchFamily="18" charset="0"/>
                <a:ea typeface="MS Mincho" panose="02020609040205080304" pitchFamily="49" charset="-128"/>
              </a:rPr>
              <a:t> CDF performance of aerials using agnostic beamforming (DoT tracking) with various beam-widths (solid lines) compared to the DL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(dashed line</a:t>
            </a:r>
            <a:r>
              <a:rPr lang="en-GB" b="1" dirty="0" smtClean="0">
                <a:latin typeface="Times New Roman" panose="02020603050405020304" pitchFamily="18" charset="0"/>
                <a:ea typeface="MS Mincho" panose="02020609040205080304" pitchFamily="49" charset="-128"/>
              </a:rPr>
              <a:t>). [1]</a:t>
            </a:r>
            <a:endParaRPr lang="ru-RU" b="1"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174669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(3/7)</a:t>
            </a:r>
            <a:endParaRPr lang="ru-RU" dirty="0"/>
          </a:p>
        </p:txBody>
      </p:sp>
      <p:pic>
        <p:nvPicPr>
          <p:cNvPr id="5122" name="Picture 2" descr="UMa-AV-All-beam-AoA_2GHz_Case5_DL_SINR"/>
          <p:cNvPicPr>
            <a:picLocks noChangeAspect="1" noChangeArrowheads="1"/>
          </p:cNvPicPr>
          <p:nvPr/>
        </p:nvPicPr>
        <p:blipFill>
          <a:blip r:embed="rId2">
            <a:extLst>
              <a:ext uri="{28A0092B-C50C-407E-A947-70E740481C1C}">
                <a14:useLocalDpi xmlns:a14="http://schemas.microsoft.com/office/drawing/2010/main" val="0"/>
              </a:ext>
            </a:extLst>
          </a:blip>
          <a:srcRect l="5362" t="4688" r="8479"/>
          <a:stretch>
            <a:fillRect/>
          </a:stretch>
        </p:blipFill>
        <p:spPr bwMode="auto">
          <a:xfrm>
            <a:off x="1619250" y="1066800"/>
            <a:ext cx="5905500" cy="4695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371600" y="5754236"/>
            <a:ext cx="6400800" cy="923330"/>
          </a:xfrm>
          <a:prstGeom prst="rect">
            <a:avLst/>
          </a:prstGeom>
        </p:spPr>
        <p:txBody>
          <a:bodyPr wrap="square">
            <a:spAutoFit/>
          </a:bodyPr>
          <a:lstStyle/>
          <a:p>
            <a:pPr algn="ctr">
              <a:spcBef>
                <a:spcPts val="600"/>
              </a:spcBef>
              <a:spcAft>
                <a:spcPts val="600"/>
              </a:spcAft>
            </a:pPr>
            <a:r>
              <a:rPr lang="en-GB" b="1" dirty="0">
                <a:latin typeface="Times New Roman" panose="02020603050405020304" pitchFamily="18" charset="0"/>
                <a:ea typeface="MS Mincho" panose="02020609040205080304" pitchFamily="49" charset="-128"/>
              </a:rPr>
              <a:t>Figure </a:t>
            </a:r>
            <a:r>
              <a:rPr lang="en-GB" b="1" dirty="0" smtClean="0">
                <a:latin typeface="Times New Roman" panose="02020603050405020304" pitchFamily="18" charset="0"/>
                <a:ea typeface="MS Mincho" panose="02020609040205080304" pitchFamily="49" charset="-128"/>
              </a:rPr>
              <a:t>2 </a:t>
            </a:r>
            <a:r>
              <a:rPr lang="en-GB" b="1" dirty="0">
                <a:latin typeface="Times New Roman" panose="02020603050405020304" pitchFamily="18" charset="0"/>
                <a:ea typeface="MS Mincho" panose="02020609040205080304" pitchFamily="49" charset="-128"/>
              </a:rPr>
              <a:t>DL </a:t>
            </a:r>
            <a:r>
              <a:rPr lang="en-GB" b="1" dirty="0" err="1">
                <a:latin typeface="Times New Roman" panose="02020603050405020304" pitchFamily="18" charset="0"/>
                <a:ea typeface="MS Mincho" panose="02020609040205080304" pitchFamily="49" charset="-128"/>
              </a:rPr>
              <a:t>SINR</a:t>
            </a:r>
            <a:r>
              <a:rPr lang="en-GB" b="1" dirty="0">
                <a:latin typeface="Times New Roman" panose="02020603050405020304" pitchFamily="18" charset="0"/>
                <a:ea typeface="MS Mincho" panose="02020609040205080304" pitchFamily="49" charset="-128"/>
              </a:rPr>
              <a:t> CDF performance of aerials using gnostic beamforming (</a:t>
            </a:r>
            <a:r>
              <a:rPr lang="en-GB" b="1" dirty="0" err="1">
                <a:latin typeface="Times New Roman" panose="02020603050405020304" pitchFamily="18" charset="0"/>
                <a:ea typeface="MS Mincho" panose="02020609040205080304" pitchFamily="49" charset="-128"/>
              </a:rPr>
              <a:t>LoS</a:t>
            </a:r>
            <a:r>
              <a:rPr lang="en-GB" b="1" dirty="0">
                <a:latin typeface="Times New Roman" panose="02020603050405020304" pitchFamily="18" charset="0"/>
                <a:ea typeface="MS Mincho" panose="02020609040205080304" pitchFamily="49" charset="-128"/>
              </a:rPr>
              <a:t> tracking) with various beam-widths (dashed lines) compared to the DL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(solid line</a:t>
            </a:r>
            <a:r>
              <a:rPr lang="en-GB" b="1" dirty="0" smtClean="0">
                <a:latin typeface="Times New Roman" panose="02020603050405020304" pitchFamily="18" charset="0"/>
                <a:ea typeface="MS Mincho" panose="02020609040205080304" pitchFamily="49" charset="-128"/>
              </a:rPr>
              <a:t>). [1]</a:t>
            </a:r>
            <a:endParaRPr lang="ru-RU" b="1"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282479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(4/7)</a:t>
            </a:r>
            <a:endParaRPr lang="ru-RU" dirty="0"/>
          </a:p>
        </p:txBody>
      </p:sp>
      <p:pic>
        <p:nvPicPr>
          <p:cNvPr id="6146" name="Picture 2" descr="UMa-AV-All-beam-DoT_2GHz_terrestrials_UL_SIN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056" y="1219200"/>
            <a:ext cx="8449888"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914400" y="5486400"/>
            <a:ext cx="7315200" cy="1200329"/>
          </a:xfrm>
          <a:prstGeom prst="rect">
            <a:avLst/>
          </a:prstGeom>
        </p:spPr>
        <p:txBody>
          <a:bodyPr wrap="square">
            <a:spAutoFit/>
          </a:bodyPr>
          <a:lstStyle/>
          <a:p>
            <a:pPr algn="ctr">
              <a:spcBef>
                <a:spcPts val="600"/>
              </a:spcBef>
              <a:spcAft>
                <a:spcPts val="600"/>
              </a:spcAft>
            </a:pPr>
            <a:r>
              <a:rPr lang="en-GB" b="1" dirty="0">
                <a:latin typeface="Times New Roman" panose="02020603050405020304" pitchFamily="18" charset="0"/>
                <a:ea typeface="MS Mincho" panose="02020609040205080304" pitchFamily="49" charset="-128"/>
              </a:rPr>
              <a:t>Figure </a:t>
            </a:r>
            <a:r>
              <a:rPr lang="en-GB" b="1" dirty="0" smtClean="0">
                <a:latin typeface="Times New Roman" panose="02020603050405020304" pitchFamily="18" charset="0"/>
                <a:ea typeface="MS Mincho" panose="02020609040205080304" pitchFamily="49" charset="-128"/>
              </a:rPr>
              <a:t>3 </a:t>
            </a:r>
            <a:r>
              <a:rPr lang="en-GB" b="1" dirty="0">
                <a:latin typeface="Times New Roman" panose="02020603050405020304" pitchFamily="18" charset="0"/>
                <a:ea typeface="MS Mincho" panose="02020609040205080304" pitchFamily="49" charset="-128"/>
              </a:rPr>
              <a:t>UL </a:t>
            </a:r>
            <a:r>
              <a:rPr lang="en-GB" b="1" dirty="0" err="1">
                <a:latin typeface="Times New Roman" panose="02020603050405020304" pitchFamily="18" charset="0"/>
                <a:ea typeface="MS Mincho" panose="02020609040205080304" pitchFamily="49" charset="-128"/>
              </a:rPr>
              <a:t>SINR</a:t>
            </a:r>
            <a:r>
              <a:rPr lang="en-GB" b="1" dirty="0">
                <a:latin typeface="Times New Roman" panose="02020603050405020304" pitchFamily="18" charset="0"/>
                <a:ea typeface="MS Mincho" panose="02020609040205080304" pitchFamily="49" charset="-128"/>
              </a:rPr>
              <a:t> CDF performance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in the presence of aerials using </a:t>
            </a:r>
            <a:r>
              <a:rPr lang="en-GB" b="1" dirty="0" err="1">
                <a:latin typeface="Times New Roman" panose="02020603050405020304" pitchFamily="18" charset="0"/>
                <a:ea typeface="MS Mincho" panose="02020609040205080304" pitchFamily="49" charset="-128"/>
              </a:rPr>
              <a:t>omni</a:t>
            </a:r>
            <a:r>
              <a:rPr lang="en-GB" b="1" dirty="0">
                <a:latin typeface="Times New Roman" panose="02020603050405020304" pitchFamily="18" charset="0"/>
                <a:ea typeface="MS Mincho" panose="02020609040205080304" pitchFamily="49" charset="-128"/>
              </a:rPr>
              <a:t>-directional antenna or agnostic beamforming (DoT tracking) with various beam-widths (solid lines) compared to the UL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without the presence of aerials (dashed line</a:t>
            </a:r>
            <a:r>
              <a:rPr lang="en-GB" b="1" dirty="0" smtClean="0">
                <a:latin typeface="Times New Roman" panose="02020603050405020304" pitchFamily="18" charset="0"/>
                <a:ea typeface="MS Mincho" panose="02020609040205080304" pitchFamily="49" charset="-128"/>
              </a:rPr>
              <a:t>). [2]</a:t>
            </a:r>
            <a:endParaRPr lang="ru-RU" b="1"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41140112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Annex (5/7)</a:t>
            </a:r>
            <a:endParaRPr lang="ru-RU" dirty="0"/>
          </a:p>
        </p:txBody>
      </p:sp>
      <p:pic>
        <p:nvPicPr>
          <p:cNvPr id="7170" name="Picture 2" descr="UMa-AV-All-beam-DoT_2GHz_aerials_UL_SIN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2" y="1295400"/>
            <a:ext cx="9094176"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143000" y="5535433"/>
            <a:ext cx="6858000" cy="1200329"/>
          </a:xfrm>
          <a:prstGeom prst="rect">
            <a:avLst/>
          </a:prstGeom>
        </p:spPr>
        <p:txBody>
          <a:bodyPr wrap="square">
            <a:spAutoFit/>
          </a:bodyPr>
          <a:lstStyle/>
          <a:p>
            <a:pPr algn="ctr">
              <a:spcBef>
                <a:spcPts val="600"/>
              </a:spcBef>
              <a:spcAft>
                <a:spcPts val="600"/>
              </a:spcAft>
            </a:pPr>
            <a:r>
              <a:rPr lang="en-GB" b="1" dirty="0">
                <a:latin typeface="Times New Roman" panose="02020603050405020304" pitchFamily="18" charset="0"/>
                <a:ea typeface="MS Mincho" panose="02020609040205080304" pitchFamily="49" charset="-128"/>
              </a:rPr>
              <a:t>Figure </a:t>
            </a:r>
            <a:r>
              <a:rPr lang="en-GB" b="1" dirty="0" smtClean="0">
                <a:latin typeface="Times New Roman" panose="02020603050405020304" pitchFamily="18" charset="0"/>
                <a:ea typeface="MS Mincho" panose="02020609040205080304" pitchFamily="49" charset="-128"/>
              </a:rPr>
              <a:t>4 </a:t>
            </a:r>
            <a:r>
              <a:rPr lang="en-GB" b="1" dirty="0">
                <a:latin typeface="Times New Roman" panose="02020603050405020304" pitchFamily="18" charset="0"/>
                <a:ea typeface="MS Mincho" panose="02020609040205080304" pitchFamily="49" charset="-128"/>
              </a:rPr>
              <a:t>UL </a:t>
            </a:r>
            <a:r>
              <a:rPr lang="en-GB" b="1" dirty="0" err="1">
                <a:latin typeface="Times New Roman" panose="02020603050405020304" pitchFamily="18" charset="0"/>
                <a:ea typeface="MS Mincho" panose="02020609040205080304" pitchFamily="49" charset="-128"/>
              </a:rPr>
              <a:t>SINR</a:t>
            </a:r>
            <a:r>
              <a:rPr lang="en-GB" b="1" dirty="0">
                <a:latin typeface="Times New Roman" panose="02020603050405020304" pitchFamily="18" charset="0"/>
                <a:ea typeface="MS Mincho" panose="02020609040205080304" pitchFamily="49" charset="-128"/>
              </a:rPr>
              <a:t> CDF performance of aerial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using </a:t>
            </a:r>
            <a:r>
              <a:rPr lang="en-GB" b="1" dirty="0" err="1">
                <a:latin typeface="Times New Roman" panose="02020603050405020304" pitchFamily="18" charset="0"/>
                <a:ea typeface="MS Mincho" panose="02020609040205080304" pitchFamily="49" charset="-128"/>
              </a:rPr>
              <a:t>omni</a:t>
            </a:r>
            <a:r>
              <a:rPr lang="en-GB" b="1" dirty="0">
                <a:latin typeface="Times New Roman" panose="02020603050405020304" pitchFamily="18" charset="0"/>
                <a:ea typeface="MS Mincho" panose="02020609040205080304" pitchFamily="49" charset="-128"/>
              </a:rPr>
              <a:t>-directional antenna or agnostic beamforming (DoT tracking) with various beam-widths (solid  lines) compared to the UL of terrestrial </a:t>
            </a:r>
            <a:r>
              <a:rPr lang="en-GB" b="1" dirty="0" err="1">
                <a:latin typeface="Times New Roman" panose="02020603050405020304" pitchFamily="18" charset="0"/>
                <a:ea typeface="MS Mincho" panose="02020609040205080304" pitchFamily="49" charset="-128"/>
              </a:rPr>
              <a:t>UEs</a:t>
            </a:r>
            <a:r>
              <a:rPr lang="en-GB" b="1" dirty="0">
                <a:latin typeface="Times New Roman" panose="02020603050405020304" pitchFamily="18" charset="0"/>
                <a:ea typeface="MS Mincho" panose="02020609040205080304" pitchFamily="49" charset="-128"/>
              </a:rPr>
              <a:t> without the presence of aerials (dashed line</a:t>
            </a:r>
            <a:r>
              <a:rPr lang="en-GB" b="1" dirty="0" smtClean="0">
                <a:latin typeface="Times New Roman" panose="02020603050405020304" pitchFamily="18" charset="0"/>
                <a:ea typeface="MS Mincho" panose="02020609040205080304" pitchFamily="49" charset="-128"/>
              </a:rPr>
              <a:t>). [2]</a:t>
            </a:r>
            <a:endParaRPr lang="ru-RU" b="1"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18239482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2117</TotalTime>
  <Words>695</Words>
  <Application>Microsoft Office PowerPoint</Application>
  <PresentationFormat>On-screen Show (4:3)</PresentationFormat>
  <Paragraphs>57</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Batang</vt:lpstr>
      <vt:lpstr>MS Mincho</vt:lpstr>
      <vt:lpstr>ＭＳ Ｐゴシック</vt:lpstr>
      <vt:lpstr>Arial</vt:lpstr>
      <vt:lpstr>Calibri</vt:lpstr>
      <vt:lpstr>Times</vt:lpstr>
      <vt:lpstr>Times New Roman</vt:lpstr>
      <vt:lpstr>Office Theme</vt:lpstr>
      <vt:lpstr>PowerPoint Presentation</vt:lpstr>
      <vt:lpstr>Background (1/2)</vt:lpstr>
      <vt:lpstr>Background (2/2)</vt:lpstr>
      <vt:lpstr>Proposal</vt:lpstr>
      <vt:lpstr>Annex (1/7)</vt:lpstr>
      <vt:lpstr>Annex (2/7)</vt:lpstr>
      <vt:lpstr>Annex (3/7)</vt:lpstr>
      <vt:lpstr>Annex (4/7)</vt:lpstr>
      <vt:lpstr>Annex (5/7)</vt:lpstr>
      <vt:lpstr>Annex (6/7)</vt:lpstr>
      <vt:lpstr>Annex (7/7)</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Eko Onggosanusi</dc:creator>
  <cp:lastModifiedBy>Sergeev, Victor</cp:lastModifiedBy>
  <cp:revision>185</cp:revision>
  <dcterms:created xsi:type="dcterms:W3CDTF">2016-03-24T01:14:08Z</dcterms:created>
  <dcterms:modified xsi:type="dcterms:W3CDTF">2017-10-12T06:27:45Z</dcterms:modified>
</cp:coreProperties>
</file>